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  <p:sldMasterId id="2147483695" r:id="rId6"/>
    <p:sldMasterId id="2147483705" r:id="rId7"/>
    <p:sldMasterId id="2147483712" r:id="rId8"/>
  </p:sldMasterIdLst>
  <p:notesMasterIdLst>
    <p:notesMasterId r:id="rId58"/>
  </p:notesMasterIdLst>
  <p:sldIdLst>
    <p:sldId id="256" r:id="rId9"/>
    <p:sldId id="547" r:id="rId10"/>
    <p:sldId id="431" r:id="rId11"/>
    <p:sldId id="495" r:id="rId12"/>
    <p:sldId id="673" r:id="rId13"/>
    <p:sldId id="634" r:id="rId14"/>
    <p:sldId id="635" r:id="rId15"/>
    <p:sldId id="636" r:id="rId16"/>
    <p:sldId id="637" r:id="rId17"/>
    <p:sldId id="645" r:id="rId18"/>
    <p:sldId id="646" r:id="rId19"/>
    <p:sldId id="647" r:id="rId20"/>
    <p:sldId id="648" r:id="rId21"/>
    <p:sldId id="649" r:id="rId22"/>
    <p:sldId id="638" r:id="rId23"/>
    <p:sldId id="639" r:id="rId24"/>
    <p:sldId id="640" r:id="rId25"/>
    <p:sldId id="641" r:id="rId26"/>
    <p:sldId id="642" r:id="rId27"/>
    <p:sldId id="643" r:id="rId28"/>
    <p:sldId id="644" r:id="rId29"/>
    <p:sldId id="675" r:id="rId30"/>
    <p:sldId id="676" r:id="rId31"/>
    <p:sldId id="677" r:id="rId32"/>
    <p:sldId id="678" r:id="rId33"/>
    <p:sldId id="679" r:id="rId34"/>
    <p:sldId id="680" r:id="rId35"/>
    <p:sldId id="681" r:id="rId36"/>
    <p:sldId id="682" r:id="rId37"/>
    <p:sldId id="683" r:id="rId38"/>
    <p:sldId id="684" r:id="rId39"/>
    <p:sldId id="685" r:id="rId40"/>
    <p:sldId id="686" r:id="rId41"/>
    <p:sldId id="687" r:id="rId42"/>
    <p:sldId id="688" r:id="rId43"/>
    <p:sldId id="445" r:id="rId44"/>
    <p:sldId id="650" r:id="rId45"/>
    <p:sldId id="651" r:id="rId46"/>
    <p:sldId id="652" r:id="rId47"/>
    <p:sldId id="653" r:id="rId48"/>
    <p:sldId id="654" r:id="rId49"/>
    <p:sldId id="655" r:id="rId50"/>
    <p:sldId id="661" r:id="rId51"/>
    <p:sldId id="662" r:id="rId52"/>
    <p:sldId id="663" r:id="rId53"/>
    <p:sldId id="664" r:id="rId54"/>
    <p:sldId id="665" r:id="rId55"/>
    <p:sldId id="543" r:id="rId56"/>
    <p:sldId id="459" r:id="rId57"/>
  </p:sldIdLst>
  <p:sldSz cx="9144000" cy="6858000" type="screen4x3"/>
  <p:notesSz cx="7010400" cy="9296400"/>
  <p:embeddedFontLs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Roboto Condensed Light" panose="020B0604020202020204" charset="0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Roboto Light" panose="020B0604020202020204" charset="0"/>
      <p:regular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67" autoAdjust="0"/>
    <p:restoredTop sz="93602" autoAdjust="0"/>
  </p:normalViewPr>
  <p:slideViewPr>
    <p:cSldViewPr snapToGrid="0">
      <p:cViewPr varScale="1">
        <p:scale>
          <a:sx n="64" d="100"/>
          <a:sy n="64" d="100"/>
        </p:scale>
        <p:origin x="1164" y="52"/>
      </p:cViewPr>
      <p:guideLst>
        <p:guide orient="horz" pos="773"/>
        <p:guide pos="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D8765AD0-B56E-4E5A-9C1E-13D91B659D5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1F28341C-8A29-4DC3-AE60-95FC0085A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7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FBE8C-3CD8-446C-83ED-0186F065E5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28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20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5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0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8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9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1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10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Overview/Funding</a:t>
            </a:r>
            <a:r>
              <a:rPr lang="en-US" baseline="0" dirty="0"/>
              <a:t> Details Page – Shows the Current Funded Amount corresponding with CIS; shown as the Sponsor Total</a:t>
            </a:r>
          </a:p>
          <a:p>
            <a:r>
              <a:rPr lang="en-US" baseline="0" dirty="0"/>
              <a:t>There is the Anticipated total; that corresponds to the Contract Value in CIS</a:t>
            </a:r>
          </a:p>
          <a:p>
            <a:r>
              <a:rPr lang="en-US" baseline="0" dirty="0"/>
              <a:t>This award does not have cost share but you can see that there is a category that indicates if cost share is required; Award Total is the summation of Sponsor Total and Cost Share Total</a:t>
            </a:r>
          </a:p>
          <a:p>
            <a:r>
              <a:rPr lang="en-US" baseline="0" dirty="0"/>
              <a:t>Finally, there is the billed to date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51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Shows</a:t>
            </a:r>
            <a:r>
              <a:rPr lang="en-US" baseline="0" dirty="0"/>
              <a:t> the grants associated with the award; their status and the F&amp;A rate;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20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the same information as the Award</a:t>
            </a:r>
            <a:r>
              <a:rPr lang="en-US" baseline="0" dirty="0"/>
              <a:t> Lines Overview Tab but it also includes the associated </a:t>
            </a:r>
            <a:r>
              <a:rPr lang="en-US" baseline="0" dirty="0" err="1"/>
              <a:t>Worktags</a:t>
            </a:r>
            <a:r>
              <a:rPr lang="en-US" baseline="0" dirty="0"/>
              <a:t>. Most important being the Cost Center;  It also shows the spend restrictions on the award; Toggle between the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4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78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Legacy Project and Fund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0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</a:t>
            </a:r>
            <a:r>
              <a:rPr lang="en-US" baseline="0" dirty="0"/>
              <a:t> grants with a line item budget are in the budget; if the grant does not have a budget (or expenses/obligations/commitments) it will not show up on SABER; </a:t>
            </a:r>
          </a:p>
          <a:p>
            <a:r>
              <a:rPr lang="en-US" baseline="0" dirty="0"/>
              <a:t>The total at the bottom of the screen should match CIS funded value and the funding details tab; caveat with Cost Share</a:t>
            </a:r>
          </a:p>
          <a:p>
            <a:r>
              <a:rPr lang="en-US" baseline="0" dirty="0"/>
              <a:t>Click on the Budget Hyperlink to see </a:t>
            </a:r>
            <a:r>
              <a:rPr lang="en-US" baseline="0" dirty="0" err="1"/>
              <a:t>admendments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708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AWD-101483 didn’t have amendments</a:t>
            </a:r>
            <a:r>
              <a:rPr lang="en-US" baseline="0" dirty="0"/>
              <a:t> so I chose new award; You can see the Amendment Type; description, and the total debits/credits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43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customer invoices associated with the award;</a:t>
            </a:r>
            <a:r>
              <a:rPr lang="en-US" baseline="0" dirty="0"/>
              <a:t> this award is Billed via letter of credit but some awards have CI Adjustment credits; reason will be G&amp;C Sponsor Invoice </a:t>
            </a:r>
            <a:r>
              <a:rPr lang="en-US" baseline="0" dirty="0" err="1"/>
              <a:t>Reverseal</a:t>
            </a:r>
            <a:r>
              <a:rPr lang="en-US" baseline="0" dirty="0"/>
              <a:t>; just for GTRC accounting and G&amp;C; ex. AWD-100844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28341C-8A29-4DC3-AE60-95FC0085A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46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</a:t>
            </a:r>
            <a:r>
              <a:rPr lang="en-US" baseline="0" dirty="0"/>
              <a:t> the Legacy Fund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38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</a:t>
            </a:r>
            <a:r>
              <a:rPr lang="en-US" baseline="0" dirty="0"/>
              <a:t> Reports – Find the Accountant – Questions concerning Billing and Reports</a:t>
            </a:r>
          </a:p>
          <a:p>
            <a:r>
              <a:rPr lang="en-US" baseline="0" dirty="0"/>
              <a:t>Find the Analyst – All other G&amp;C related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65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grant details you can see what Grant Hierarchy it</a:t>
            </a:r>
            <a:r>
              <a:rPr lang="en-US" baseline="0" dirty="0"/>
              <a:t> is under; </a:t>
            </a:r>
            <a:r>
              <a:rPr lang="en-US" baseline="0" dirty="0" err="1"/>
              <a:t>i.e</a:t>
            </a:r>
            <a:r>
              <a:rPr lang="en-US" baseline="0" dirty="0"/>
              <a:t> Federal, Private,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798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important to have the cost center correct; if the</a:t>
            </a:r>
            <a:r>
              <a:rPr lang="en-US" baseline="0" dirty="0"/>
              <a:t> cost center is incorrect G&amp;C will need to inactive the grant and create a new grant with the correct cost center. This goes for any worktag but the cost center is the most frequent request.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2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the G&amp;C specialist;</a:t>
            </a:r>
            <a:r>
              <a:rPr lang="en-US" baseline="0" dirty="0"/>
              <a:t> 99% is matches the Award Analyst under Additional reports; Grant Manager and Grant PI – you can use the request frame work to change this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A110E-9D31-4F1C-8360-E5BF2B4472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92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2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38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95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8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12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46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463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8341C-8A29-4DC3-AE60-95FC0085A8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70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33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564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761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15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04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07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9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48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FDADE-9A1C-49C0-BD7B-85E0FDCD5A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4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35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8873067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03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600200"/>
            <a:ext cx="4191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536" y="1600200"/>
            <a:ext cx="4351865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50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54000" y="1371600"/>
            <a:ext cx="4216401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56667" y="1371600"/>
            <a:ext cx="4207934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54000" y="3784602"/>
            <a:ext cx="4216401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56667" y="3784600"/>
            <a:ext cx="4207934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2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62467" y="1329267"/>
            <a:ext cx="2751666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2776" y="1329267"/>
            <a:ext cx="280569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32668" y="1329267"/>
            <a:ext cx="2870200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2467" y="2946400"/>
            <a:ext cx="2751666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092776" y="2946400"/>
            <a:ext cx="280569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132668" y="2946400"/>
            <a:ext cx="2870200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62467" y="4677839"/>
            <a:ext cx="2751666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92776" y="4677839"/>
            <a:ext cx="2805692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132668" y="4677839"/>
            <a:ext cx="2870200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80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45" y="1557867"/>
            <a:ext cx="5096935" cy="2235200"/>
          </a:xfrm>
          <a:noFill/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5345" y="4275706"/>
            <a:ext cx="5096935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2000" b="1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1841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AA957AF-53C0-420B-9C2D-77DB1416566C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117446"/>
            <a:ext cx="7031038" cy="495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981075"/>
            <a:ext cx="8142287" cy="50338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23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14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5765800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8924509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3579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slide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621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atech.edu/standard-form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4381" y="1962229"/>
            <a:ext cx="5786563" cy="147244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Latest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G&amp;C Accounting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>
            <a:noAutofit/>
          </a:bodyPr>
          <a:lstStyle/>
          <a:p>
            <a:r>
              <a:rPr lang="en-US" dirty="0" smtClean="0">
                <a:latin typeface="Roboto Condensed Light"/>
                <a:ea typeface="Roboto Condensed Light"/>
                <a:cs typeface="Roboto Condensed Light"/>
              </a:rPr>
              <a:t>Thursday, March 25th, 2021</a:t>
            </a:r>
            <a:endParaRPr lang="en-US" dirty="0">
              <a:latin typeface="Roboto Condensed Light"/>
              <a:ea typeface="Roboto Condensed Light"/>
              <a:cs typeface="Roboto Condensed Light"/>
            </a:endParaRPr>
          </a:p>
          <a:p>
            <a:r>
              <a:rPr lang="en-US" dirty="0" smtClean="0">
                <a:latin typeface="Roboto Condensed Light"/>
                <a:ea typeface="Roboto Condensed Light"/>
                <a:cs typeface="Roboto Condensed Light"/>
              </a:rPr>
              <a:t>2:00-3:30PM</a:t>
            </a:r>
            <a:endParaRPr lang="en-US" dirty="0">
              <a:latin typeface="Roboto Condensed Light"/>
              <a:ea typeface="Roboto Condensed Light"/>
              <a:cs typeface="Roboto Condensed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09" y="4041058"/>
            <a:ext cx="1185993" cy="26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10727"/>
            <a:ext cx="8572500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Jonathon Jeffries, CPA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Director of Cost Accounting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1785982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7334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FY22/F23 F&amp;A Rates</a:t>
            </a:r>
            <a:endParaRPr lang="en-US" dirty="0"/>
          </a:p>
        </p:txBody>
      </p:sp>
      <p:pic>
        <p:nvPicPr>
          <p:cNvPr id="1026" name="Picture 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3" y="1215482"/>
            <a:ext cx="8881121" cy="366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5750" y="5379230"/>
            <a:ext cx="7997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update on FY22 fringe and tuition rates will be communicated once approved later in the fiscal year.</a:t>
            </a:r>
          </a:p>
        </p:txBody>
      </p:sp>
    </p:spTree>
    <p:extLst>
      <p:ext uri="{BB962C8B-B14F-4D97-AF65-F5344CB8AC3E}">
        <p14:creationId xmlns:p14="http://schemas.microsoft.com/office/powerpoint/2010/main" val="39300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Employee ASR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Available on lite.gatech.edu under HCM tab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153" y="1876252"/>
            <a:ext cx="5990345" cy="450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Employee ASR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Security similar to Ad-Hoc Salary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Criteria is employee name or ID (one report at a time)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Returns actuals only (No Encumbrances)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Validation of Termination Date in HCM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HCM does have a query for Terminating Employees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60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Terminating Employee ASR - Process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Establish a Term Date in OneUSG Connect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Run the Terminating ASR after the employee’s last payroll posts in OneUSG Connect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Employee and ASR Financial Manager must sign</a:t>
            </a:r>
          </a:p>
          <a:p>
            <a:pPr marL="457200" indent="-457200">
              <a:buAutoNum type="arabicParenR"/>
            </a:pPr>
            <a:r>
              <a:rPr lang="en-US" sz="2400" dirty="0" smtClean="0"/>
              <a:t>Return to the </a:t>
            </a:r>
            <a:r>
              <a:rPr lang="en-US" sz="2400" dirty="0" err="1" smtClean="0"/>
              <a:t>easr.ask</a:t>
            </a:r>
            <a:r>
              <a:rPr lang="en-US" sz="2400" dirty="0" smtClean="0"/>
              <a:t> Help Desk</a:t>
            </a:r>
          </a:p>
          <a:p>
            <a:pPr marL="457200" indent="-457200">
              <a:buAutoNum type="arabicParenR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First Hand Knowledge Accepted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Any Changes to Distribution will Void ASR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49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742853"/>
            <a:ext cx="8572500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Glenn Campopiano, CRA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Project Accounting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Director of Project Accounting</a:t>
            </a: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1785982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 smtClean="0">
                <a:latin typeface="Roboto"/>
                <a:ea typeface="Roboto"/>
                <a:cs typeface="Roboto"/>
              </a:rPr>
              <a:t>Project Accounting Topics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0498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Review cost share budget in CS grant line for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Budget your cost share funds via OneBudget.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Load or post cost share expenses timely.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Certify In-Kind cost share and send to G&amp;C for posting. Sample letter found here: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www.grants.gatech.edu/standard-forms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01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share burn rate should be similar to sponsored burn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Best practice to review monthly – quarterly at minimum.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90 days from end date of award ensure you are on track to meet cost share.</a:t>
            </a:r>
          </a:p>
          <a:p>
            <a:endParaRPr lang="en-US" sz="2400" dirty="0" smtClean="0"/>
          </a:p>
          <a:p>
            <a:pPr lvl="1"/>
            <a:endParaRPr lang="en-US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70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share Grant lines can be viewed in SABER just like sponsored grant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 can request multiple Cost Share grant lines if it helps you account for Cost Share more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Sub-awardees having cost share should submit cost share with each invoice. Best practice to withhold payment until cost share provided.</a:t>
            </a:r>
          </a:p>
          <a:p>
            <a:endParaRPr lang="en-US" sz="2400" dirty="0" smtClean="0"/>
          </a:p>
          <a:p>
            <a:pPr lvl="1"/>
            <a:endParaRPr lang="en-US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31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WD report </a:t>
            </a:r>
            <a:r>
              <a:rPr lang="en-US" sz="2400" dirty="0" smtClean="0"/>
              <a:t>–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GT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RPT Cost Share Fund in Progress </a:t>
            </a:r>
            <a:r>
              <a:rPr lang="en-US" sz="2400" dirty="0"/>
              <a:t>Report.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Will return a high level report on sponsored &amp; cost share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 similar to Saber, by cost center, by PI, by Sponsor,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Returns lines by awards with cost share.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Last column indicates cost share percent met.</a:t>
            </a:r>
          </a:p>
          <a:p>
            <a:endParaRPr lang="en-US" sz="2400" dirty="0" smtClean="0"/>
          </a:p>
          <a:p>
            <a:pPr lvl="1"/>
            <a:endParaRPr lang="en-US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93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138" y="3609721"/>
            <a:ext cx="7067550" cy="9888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4400" dirty="0">
                <a:latin typeface="Roboto"/>
                <a:ea typeface="Roboto"/>
                <a:cs typeface="Roboto"/>
              </a:rPr>
              <a:t>Serena </a:t>
            </a:r>
            <a:r>
              <a:rPr lang="en-US" sz="4400" dirty="0" smtClean="0">
                <a:latin typeface="Roboto"/>
                <a:ea typeface="Roboto"/>
                <a:cs typeface="Roboto"/>
              </a:rPr>
              <a:t>Simpson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G&amp;C Systems </a:t>
            </a:r>
            <a:r>
              <a:rPr lang="en-US" dirty="0">
                <a:latin typeface="Roboto"/>
                <a:ea typeface="Roboto"/>
                <a:cs typeface="Roboto"/>
              </a:rPr>
              <a:t>Analyst Lead</a:t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984" y="1034631"/>
            <a:ext cx="4345858" cy="20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8" y="1215482"/>
            <a:ext cx="8217203" cy="4486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29164" y="3592945"/>
            <a:ext cx="738909" cy="1607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6618" y="2078182"/>
            <a:ext cx="840509" cy="258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9744" y="3691419"/>
            <a:ext cx="806537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9743" y="4199561"/>
            <a:ext cx="806537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9893" y="4806178"/>
            <a:ext cx="806537" cy="595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6618" y="1764856"/>
            <a:ext cx="1349788" cy="313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09529" y="3668967"/>
            <a:ext cx="806537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3596" y="4199560"/>
            <a:ext cx="806537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90353" y="4814330"/>
            <a:ext cx="806537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Cost Share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" y="1107232"/>
            <a:ext cx="8355751" cy="4693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87927" y="1995055"/>
            <a:ext cx="997528" cy="249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7927" y="1701907"/>
            <a:ext cx="1581550" cy="18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46194"/>
            <a:ext cx="8572500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Gabrielle Slappey, CRA 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Project Accounting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G&amp;C Financial Manager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227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57313" y="4044925"/>
            <a:ext cx="6429375" cy="9093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15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0735" y="218631"/>
            <a:ext cx="6429375" cy="6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2700" dirty="0"/>
              <a:t>AWARD – Overview/Summary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666"/>
            <a:ext cx="9552257" cy="54826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302" y="835873"/>
            <a:ext cx="745587" cy="146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3334" y="819734"/>
            <a:ext cx="3524176" cy="162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16258" y="4033737"/>
            <a:ext cx="1280160" cy="346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16258" y="4614203"/>
            <a:ext cx="1209822" cy="340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53334" y="1617785"/>
            <a:ext cx="1232069" cy="393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53334" y="1420837"/>
            <a:ext cx="373940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AWARD – Overview/Funding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317"/>
            <a:ext cx="9144000" cy="5124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89649" y="1828800"/>
            <a:ext cx="1378634" cy="29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8978" y="979317"/>
            <a:ext cx="6231988" cy="236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89649" y="1617785"/>
            <a:ext cx="351693" cy="7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– Award Lines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3" y="914401"/>
            <a:ext cx="8972313" cy="52811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6769" y="1885071"/>
            <a:ext cx="1308296" cy="281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13009" y="4867422"/>
            <a:ext cx="309489" cy="9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400" y="5162843"/>
            <a:ext cx="379828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6437" y="1041009"/>
            <a:ext cx="5655212" cy="174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06769" y="1617785"/>
            <a:ext cx="407963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– Award Lines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934"/>
            <a:ext cx="9031458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5750" y="2996418"/>
            <a:ext cx="375432" cy="112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5750" y="3249637"/>
            <a:ext cx="516108" cy="661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78966" y="4557932"/>
            <a:ext cx="309489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38289" y="4698609"/>
            <a:ext cx="1237957" cy="225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6088" y="4403188"/>
            <a:ext cx="375432" cy="15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0" y="4642338"/>
            <a:ext cx="618978" cy="379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1003" y="3108960"/>
            <a:ext cx="267286" cy="140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AWARD – </a:t>
            </a:r>
            <a:r>
              <a:rPr lang="en-US" sz="2100" dirty="0"/>
              <a:t>GT Award Lines Custom Objects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5482"/>
            <a:ext cx="9211935" cy="5213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166" y="1336431"/>
            <a:ext cx="5205046" cy="196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06769" y="2230243"/>
            <a:ext cx="1097280" cy="330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86597" y="5373858"/>
            <a:ext cx="3390314" cy="844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86597" y="5795889"/>
            <a:ext cx="3165231" cy="70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- Budget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88" y="914398"/>
            <a:ext cx="8685262" cy="5486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160" y="2096086"/>
            <a:ext cx="2278966" cy="112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2359" y="5824025"/>
            <a:ext cx="2893548" cy="56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2359" y="6117688"/>
            <a:ext cx="299202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1561514" y="1893926"/>
            <a:ext cx="2616591" cy="70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- Amendments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940410"/>
            <a:ext cx="8573892" cy="54463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723" y="1336431"/>
            <a:ext cx="4572000" cy="126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7446" y="2293034"/>
            <a:ext cx="1083212" cy="267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7446" y="1983545"/>
            <a:ext cx="351692" cy="984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864" y="78658"/>
            <a:ext cx="7368278" cy="1258529"/>
          </a:xfrm>
        </p:spPr>
        <p:txBody>
          <a:bodyPr>
            <a:noAutofit/>
          </a:bodyPr>
          <a:lstStyle/>
          <a:p>
            <a:r>
              <a:rPr lang="en-US" sz="3400" b="1" dirty="0"/>
              <a:t>Agenda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367946"/>
              </p:ext>
            </p:extLst>
          </p:nvPr>
        </p:nvGraphicFramePr>
        <p:xfrm>
          <a:off x="477864" y="1050670"/>
          <a:ext cx="8166406" cy="48529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961281">
                  <a:extLst>
                    <a:ext uri="{9D8B030D-6E8A-4147-A177-3AD203B41FA5}">
                      <a16:colId xmlns:a16="http://schemas.microsoft.com/office/drawing/2014/main" val="1182039469"/>
                    </a:ext>
                  </a:extLst>
                </a:gridCol>
                <a:gridCol w="3205125">
                  <a:extLst>
                    <a:ext uri="{9D8B030D-6E8A-4147-A177-3AD203B41FA5}">
                      <a16:colId xmlns:a16="http://schemas.microsoft.com/office/drawing/2014/main" val="2258871198"/>
                    </a:ext>
                  </a:extLst>
                </a:gridCol>
              </a:tblGrid>
              <a:tr h="41329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Roboto" panose="020B0604020202020204" charset="0"/>
                          <a:ea typeface="Roboto" panose="020B0604020202020204" charset="0"/>
                          <a:cs typeface="Roboto" panose="020B0604020202020204" charset="0"/>
                        </a:rPr>
                        <a:t>Presenter(s)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552868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Welcome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Joshua Rosenberg 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39388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Research Trends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Joshua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Rosenberg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09677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+mn-lt"/>
                        </a:rPr>
                        <a:t>General</a:t>
                      </a:r>
                      <a:r>
                        <a:rPr lang="en-US" sz="1200" b="0" baseline="0" dirty="0" smtClean="0">
                          <a:latin typeface="+mn-lt"/>
                        </a:rPr>
                        <a:t> Updates</a:t>
                      </a:r>
                      <a:endParaRPr lang="en-US" sz="12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Joshua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Rosenberg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742447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  <a:ea typeface="+mn-ea"/>
                          <a:cs typeface="+mn-cs"/>
                        </a:rPr>
                        <a:t>Salary Cap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Joshua</a:t>
                      </a:r>
                      <a:r>
                        <a:rPr lang="en-US" sz="1200" baseline="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Rosenberg</a:t>
                      </a:r>
                      <a:endParaRPr lang="en-US" sz="1200" dirty="0" smtClean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853907"/>
                  </a:ext>
                </a:extLst>
              </a:tr>
              <a:tr h="362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F&amp;A rate announcement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Jonathon</a:t>
                      </a:r>
                      <a:r>
                        <a:rPr lang="en-US" sz="1200" baseline="0" dirty="0" smtClean="0">
                          <a:latin typeface="+mn-lt"/>
                        </a:rPr>
                        <a:t> Jeffries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907440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Terminating Employee ASR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Jonathon</a:t>
                      </a:r>
                      <a:r>
                        <a:rPr lang="en-US" sz="1200" baseline="0" dirty="0" smtClean="0">
                          <a:latin typeface="+mn-lt"/>
                        </a:rPr>
                        <a:t> Jeffries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397622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</a:rPr>
                        <a:t>GT RPT Cost Share Fund in Progress Report Discussion 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Glenn Campopiano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037771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Award and Grant Overview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Gabrielle Slappey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64392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Workday Grants</a:t>
                      </a:r>
                      <a:r>
                        <a:rPr lang="en-US" sz="1200" baseline="0" dirty="0">
                          <a:latin typeface="+mn-lt"/>
                        </a:rPr>
                        <a:t> Reporting – SABER Overview 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Serena Simpson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037826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Workday</a:t>
                      </a:r>
                      <a:r>
                        <a:rPr lang="en-US" sz="1200" baseline="0" dirty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 Basics – Award, Award Line, Grant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Serena Simpson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73768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Roboto" panose="020B0604020202020204" charset="0"/>
                          <a:cs typeface="Roboto" panose="020B0604020202020204" charset="0"/>
                        </a:rPr>
                        <a:t>PI Quick View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</a:rPr>
                        <a:t>Serena Simpson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624740"/>
                  </a:ext>
                </a:extLst>
              </a:tr>
              <a:tr h="35761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Workday Grants</a:t>
                      </a:r>
                      <a:r>
                        <a:rPr lang="en-US" sz="1200" baseline="0" dirty="0">
                          <a:latin typeface="+mn-lt"/>
                        </a:rPr>
                        <a:t> Reporting – Tips and Tricks, </a:t>
                      </a:r>
                      <a:r>
                        <a:rPr lang="en-US" sz="1200" baseline="0" dirty="0" smtClean="0">
                          <a:latin typeface="+mn-lt"/>
                        </a:rPr>
                        <a:t>Demo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Serena</a:t>
                      </a:r>
                      <a:r>
                        <a:rPr lang="en-US" sz="1200" baseline="0" dirty="0">
                          <a:latin typeface="+mn-lt"/>
                        </a:rPr>
                        <a:t> Simpson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022924"/>
                  </a:ext>
                </a:extLst>
              </a:tr>
              <a:tr h="33814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  <a:ea typeface="+mn-ea"/>
                          <a:cs typeface="+mn-cs"/>
                        </a:rPr>
                        <a:t>Helpful</a:t>
                      </a:r>
                      <a:r>
                        <a:rPr lang="en-US" sz="1200" baseline="0" dirty="0">
                          <a:latin typeface="+mn-lt"/>
                          <a:ea typeface="+mn-ea"/>
                          <a:cs typeface="+mn-cs"/>
                        </a:rPr>
                        <a:t> Reports</a:t>
                      </a:r>
                      <a:endParaRPr lang="en-US" sz="1200" dirty="0"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Serena Simpson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91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3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–Billing and Receivables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98" y="970378"/>
            <a:ext cx="8773404" cy="57258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302" y="3263705"/>
            <a:ext cx="323556" cy="3319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– Additional Data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2" y="1215482"/>
            <a:ext cx="8734808" cy="4797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452" y="1322363"/>
            <a:ext cx="6527410" cy="239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92702" y="2489982"/>
            <a:ext cx="1364566" cy="225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47446" y="4937760"/>
            <a:ext cx="196948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 – Additional Reports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8" y="1601832"/>
            <a:ext cx="8818325" cy="3904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2708" y="1601832"/>
            <a:ext cx="5401994" cy="100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1175" y="2180492"/>
            <a:ext cx="1055077" cy="168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1175" y="1997612"/>
            <a:ext cx="295422" cy="70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- Details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750" y="1944733"/>
            <a:ext cx="8327572" cy="2929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9655" y="2194560"/>
            <a:ext cx="7216727" cy="154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03717" y="3432517"/>
            <a:ext cx="2335237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23889" y="3742006"/>
            <a:ext cx="37982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– Related </a:t>
            </a:r>
            <a:r>
              <a:rPr lang="en-US" dirty="0" err="1"/>
              <a:t>Worktags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3" y="1670413"/>
            <a:ext cx="8742377" cy="3801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031" y="1814732"/>
            <a:ext cx="6569612" cy="70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0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- Roles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37" y="1768863"/>
            <a:ext cx="8850726" cy="32428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234" y="1955409"/>
            <a:ext cx="6766560" cy="84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92228"/>
            <a:ext cx="8572500" cy="101476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>Workday Grants Reporting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4250234"/>
            <a:ext cx="8572500" cy="200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400" dirty="0">
              <a:latin typeface="Roboto"/>
              <a:ea typeface="Roboto"/>
              <a:cs typeface="Roboto"/>
            </a:endParaRPr>
          </a:p>
          <a:p>
            <a:pPr algn="ctr"/>
            <a:r>
              <a:rPr lang="en-US" sz="2800" dirty="0">
                <a:latin typeface="Roboto"/>
                <a:ea typeface="Roboto"/>
                <a:cs typeface="Roboto"/>
              </a:rPr>
              <a:t>Serena Simpson</a:t>
            </a:r>
          </a:p>
          <a:p>
            <a:pPr algn="ctr"/>
            <a:r>
              <a:rPr lang="en-US" sz="2000" dirty="0">
                <a:latin typeface="Roboto"/>
                <a:ea typeface="Roboto"/>
                <a:cs typeface="Roboto"/>
              </a:rPr>
              <a:t>Grants and Contracts </a:t>
            </a:r>
            <a:r>
              <a:rPr lang="en-US" sz="2000" dirty="0" smtClean="0">
                <a:latin typeface="Roboto"/>
                <a:ea typeface="Roboto"/>
                <a:cs typeface="Roboto"/>
              </a:rPr>
              <a:t>Accounting, Systems</a:t>
            </a:r>
            <a:endParaRPr lang="en-US" sz="2000" dirty="0">
              <a:latin typeface="Roboto"/>
              <a:ea typeface="Roboto"/>
              <a:cs typeface="Roboto"/>
            </a:endParaRPr>
          </a:p>
          <a:p>
            <a:pPr algn="ctr"/>
            <a:r>
              <a:rPr lang="en-US" sz="2000" dirty="0">
                <a:latin typeface="Roboto"/>
                <a:ea typeface="Roboto"/>
                <a:cs typeface="Roboto"/>
              </a:rPr>
              <a:t>Systems Analyst Lead</a:t>
            </a:r>
          </a:p>
          <a:p>
            <a:pPr algn="ctr"/>
            <a:endParaRPr lang="en-US" sz="2000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49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owerpoint.officeapps.live.com/pods/GetClipboardImage.ashx?Id=2db992e7-4597-47f6-b8a3-d53e263b5933&amp;DC=US4&amp;wdoverrides=GetClipboardImageEnabled: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" y="692335"/>
            <a:ext cx="9029689" cy="50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72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SPONSORED AWARD BUDGET EXPENSE REPORT (SABER)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954" y="1576346"/>
            <a:ext cx="2889327" cy="3756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910" y="1860604"/>
            <a:ext cx="43652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Type of Reports:</a:t>
            </a: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SABER</a:t>
            </a: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SABER BY OBJECT CLASS</a:t>
            </a: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SABER BY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AWARD (NEW)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99" y="1215481"/>
            <a:ext cx="865049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/>
              <a:t>Question: How do I view actuals for a specific period of time?</a:t>
            </a:r>
          </a:p>
          <a:p>
            <a:pPr lvl="1"/>
            <a:endParaRPr lang="en-US" sz="2000" b="1" dirty="0"/>
          </a:p>
          <a:p>
            <a:pPr lvl="1"/>
            <a:r>
              <a:rPr lang="en-US" sz="2000" b="1" dirty="0"/>
              <a:t>Answer: Use the Budgets &amp; Actuals On or After and Budgets &amp;               		   Actuals On or Before criteria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98" y="4049733"/>
            <a:ext cx="2068912" cy="2664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143250"/>
            <a:ext cx="7200900" cy="57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048" y="4258037"/>
            <a:ext cx="50577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650" y="3062470"/>
            <a:ext cx="8572500" cy="1014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Josh Rosenberg, CPA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dirty="0" smtClean="0">
                <a:latin typeface="Roboto"/>
                <a:ea typeface="Roboto"/>
                <a:cs typeface="Roboto"/>
              </a:rPr>
              <a:t>Senior Director of Grants &amp; Contracts Accounting</a:t>
            </a:r>
            <a:r>
              <a:rPr lang="en-US" dirty="0">
                <a:latin typeface="Roboto"/>
                <a:ea typeface="Roboto"/>
                <a:cs typeface="Roboto"/>
              </a:rPr>
              <a:t/>
            </a:r>
            <a:br>
              <a:rPr lang="en-US" dirty="0">
                <a:latin typeface="Roboto"/>
                <a:ea typeface="Roboto"/>
                <a:cs typeface="Roboto"/>
              </a:rPr>
            </a:br>
            <a:r>
              <a:rPr lang="en-US" sz="2400" dirty="0">
                <a:latin typeface="Roboto"/>
                <a:ea typeface="Roboto"/>
                <a:cs typeface="Roboto"/>
              </a:rPr>
              <a:t/>
            </a:r>
            <a:br>
              <a:rPr lang="en-US" sz="2400" dirty="0">
                <a:latin typeface="Roboto"/>
                <a:ea typeface="Roboto"/>
                <a:cs typeface="Roboto"/>
              </a:rPr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spcAft>
                <a:spcPts val="600"/>
              </a:spcAft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0599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Question: How do I view just the Sponsored portion of my Award, 		     not the cost share (vice versa)?</a:t>
            </a:r>
          </a:p>
          <a:p>
            <a:endParaRPr lang="en-US" sz="2000" dirty="0"/>
          </a:p>
          <a:p>
            <a:r>
              <a:rPr lang="en-US" sz="2000" b="1" dirty="0"/>
              <a:t>Answer:  Use the Grant Hierarchy field to filter.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63" y="4348935"/>
            <a:ext cx="6741371" cy="86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83" y="3272935"/>
            <a:ext cx="6941132" cy="611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" y="3578470"/>
            <a:ext cx="1425909" cy="31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endParaRPr lang="en-US" sz="2800" dirty="0"/>
          </a:p>
          <a:p>
            <a:r>
              <a:rPr lang="en-US" sz="1600" b="1" dirty="0"/>
              <a:t>Question:  How do I save a filter if I want to view the same criteria on a regular               	           basis? </a:t>
            </a:r>
          </a:p>
          <a:p>
            <a:r>
              <a:rPr lang="en-US" sz="1600" b="1" dirty="0"/>
              <a:t>Answer: 	   Enter Criteria, Create filter name, and Save filter</a:t>
            </a:r>
          </a:p>
          <a:p>
            <a:endParaRPr lang="en-US" sz="1600" b="1" dirty="0"/>
          </a:p>
          <a:p>
            <a:r>
              <a:rPr lang="en-US" sz="1600" b="1" dirty="0"/>
              <a:t>Question:  How do I modify filters?</a:t>
            </a:r>
            <a:endParaRPr lang="en-US" sz="1600" dirty="0"/>
          </a:p>
          <a:p>
            <a:r>
              <a:rPr lang="en-US" sz="1600" b="1" dirty="0"/>
              <a:t>Answer: 	</a:t>
            </a:r>
            <a:r>
              <a:rPr lang="en-US" sz="1600" b="1" dirty="0" smtClean="0"/>
              <a:t>   You can select Manage Filters and then edit your filter. 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Question:  Can I create multiple filters?</a:t>
            </a:r>
            <a:endParaRPr lang="en-US" sz="1600" dirty="0"/>
          </a:p>
          <a:p>
            <a:r>
              <a:rPr lang="en-US" sz="1600" b="1" dirty="0"/>
              <a:t>Answer:     Yes, you must create unique filter name.  All filters will display in the 	  	           drop down.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60" y="4619588"/>
            <a:ext cx="2662971" cy="1882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88" y="4949505"/>
            <a:ext cx="1359294" cy="160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9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Question:  How do I view actual costs by Object Class?</a:t>
            </a:r>
          </a:p>
          <a:p>
            <a:endParaRPr lang="en-US" sz="2000" dirty="0"/>
          </a:p>
          <a:p>
            <a:r>
              <a:rPr lang="en-US" sz="2000" b="1" dirty="0"/>
              <a:t>Answer:     Drill down on total for Award and/or Grant and view by 	             Object Class and refresh</a:t>
            </a:r>
            <a:endParaRPr lang="en-US" sz="2000" dirty="0"/>
          </a:p>
          <a:p>
            <a:endParaRPr lang="en-US" sz="1600" dirty="0"/>
          </a:p>
          <a:p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" y="2936134"/>
            <a:ext cx="6073421" cy="240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823" y="2409057"/>
            <a:ext cx="12477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212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5750" y="200721"/>
            <a:ext cx="8572500" cy="920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HELPFUL </a:t>
            </a:r>
            <a:r>
              <a:rPr lang="en-US" dirty="0" smtClean="0"/>
              <a:t>REPORTS AND WORKLETS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5750" y="1121135"/>
            <a:ext cx="8338765" cy="5133156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WORKLET: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Reporting (New)</a:t>
            </a:r>
          </a:p>
          <a:p>
            <a:pPr lvl="1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 QUICK VIEW (New)</a:t>
            </a:r>
          </a:p>
          <a:p>
            <a:pPr marL="457200" lvl="1" indent="0">
              <a:buNone/>
            </a:pPr>
            <a:endParaRPr lang="en-US" b="1" u="sng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WORKDAY </a:t>
            </a: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REPORTS: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AWARDS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G&amp;C PARTICIPANT SUPPORT TRANSACTION -GTCR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BY OBJECT CLASS</a:t>
            </a: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BY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(New)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AUDIT SUMMARY – GTCR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AWARD EXCEPTION REPORT (New)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GRANTS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AWARD LINES EXTRACT- GTCR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RPT COST SHARE FUND IN PROGRESS REPORT</a:t>
            </a:r>
          </a:p>
          <a:p>
            <a:pPr marL="742950" lvl="1" indent="-285750"/>
            <a:endParaRPr lang="en-US" b="1" u="sng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 AND EXTERNAL REPORTS: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G&amp;C AD HOC SALARY (LITE)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AD-HOC SALARY DETAILS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 ACCOUNTING – PERSON HOURS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 BY PI</a:t>
            </a:r>
          </a:p>
          <a:p>
            <a:pPr marL="742950" lvl="1" indent="-285750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LEGACY PEB</a:t>
            </a:r>
          </a:p>
          <a:p>
            <a:pPr marL="457200" lvl="1" indent="0">
              <a:buNone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SOON: 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SABER 2.0v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://transformation.gatech.edu/financials-transformation/workday-reports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883" y="1010389"/>
            <a:ext cx="2791632" cy="36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5" y="486697"/>
            <a:ext cx="5380893" cy="5380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593" y="1360067"/>
            <a:ext cx="2201724" cy="6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592228"/>
            <a:ext cx="8572500" cy="10147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can I get help?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" y="40148"/>
            <a:ext cx="7437657" cy="6817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46795">
            <a:off x="2142141" y="4385745"/>
            <a:ext cx="3039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Where can </a:t>
            </a:r>
          </a:p>
          <a:p>
            <a:r>
              <a:rPr lang="en-US" sz="3600" dirty="0"/>
              <a:t>I find help?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9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Now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Someone left the department and needs to be </a:t>
            </a:r>
            <a:r>
              <a:rPr lang="en-US" sz="2400" b="1" i="1" dirty="0" smtClean="0"/>
              <a:t>replaced (ex: Grant Manager)</a:t>
            </a:r>
            <a:endParaRPr lang="en-US" sz="24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 a new Grant Manager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Need to add an Assignee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Request a change in an existing report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Suggest a new report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Reporting is not working properly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 algn="ctr"/>
            <a:r>
              <a:rPr lang="en-US" sz="2400" b="1" dirty="0" smtClean="0"/>
              <a:t>services.gatech.edu </a:t>
            </a:r>
            <a:endParaRPr lang="en-US" sz="2400" b="1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5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ARTICLES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317082"/>
            <a:ext cx="82885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Search for Knowledge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There are some thirty Knowledge Articles related to Grants and Cost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078785" y="5568434"/>
            <a:ext cx="321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services.gatech.edu </a:t>
            </a:r>
          </a:p>
        </p:txBody>
      </p:sp>
    </p:spTree>
    <p:extLst>
      <p:ext uri="{BB962C8B-B14F-4D97-AF65-F5344CB8AC3E}">
        <p14:creationId xmlns:p14="http://schemas.microsoft.com/office/powerpoint/2010/main" val="99743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Latest </a:t>
            </a:r>
            <a:r>
              <a:rPr lang="en-US" i="1" dirty="0" smtClean="0"/>
              <a:t>Buzz</a:t>
            </a:r>
            <a:r>
              <a:rPr lang="en-US" dirty="0" smtClean="0"/>
              <a:t> with G&amp;C Accounting</a:t>
            </a:r>
            <a:endParaRPr lang="en-US" dirty="0"/>
          </a:p>
        </p:txBody>
      </p:sp>
      <p:pic>
        <p:nvPicPr>
          <p:cNvPr id="5" name="Content Placeholder 4" descr="Cover Me Q&amp;A: What's your favorite cover song? - Cover Me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44" y="1583770"/>
            <a:ext cx="6980311" cy="2929237"/>
          </a:xfrm>
        </p:spPr>
      </p:pic>
      <p:sp>
        <p:nvSpPr>
          <p:cNvPr id="6" name="TextBox 5"/>
          <p:cNvSpPr txBox="1"/>
          <p:nvPr/>
        </p:nvSpPr>
        <p:spPr>
          <a:xfrm>
            <a:off x="3018503" y="5034116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09" y="2015140"/>
            <a:ext cx="1460138" cy="3234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04" y="457396"/>
            <a:ext cx="2605548" cy="1429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8504" y="5692877"/>
            <a:ext cx="280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GRANTS.GATECH.EDU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69" y="0"/>
            <a:ext cx="8749481" cy="1851953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Grants and Contracts Accounting – Who We Are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5750" y="4250234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000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5750" y="3053629"/>
            <a:ext cx="8572500" cy="3357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endParaRPr lang="en-US" sz="2000" dirty="0">
              <a:latin typeface="Roboto"/>
              <a:ea typeface="Roboto"/>
              <a:cs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387616"/>
            <a:ext cx="6196012" cy="502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Trends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Resident Instruction (through February):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Proposals: up $102.50 million (10.8%) to $1.06 billion.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Awards: up $17.71 million (6.8%) to $278.27 million.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GTRI (through February):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Awards: up $113.23 million (27.2%) to $529.91 million.</a:t>
            </a:r>
            <a:endParaRPr lang="en-US" sz="2400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633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Trends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1" y="1132355"/>
            <a:ext cx="7442777" cy="4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G&amp;C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Invoices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G&amp;C is averaging $29.2 million in invoices during the first eight months of FY21 and has billed over $233.7 million during that time (versus $202.6 million through eight months last year)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Financial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669 total through 8 months.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Single Audit (FY20): Issued.  Two findings: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1. Application of NIH Salary Cap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2. Subrecipient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Policy Updates: Cost Transfers and many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Next Buzz….Year-end Close</a:t>
            </a:r>
            <a:endParaRPr lang="en-US" sz="2400" dirty="0"/>
          </a:p>
          <a:p>
            <a:pPr lvl="1"/>
            <a:endParaRPr lang="en-US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78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Salary Cap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703" y="1215482"/>
            <a:ext cx="828859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Cap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Cost Share Grants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92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EB44D29EDD04CB9097BA75913CB89" ma:contentTypeVersion="12" ma:contentTypeDescription="Create a new document." ma:contentTypeScope="" ma:versionID="47aa165440c9264a310db60ddf025054">
  <xsd:schema xmlns:xsd="http://www.w3.org/2001/XMLSchema" xmlns:xs="http://www.w3.org/2001/XMLSchema" xmlns:p="http://schemas.microsoft.com/office/2006/metadata/properties" xmlns:ns3="d161d792-62b2-4f41-ac3a-333a77a120fb" xmlns:ns4="204af650-b4c7-458d-b0d8-872510ed4c10" targetNamespace="http://schemas.microsoft.com/office/2006/metadata/properties" ma:root="true" ma:fieldsID="6452128c7d074a9e964e11129f0a98fd" ns3:_="" ns4:_="">
    <xsd:import namespace="d161d792-62b2-4f41-ac3a-333a77a120fb"/>
    <xsd:import namespace="204af650-b4c7-458d-b0d8-872510ed4c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1d792-62b2-4f41-ac3a-333a77a120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af650-b4c7-458d-b0d8-872510ed4c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9165FB-ADE2-44FC-8314-EDA917EDD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338D3F-54E0-4D15-AE49-F53FEEC92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61d792-62b2-4f41-ac3a-333a77a120fb"/>
    <ds:schemaRef ds:uri="204af650-b4c7-458d-b0d8-872510ed4c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B95510-388F-4B54-A042-E81080784286}">
  <ds:schemaRefs>
    <ds:schemaRef ds:uri="http://purl.org/dc/elements/1.1/"/>
    <ds:schemaRef ds:uri="http://purl.org/dc/dcmitype/"/>
    <ds:schemaRef ds:uri="http://schemas.openxmlformats.org/package/2006/metadata/core-properties"/>
    <ds:schemaRef ds:uri="204af650-b4c7-458d-b0d8-872510ed4c10"/>
    <ds:schemaRef ds:uri="http://schemas.microsoft.com/office/2006/documentManagement/types"/>
    <ds:schemaRef ds:uri="d161d792-62b2-4f41-ac3a-333a77a120fb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23140</TotalTime>
  <Words>1577</Words>
  <Application>Microsoft Office PowerPoint</Application>
  <PresentationFormat>On-screen Show (4:3)</PresentationFormat>
  <Paragraphs>285</Paragraphs>
  <Slides>49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Roboto</vt:lpstr>
      <vt:lpstr>Roboto Condensed Light</vt:lpstr>
      <vt:lpstr>Calibri</vt:lpstr>
      <vt:lpstr>Lucida Grande</vt:lpstr>
      <vt:lpstr>Arial</vt:lpstr>
      <vt:lpstr>Roboto Light</vt:lpstr>
      <vt:lpstr>Custom Design</vt:lpstr>
      <vt:lpstr>1_Custom Design</vt:lpstr>
      <vt:lpstr>2_Custom Design</vt:lpstr>
      <vt:lpstr>White Main</vt:lpstr>
      <vt:lpstr>3_Custom Design</vt:lpstr>
      <vt:lpstr>The Latest Buzz with G&amp;C Accounting</vt:lpstr>
      <vt:lpstr> Serena Simpson G&amp;C Systems Analyst Lead  </vt:lpstr>
      <vt:lpstr>Agenda </vt:lpstr>
      <vt:lpstr> Josh Rosenberg, CPA Senior Director of Grants &amp; Contracts Accounting  </vt:lpstr>
      <vt:lpstr>Grants and Contracts Accounting – Who We Are</vt:lpstr>
      <vt:lpstr>Research Trends</vt:lpstr>
      <vt:lpstr>Research Trends</vt:lpstr>
      <vt:lpstr>General G&amp;C Updates</vt:lpstr>
      <vt:lpstr>Salary Cap</vt:lpstr>
      <vt:lpstr> Jonathon Jeffries, CPA Director of Cost Accounting</vt:lpstr>
      <vt:lpstr>FY22/F23 F&amp;A Rates</vt:lpstr>
      <vt:lpstr>Terminating Employee ASR</vt:lpstr>
      <vt:lpstr>Terminating Employee ASR</vt:lpstr>
      <vt:lpstr>Terminating Employee ASR - Process</vt:lpstr>
      <vt:lpstr> Glenn Campopiano, CRA Project Accounting Director of Project Accounting </vt:lpstr>
      <vt:lpstr>Monitoring Cost Share</vt:lpstr>
      <vt:lpstr>Monitoring Cost Share</vt:lpstr>
      <vt:lpstr>Monitoring Cost Share</vt:lpstr>
      <vt:lpstr>Monitoring Cost Share</vt:lpstr>
      <vt:lpstr>Monitoring Cost Share</vt:lpstr>
      <vt:lpstr>Monitoring Cost Share</vt:lpstr>
      <vt:lpstr> Gabrielle Slappey, CRA  Project Accounting G&amp;C Financial Manager  </vt:lpstr>
      <vt:lpstr>PowerPoint Presentation</vt:lpstr>
      <vt:lpstr>AWARD – Overview/Funding Details</vt:lpstr>
      <vt:lpstr>AWARD – Award Lines Overview</vt:lpstr>
      <vt:lpstr>AWARD – Award Lines </vt:lpstr>
      <vt:lpstr>AWARD – GT Award Lines Custom Objects Class</vt:lpstr>
      <vt:lpstr>AWARD - Budget</vt:lpstr>
      <vt:lpstr>Budget - Amendments</vt:lpstr>
      <vt:lpstr>AWARD –Billing and Receivables</vt:lpstr>
      <vt:lpstr>AWARD – Additional Data</vt:lpstr>
      <vt:lpstr>AWARD – Additional Reports</vt:lpstr>
      <vt:lpstr>GRANT - Details</vt:lpstr>
      <vt:lpstr>GRANT – Related Worktags</vt:lpstr>
      <vt:lpstr>GRANTS - Roles</vt:lpstr>
      <vt:lpstr>Workday Grants Reporting</vt:lpstr>
      <vt:lpstr>PowerPoint Presentation</vt:lpstr>
      <vt:lpstr>SPONSORED AWARD BUDGET EXPENSE REPORT (SABER)</vt:lpstr>
      <vt:lpstr>TIPS AND TRICKS</vt:lpstr>
      <vt:lpstr>TIPS AND TRICKS</vt:lpstr>
      <vt:lpstr>TIPS AND TRICKS</vt:lpstr>
      <vt:lpstr>TIPS AND TRICKS</vt:lpstr>
      <vt:lpstr>PowerPoint Presentation</vt:lpstr>
      <vt:lpstr>PowerPoint Presentation</vt:lpstr>
      <vt:lpstr>How can I get help?</vt:lpstr>
      <vt:lpstr>Service Now</vt:lpstr>
      <vt:lpstr>KNOWLEDGE ARTICLES</vt:lpstr>
      <vt:lpstr>The Latest Buzz with G&amp;C Accounting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Simpson, Serena</cp:lastModifiedBy>
  <cp:revision>259</cp:revision>
  <cp:lastPrinted>2019-09-24T17:23:11Z</cp:lastPrinted>
  <dcterms:created xsi:type="dcterms:W3CDTF">2016-03-09T16:46:53Z</dcterms:created>
  <dcterms:modified xsi:type="dcterms:W3CDTF">2021-03-25T19:49:20Z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0x01010012BEB44D29EDD04CB9097BA75913CB89</vt:lpwstr>
  </property>
</Properties>
</file>