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 id="2147483695" r:id="rId6"/>
    <p:sldMasterId id="2147483705" r:id="rId7"/>
    <p:sldMasterId id="2147483712" r:id="rId8"/>
  </p:sldMasterIdLst>
  <p:notesMasterIdLst>
    <p:notesMasterId r:id="rId75"/>
  </p:notesMasterIdLst>
  <p:sldIdLst>
    <p:sldId id="256" r:id="rId9"/>
    <p:sldId id="547" r:id="rId10"/>
    <p:sldId id="431" r:id="rId11"/>
    <p:sldId id="495" r:id="rId12"/>
    <p:sldId id="544" r:id="rId13"/>
    <p:sldId id="545" r:id="rId14"/>
    <p:sldId id="607" r:id="rId15"/>
    <p:sldId id="608" r:id="rId16"/>
    <p:sldId id="609" r:id="rId17"/>
    <p:sldId id="610" r:id="rId18"/>
    <p:sldId id="611" r:id="rId19"/>
    <p:sldId id="612" r:id="rId20"/>
    <p:sldId id="613" r:id="rId21"/>
    <p:sldId id="614" r:id="rId22"/>
    <p:sldId id="615" r:id="rId23"/>
    <p:sldId id="616" r:id="rId24"/>
    <p:sldId id="617" r:id="rId25"/>
    <p:sldId id="618" r:id="rId26"/>
    <p:sldId id="619" r:id="rId27"/>
    <p:sldId id="620" r:id="rId28"/>
    <p:sldId id="621" r:id="rId29"/>
    <p:sldId id="624" r:id="rId30"/>
    <p:sldId id="649" r:id="rId31"/>
    <p:sldId id="650" r:id="rId32"/>
    <p:sldId id="651" r:id="rId33"/>
    <p:sldId id="652" r:id="rId34"/>
    <p:sldId id="445" r:id="rId35"/>
    <p:sldId id="463" r:id="rId36"/>
    <p:sldId id="461" r:id="rId37"/>
    <p:sldId id="451" r:id="rId38"/>
    <p:sldId id="452" r:id="rId39"/>
    <p:sldId id="453" r:id="rId40"/>
    <p:sldId id="454" r:id="rId41"/>
    <p:sldId id="622" r:id="rId42"/>
    <p:sldId id="639" r:id="rId43"/>
    <p:sldId id="640" r:id="rId44"/>
    <p:sldId id="623" r:id="rId45"/>
    <p:sldId id="641" r:id="rId46"/>
    <p:sldId id="462" r:id="rId47"/>
    <p:sldId id="455" r:id="rId48"/>
    <p:sldId id="540" r:id="rId49"/>
    <p:sldId id="601" r:id="rId50"/>
    <p:sldId id="600" r:id="rId51"/>
    <p:sldId id="402" r:id="rId52"/>
    <p:sldId id="642" r:id="rId53"/>
    <p:sldId id="643" r:id="rId54"/>
    <p:sldId id="644" r:id="rId55"/>
    <p:sldId id="645" r:id="rId56"/>
    <p:sldId id="487" r:id="rId57"/>
    <p:sldId id="646" r:id="rId58"/>
    <p:sldId id="647" r:id="rId59"/>
    <p:sldId id="627" r:id="rId60"/>
    <p:sldId id="628" r:id="rId61"/>
    <p:sldId id="629" r:id="rId62"/>
    <p:sldId id="630" r:id="rId63"/>
    <p:sldId id="631" r:id="rId64"/>
    <p:sldId id="632" r:id="rId65"/>
    <p:sldId id="633" r:id="rId66"/>
    <p:sldId id="634" r:id="rId67"/>
    <p:sldId id="635" r:id="rId68"/>
    <p:sldId id="636" r:id="rId69"/>
    <p:sldId id="637" r:id="rId70"/>
    <p:sldId id="638" r:id="rId71"/>
    <p:sldId id="546" r:id="rId72"/>
    <p:sldId id="543" r:id="rId73"/>
    <p:sldId id="459" r:id="rId74"/>
  </p:sldIdLst>
  <p:sldSz cx="9144000" cy="6858000" type="screen4x3"/>
  <p:notesSz cx="7010400" cy="9296400"/>
  <p:embeddedFontLst>
    <p:embeddedFont>
      <p:font typeface="Roboto Condensed Light" panose="020B0604020202020204" charset="0"/>
      <p:regular r:id="rId76"/>
      <p:bold r:id="rId77"/>
      <p:italic r:id="rId78"/>
      <p:boldItalic r:id="rId79"/>
    </p:embeddedFont>
    <p:embeddedFont>
      <p:font typeface="Roboto" panose="020B060402020202020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Roboto Light" panose="020B0604020202020204" charset="0"/>
      <p:regular r:id="rId8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3602" autoAdjust="0"/>
  </p:normalViewPr>
  <p:slideViewPr>
    <p:cSldViewPr snapToGrid="0">
      <p:cViewPr varScale="1">
        <p:scale>
          <a:sx n="50" d="100"/>
          <a:sy n="50" d="100"/>
        </p:scale>
        <p:origin x="40" y="268"/>
      </p:cViewPr>
      <p:guideLst>
        <p:guide orient="horz" pos="773"/>
        <p:guide pos="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9.fntdata"/><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font" Target="fonts/font4.fntdata"/><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2.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12.fntdata"/><Relationship Id="rId61" Type="http://schemas.openxmlformats.org/officeDocument/2006/relationships/slide" Target="slides/slide53.xml"/><Relationship Id="rId82" Type="http://schemas.openxmlformats.org/officeDocument/2006/relationships/font" Target="fonts/font7.fntdata"/><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D8765AD0-B56E-4E5A-9C1E-13D91B659D5D}" type="datetimeFigureOut">
              <a:rPr lang="en-US" smtClean="0"/>
              <a:t>2/24/2021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1F28341C-8A29-4DC3-AE60-95FC0085A85B}" type="slidenum">
              <a:rPr lang="en-US" smtClean="0"/>
              <a:t>‹#›</a:t>
            </a:fld>
            <a:endParaRPr lang="en-US"/>
          </a:p>
        </p:txBody>
      </p:sp>
    </p:spTree>
    <p:extLst>
      <p:ext uri="{BB962C8B-B14F-4D97-AF65-F5344CB8AC3E}">
        <p14:creationId xmlns:p14="http://schemas.microsoft.com/office/powerpoint/2010/main" val="68857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FBE8C-3CD8-446C-83ED-0186F065E5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2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16</a:t>
            </a:fld>
            <a:endParaRPr lang="en-US" dirty="0"/>
          </a:p>
        </p:txBody>
      </p:sp>
    </p:spTree>
    <p:extLst>
      <p:ext uri="{BB962C8B-B14F-4D97-AF65-F5344CB8AC3E}">
        <p14:creationId xmlns:p14="http://schemas.microsoft.com/office/powerpoint/2010/main" val="376282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0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83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211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72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71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with over 90 days includes late</a:t>
            </a:r>
            <a:r>
              <a:rPr lang="en-US" baseline="0" dirty="0"/>
              <a:t> setup by G&amp;C and/or OSP; we cannot move prior year expense from State account; Cost transfers without a Grant Worktag should go to the controller’s office.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2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28</a:t>
            </a:fld>
            <a:endParaRPr lang="en-US"/>
          </a:p>
        </p:txBody>
      </p:sp>
    </p:spTree>
    <p:extLst>
      <p:ext uri="{BB962C8B-B14F-4D97-AF65-F5344CB8AC3E}">
        <p14:creationId xmlns:p14="http://schemas.microsoft.com/office/powerpoint/2010/main" val="131731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49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7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a:t>
            </a:fld>
            <a:endParaRPr lang="en-US" dirty="0"/>
          </a:p>
        </p:txBody>
      </p:sp>
    </p:spTree>
    <p:extLst>
      <p:ext uri="{BB962C8B-B14F-4D97-AF65-F5344CB8AC3E}">
        <p14:creationId xmlns:p14="http://schemas.microsoft.com/office/powerpoint/2010/main" val="314506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720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97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49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39</a:t>
            </a:fld>
            <a:endParaRPr lang="en-US"/>
          </a:p>
        </p:txBody>
      </p:sp>
    </p:spTree>
    <p:extLst>
      <p:ext uri="{BB962C8B-B14F-4D97-AF65-F5344CB8AC3E}">
        <p14:creationId xmlns:p14="http://schemas.microsoft.com/office/powerpoint/2010/main" val="539471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53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48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858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45</a:t>
            </a:fld>
            <a:endParaRPr lang="en-US"/>
          </a:p>
        </p:txBody>
      </p:sp>
    </p:spTree>
    <p:extLst>
      <p:ext uri="{BB962C8B-B14F-4D97-AF65-F5344CB8AC3E}">
        <p14:creationId xmlns:p14="http://schemas.microsoft.com/office/powerpoint/2010/main" val="309964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47</a:t>
            </a:fld>
            <a:endParaRPr lang="en-US"/>
          </a:p>
        </p:txBody>
      </p:sp>
    </p:spTree>
    <p:extLst>
      <p:ext uri="{BB962C8B-B14F-4D97-AF65-F5344CB8AC3E}">
        <p14:creationId xmlns:p14="http://schemas.microsoft.com/office/powerpoint/2010/main" val="498657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48</a:t>
            </a:fld>
            <a:endParaRPr lang="en-US"/>
          </a:p>
        </p:txBody>
      </p:sp>
    </p:spTree>
    <p:extLst>
      <p:ext uri="{BB962C8B-B14F-4D97-AF65-F5344CB8AC3E}">
        <p14:creationId xmlns:p14="http://schemas.microsoft.com/office/powerpoint/2010/main" val="311149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9</a:t>
            </a:fld>
            <a:endParaRPr lang="en-US" dirty="0"/>
          </a:p>
        </p:txBody>
      </p:sp>
    </p:spTree>
    <p:extLst>
      <p:ext uri="{BB962C8B-B14F-4D97-AF65-F5344CB8AC3E}">
        <p14:creationId xmlns:p14="http://schemas.microsoft.com/office/powerpoint/2010/main" val="198133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4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a:t>
            </a:r>
            <a:r>
              <a:rPr lang="en-US" baseline="0" dirty="0"/>
              <a:t> request has as much information as possible; cuts down the emails needed to figure out the request; be aware the </a:t>
            </a:r>
            <a:r>
              <a:rPr lang="en-US" baseline="0" dirty="0" err="1"/>
              <a:t>subawards</a:t>
            </a:r>
            <a:r>
              <a:rPr lang="en-US" baseline="0" dirty="0"/>
              <a:t> is for external entities; make sure you add the correct cost center, G&amp;C will have to create a new award if it needs to be changed; use the award number not the prime grant, we look the information up in CIS.</a:t>
            </a:r>
          </a:p>
          <a:p>
            <a:endParaRPr lang="en-US" baseline="0" dirty="0"/>
          </a:p>
          <a:p>
            <a:r>
              <a:rPr lang="en-US" baseline="0" dirty="0"/>
              <a:t>General comments is a good place to specify the new PI name, </a:t>
            </a:r>
            <a:r>
              <a:rPr lang="en-US" baseline="0" dirty="0" err="1"/>
              <a:t>subawardee</a:t>
            </a:r>
            <a:r>
              <a:rPr lang="en-US" baseline="0" dirty="0"/>
              <a:t>, spend restrictions for the grant, different F&amp;A from Prime, </a:t>
            </a:r>
            <a:r>
              <a:rPr lang="en-US" baseline="0" dirty="0" err="1"/>
              <a:t>etc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23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53</a:t>
            </a:fld>
            <a:endParaRPr lang="en-US" dirty="0"/>
          </a:p>
        </p:txBody>
      </p:sp>
    </p:spTree>
    <p:extLst>
      <p:ext uri="{BB962C8B-B14F-4D97-AF65-F5344CB8AC3E}">
        <p14:creationId xmlns:p14="http://schemas.microsoft.com/office/powerpoint/2010/main" val="4193030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54</a:t>
            </a:fld>
            <a:endParaRPr lang="en-US" dirty="0"/>
          </a:p>
        </p:txBody>
      </p:sp>
    </p:spTree>
    <p:extLst>
      <p:ext uri="{BB962C8B-B14F-4D97-AF65-F5344CB8AC3E}">
        <p14:creationId xmlns:p14="http://schemas.microsoft.com/office/powerpoint/2010/main" val="300332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55</a:t>
            </a:fld>
            <a:endParaRPr lang="en-US" dirty="0"/>
          </a:p>
        </p:txBody>
      </p:sp>
    </p:spTree>
    <p:extLst>
      <p:ext uri="{BB962C8B-B14F-4D97-AF65-F5344CB8AC3E}">
        <p14:creationId xmlns:p14="http://schemas.microsoft.com/office/powerpoint/2010/main" val="2594884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56</a:t>
            </a:fld>
            <a:endParaRPr lang="en-US" dirty="0"/>
          </a:p>
        </p:txBody>
      </p:sp>
    </p:spTree>
    <p:extLst>
      <p:ext uri="{BB962C8B-B14F-4D97-AF65-F5344CB8AC3E}">
        <p14:creationId xmlns:p14="http://schemas.microsoft.com/office/powerpoint/2010/main" val="134852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57</a:t>
            </a:fld>
            <a:endParaRPr lang="en-US" dirty="0"/>
          </a:p>
        </p:txBody>
      </p:sp>
    </p:spTree>
    <p:extLst>
      <p:ext uri="{BB962C8B-B14F-4D97-AF65-F5344CB8AC3E}">
        <p14:creationId xmlns:p14="http://schemas.microsoft.com/office/powerpoint/2010/main" val="664131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61</a:t>
            </a:fld>
            <a:endParaRPr lang="en-US"/>
          </a:p>
        </p:txBody>
      </p:sp>
    </p:spTree>
    <p:extLst>
      <p:ext uri="{BB962C8B-B14F-4D97-AF65-F5344CB8AC3E}">
        <p14:creationId xmlns:p14="http://schemas.microsoft.com/office/powerpoint/2010/main" val="4191383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62</a:t>
            </a:fld>
            <a:endParaRPr lang="en-US"/>
          </a:p>
        </p:txBody>
      </p:sp>
    </p:spTree>
    <p:extLst>
      <p:ext uri="{BB962C8B-B14F-4D97-AF65-F5344CB8AC3E}">
        <p14:creationId xmlns:p14="http://schemas.microsoft.com/office/powerpoint/2010/main" val="1540847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63</a:t>
            </a:fld>
            <a:endParaRPr lang="en-US"/>
          </a:p>
        </p:txBody>
      </p:sp>
    </p:spTree>
    <p:extLst>
      <p:ext uri="{BB962C8B-B14F-4D97-AF65-F5344CB8AC3E}">
        <p14:creationId xmlns:p14="http://schemas.microsoft.com/office/powerpoint/2010/main" val="50502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10</a:t>
            </a:fld>
            <a:endParaRPr lang="en-US" dirty="0"/>
          </a:p>
        </p:txBody>
      </p:sp>
    </p:spTree>
    <p:extLst>
      <p:ext uri="{BB962C8B-B14F-4D97-AF65-F5344CB8AC3E}">
        <p14:creationId xmlns:p14="http://schemas.microsoft.com/office/powerpoint/2010/main" val="25824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11</a:t>
            </a:fld>
            <a:endParaRPr lang="en-US" dirty="0"/>
          </a:p>
        </p:txBody>
      </p:sp>
    </p:spTree>
    <p:extLst>
      <p:ext uri="{BB962C8B-B14F-4D97-AF65-F5344CB8AC3E}">
        <p14:creationId xmlns:p14="http://schemas.microsoft.com/office/powerpoint/2010/main" val="331561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12</a:t>
            </a:fld>
            <a:endParaRPr lang="en-US" dirty="0"/>
          </a:p>
        </p:txBody>
      </p:sp>
    </p:spTree>
    <p:extLst>
      <p:ext uri="{BB962C8B-B14F-4D97-AF65-F5344CB8AC3E}">
        <p14:creationId xmlns:p14="http://schemas.microsoft.com/office/powerpoint/2010/main" val="2918362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13</a:t>
            </a:fld>
            <a:endParaRPr lang="en-US" dirty="0"/>
          </a:p>
        </p:txBody>
      </p:sp>
    </p:spTree>
    <p:extLst>
      <p:ext uri="{BB962C8B-B14F-4D97-AF65-F5344CB8AC3E}">
        <p14:creationId xmlns:p14="http://schemas.microsoft.com/office/powerpoint/2010/main" val="239792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14</a:t>
            </a:fld>
            <a:endParaRPr lang="en-US" dirty="0"/>
          </a:p>
        </p:txBody>
      </p:sp>
    </p:spTree>
    <p:extLst>
      <p:ext uri="{BB962C8B-B14F-4D97-AF65-F5344CB8AC3E}">
        <p14:creationId xmlns:p14="http://schemas.microsoft.com/office/powerpoint/2010/main" val="273137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15</a:t>
            </a:fld>
            <a:endParaRPr lang="en-US" dirty="0"/>
          </a:p>
        </p:txBody>
      </p:sp>
    </p:spTree>
    <p:extLst>
      <p:ext uri="{BB962C8B-B14F-4D97-AF65-F5344CB8AC3E}">
        <p14:creationId xmlns:p14="http://schemas.microsoft.com/office/powerpoint/2010/main" val="385972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426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43983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978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840547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2708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58446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754035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11546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0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5058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254000" y="1371600"/>
            <a:ext cx="4216401" cy="2253044"/>
          </a:xfrm>
        </p:spPr>
        <p:txBody>
          <a:bodyPr/>
          <a:lstStyle/>
          <a:p>
            <a:endParaRPr lang="en-US"/>
          </a:p>
        </p:txBody>
      </p:sp>
      <p:sp>
        <p:nvSpPr>
          <p:cNvPr id="4" name="Picture Placeholder 3"/>
          <p:cNvSpPr>
            <a:spLocks noGrp="1"/>
          </p:cNvSpPr>
          <p:nvPr>
            <p:ph type="pic" sz="quarter" idx="11"/>
          </p:nvPr>
        </p:nvSpPr>
        <p:spPr>
          <a:xfrm>
            <a:off x="4656667" y="1371600"/>
            <a:ext cx="4207934" cy="2253044"/>
          </a:xfrm>
        </p:spPr>
        <p:txBody>
          <a:bodyPr/>
          <a:lstStyle/>
          <a:p>
            <a:endParaRPr lang="en-US"/>
          </a:p>
        </p:txBody>
      </p:sp>
      <p:sp>
        <p:nvSpPr>
          <p:cNvPr id="5" name="Picture Placeholder 3"/>
          <p:cNvSpPr>
            <a:spLocks noGrp="1"/>
          </p:cNvSpPr>
          <p:nvPr>
            <p:ph type="pic" sz="quarter" idx="12"/>
          </p:nvPr>
        </p:nvSpPr>
        <p:spPr>
          <a:xfrm>
            <a:off x="254000" y="3784602"/>
            <a:ext cx="4216401" cy="2459799"/>
          </a:xfrm>
        </p:spPr>
        <p:txBody>
          <a:bodyPr/>
          <a:lstStyle/>
          <a:p>
            <a:endParaRPr lang="en-US"/>
          </a:p>
        </p:txBody>
      </p:sp>
      <p:sp>
        <p:nvSpPr>
          <p:cNvPr id="6" name="Picture Placeholder 3"/>
          <p:cNvSpPr>
            <a:spLocks noGrp="1"/>
          </p:cNvSpPr>
          <p:nvPr>
            <p:ph type="pic" sz="quarter" idx="13"/>
          </p:nvPr>
        </p:nvSpPr>
        <p:spPr>
          <a:xfrm>
            <a:off x="4656667" y="3784600"/>
            <a:ext cx="4207934" cy="2459800"/>
          </a:xfrm>
        </p:spPr>
        <p:txBody>
          <a:bodyPr/>
          <a:lstStyle/>
          <a:p>
            <a:endParaRPr lang="en-US"/>
          </a:p>
        </p:txBody>
      </p:sp>
    </p:spTree>
    <p:extLst>
      <p:ext uri="{BB962C8B-B14F-4D97-AF65-F5344CB8AC3E}">
        <p14:creationId xmlns:p14="http://schemas.microsoft.com/office/powerpoint/2010/main" val="3613402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62467" y="1329267"/>
            <a:ext cx="2751666" cy="1400218"/>
          </a:xfrm>
        </p:spPr>
        <p:txBody>
          <a:bodyPr/>
          <a:lstStyle/>
          <a:p>
            <a:endParaRPr lang="en-US"/>
          </a:p>
        </p:txBody>
      </p:sp>
      <p:sp>
        <p:nvSpPr>
          <p:cNvPr id="6" name="Picture Placeholder 3"/>
          <p:cNvSpPr>
            <a:spLocks noGrp="1"/>
          </p:cNvSpPr>
          <p:nvPr>
            <p:ph type="pic" sz="quarter" idx="12"/>
          </p:nvPr>
        </p:nvSpPr>
        <p:spPr>
          <a:xfrm>
            <a:off x="6092776" y="1329267"/>
            <a:ext cx="2805693" cy="1400218"/>
          </a:xfrm>
        </p:spPr>
        <p:txBody>
          <a:bodyPr/>
          <a:lstStyle/>
          <a:p>
            <a:endParaRPr lang="en-US"/>
          </a:p>
        </p:txBody>
      </p:sp>
      <p:sp>
        <p:nvSpPr>
          <p:cNvPr id="7" name="Picture Placeholder 3"/>
          <p:cNvSpPr>
            <a:spLocks noGrp="1"/>
          </p:cNvSpPr>
          <p:nvPr>
            <p:ph type="pic" sz="quarter" idx="13"/>
          </p:nvPr>
        </p:nvSpPr>
        <p:spPr>
          <a:xfrm>
            <a:off x="3132668" y="1329267"/>
            <a:ext cx="2870200" cy="1400218"/>
          </a:xfrm>
        </p:spPr>
        <p:txBody>
          <a:bodyPr/>
          <a:lstStyle/>
          <a:p>
            <a:endParaRPr lang="en-US"/>
          </a:p>
        </p:txBody>
      </p:sp>
      <p:sp>
        <p:nvSpPr>
          <p:cNvPr id="8" name="Picture Placeholder 3"/>
          <p:cNvSpPr>
            <a:spLocks noGrp="1"/>
          </p:cNvSpPr>
          <p:nvPr>
            <p:ph type="pic" sz="quarter" idx="14"/>
          </p:nvPr>
        </p:nvSpPr>
        <p:spPr>
          <a:xfrm>
            <a:off x="262467" y="2946400"/>
            <a:ext cx="2751666" cy="1514524"/>
          </a:xfrm>
        </p:spPr>
        <p:txBody>
          <a:bodyPr/>
          <a:lstStyle/>
          <a:p>
            <a:endParaRPr lang="en-US"/>
          </a:p>
        </p:txBody>
      </p:sp>
      <p:sp>
        <p:nvSpPr>
          <p:cNvPr id="9" name="Picture Placeholder 3"/>
          <p:cNvSpPr>
            <a:spLocks noGrp="1"/>
          </p:cNvSpPr>
          <p:nvPr>
            <p:ph type="pic" sz="quarter" idx="15"/>
          </p:nvPr>
        </p:nvSpPr>
        <p:spPr>
          <a:xfrm>
            <a:off x="6092776" y="2946400"/>
            <a:ext cx="2805693" cy="1514524"/>
          </a:xfrm>
        </p:spPr>
        <p:txBody>
          <a:bodyPr/>
          <a:lstStyle/>
          <a:p>
            <a:endParaRPr lang="en-US"/>
          </a:p>
        </p:txBody>
      </p:sp>
      <p:sp>
        <p:nvSpPr>
          <p:cNvPr id="10" name="Picture Placeholder 3"/>
          <p:cNvSpPr>
            <a:spLocks noGrp="1"/>
          </p:cNvSpPr>
          <p:nvPr>
            <p:ph type="pic" sz="quarter" idx="16"/>
          </p:nvPr>
        </p:nvSpPr>
        <p:spPr>
          <a:xfrm>
            <a:off x="3132668" y="2946400"/>
            <a:ext cx="2870200" cy="1514524"/>
          </a:xfrm>
        </p:spPr>
        <p:txBody>
          <a:bodyPr/>
          <a:lstStyle/>
          <a:p>
            <a:endParaRPr lang="en-US"/>
          </a:p>
        </p:txBody>
      </p:sp>
      <p:sp>
        <p:nvSpPr>
          <p:cNvPr id="11" name="Picture Placeholder 3"/>
          <p:cNvSpPr>
            <a:spLocks noGrp="1"/>
          </p:cNvSpPr>
          <p:nvPr>
            <p:ph type="pic" sz="quarter" idx="17"/>
          </p:nvPr>
        </p:nvSpPr>
        <p:spPr>
          <a:xfrm>
            <a:off x="262467" y="4677839"/>
            <a:ext cx="2751666" cy="1507682"/>
          </a:xfrm>
        </p:spPr>
        <p:txBody>
          <a:bodyPr/>
          <a:lstStyle/>
          <a:p>
            <a:endParaRPr lang="en-US"/>
          </a:p>
        </p:txBody>
      </p:sp>
      <p:sp>
        <p:nvSpPr>
          <p:cNvPr id="12" name="Picture Placeholder 3"/>
          <p:cNvSpPr>
            <a:spLocks noGrp="1"/>
          </p:cNvSpPr>
          <p:nvPr>
            <p:ph type="pic" sz="quarter" idx="18"/>
          </p:nvPr>
        </p:nvSpPr>
        <p:spPr>
          <a:xfrm>
            <a:off x="6092776" y="4677839"/>
            <a:ext cx="2805692" cy="1507682"/>
          </a:xfrm>
        </p:spPr>
        <p:txBody>
          <a:bodyPr/>
          <a:lstStyle/>
          <a:p>
            <a:endParaRPr lang="en-US"/>
          </a:p>
        </p:txBody>
      </p:sp>
      <p:sp>
        <p:nvSpPr>
          <p:cNvPr id="13" name="Picture Placeholder 3"/>
          <p:cNvSpPr>
            <a:spLocks noGrp="1"/>
          </p:cNvSpPr>
          <p:nvPr>
            <p:ph type="pic" sz="quarter" idx="19"/>
          </p:nvPr>
        </p:nvSpPr>
        <p:spPr>
          <a:xfrm>
            <a:off x="3132668" y="4677839"/>
            <a:ext cx="2870200" cy="1507682"/>
          </a:xfrm>
        </p:spPr>
        <p:txBody>
          <a:bodyPr/>
          <a:lstStyle/>
          <a:p>
            <a:endParaRPr lang="en-US"/>
          </a:p>
        </p:txBody>
      </p:sp>
    </p:spTree>
    <p:extLst>
      <p:ext uri="{BB962C8B-B14F-4D97-AF65-F5344CB8AC3E}">
        <p14:creationId xmlns:p14="http://schemas.microsoft.com/office/powerpoint/2010/main" val="3558680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45" y="1557867"/>
            <a:ext cx="5096935" cy="2235200"/>
          </a:xfrm>
          <a:noFill/>
        </p:spPr>
        <p:txBody>
          <a:bodyPr anchor="b" anchorCtr="0">
            <a:noAutofit/>
          </a:bodyPr>
          <a:lstStyle>
            <a:lvl1pPr algn="l">
              <a:lnSpc>
                <a:spcPts val="3600"/>
              </a:lnSpc>
              <a:defRPr b="1" cap="all" spc="150">
                <a:solidFill>
                  <a:schemeClr val="tx1"/>
                </a:solidFill>
              </a:defRPr>
            </a:lvl1pPr>
          </a:lstStyle>
          <a:p>
            <a:r>
              <a:rPr lang="en-US"/>
              <a:t>Click to edit Master title style</a:t>
            </a:r>
          </a:p>
        </p:txBody>
      </p:sp>
      <p:sp>
        <p:nvSpPr>
          <p:cNvPr id="3" name="Subtitle 2"/>
          <p:cNvSpPr>
            <a:spLocks noGrp="1"/>
          </p:cNvSpPr>
          <p:nvPr>
            <p:ph type="subTitle" idx="1"/>
          </p:nvPr>
        </p:nvSpPr>
        <p:spPr>
          <a:xfrm>
            <a:off x="3725345" y="4275706"/>
            <a:ext cx="5096935" cy="1202267"/>
          </a:xfrm>
        </p:spPr>
        <p:txBody>
          <a:bodyPr>
            <a:noAutofit/>
          </a:bodyPr>
          <a:lstStyle>
            <a:lvl1pPr marL="0" indent="0" algn="l">
              <a:lnSpc>
                <a:spcPts val="2100"/>
              </a:lnSpc>
              <a:buNone/>
              <a:defRPr sz="2000" b="1"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4184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2AA957AF-53C0-420B-9C2D-77DB1416566C}" type="slidenum">
              <a:rPr lang="en-US" smtClean="0">
                <a:solidFill>
                  <a:prstClr val="white"/>
                </a:solidFill>
              </a:rPr>
              <a:pPr defTabSz="457200"/>
              <a:t>‹#›</a:t>
            </a:fld>
            <a:endParaRPr lang="en-US">
              <a:solidFill>
                <a:prstClr val="white"/>
              </a:solidFill>
            </a:endParaRPr>
          </a:p>
        </p:txBody>
      </p:sp>
      <p:sp>
        <p:nvSpPr>
          <p:cNvPr id="12" name="Text Placeholder 11"/>
          <p:cNvSpPr>
            <a:spLocks noGrp="1"/>
          </p:cNvSpPr>
          <p:nvPr>
            <p:ph type="body" sz="quarter" idx="13"/>
          </p:nvPr>
        </p:nvSpPr>
        <p:spPr>
          <a:xfrm>
            <a:off x="457200" y="117446"/>
            <a:ext cx="7031038" cy="49532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Text Placeholder 13"/>
          <p:cNvSpPr>
            <a:spLocks noGrp="1"/>
          </p:cNvSpPr>
          <p:nvPr>
            <p:ph type="body" sz="quarter" idx="14"/>
          </p:nvPr>
        </p:nvSpPr>
        <p:spPr>
          <a:xfrm>
            <a:off x="457200" y="981075"/>
            <a:ext cx="8142287" cy="50338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3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2/24/2021</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jp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714"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2/24/2021</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3579838"/>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3430862188"/>
      </p:ext>
    </p:extLst>
  </p:cSld>
  <p:clrMap bg1="lt1" tx1="dk1" bg2="lt2" tx2="dk2" accent1="accent1" accent2="accent2" accent3="accent3" accent4="accent4" accent5="accent5" accent6="accent6" hlink="hlink" folHlink="folHlink"/>
  <p:hf sldNum="0" hdr="0" dt="0"/>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nsf.gov/bfa/dias/policy/fedrtc/appendix_a.pdf"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894381" y="1962229"/>
            <a:ext cx="5786563" cy="1472449"/>
          </a:xfrm>
          <a:prstGeom prst="rect">
            <a:avLst/>
          </a:prstGeom>
        </p:spPr>
        <p:txBody>
          <a:bodyPr wrap="square">
            <a:normAutofit/>
          </a:bodyPr>
          <a:lstStyle/>
          <a:p>
            <a:pPr algn="ctr"/>
            <a:r>
              <a:rPr lang="en-US" dirty="0" smtClean="0">
                <a:solidFill>
                  <a:schemeClr val="accent1">
                    <a:lumMod val="50000"/>
                  </a:schemeClr>
                </a:solidFill>
                <a:effectLst>
                  <a:outerShdw blurRad="38100" dist="38100" dir="2700000" algn="tl">
                    <a:srgbClr val="000000">
                      <a:alpha val="43137"/>
                    </a:srgbClr>
                  </a:outerShdw>
                </a:effectLst>
              </a:rPr>
              <a:t>The Latest </a:t>
            </a:r>
            <a:r>
              <a:rPr lang="en-US" i="1" dirty="0" smtClean="0">
                <a:solidFill>
                  <a:schemeClr val="accent1">
                    <a:lumMod val="50000"/>
                  </a:schemeClr>
                </a:solidFill>
                <a:effectLst>
                  <a:outerShdw blurRad="38100" dist="38100" dir="2700000" algn="tl">
                    <a:srgbClr val="000000">
                      <a:alpha val="43137"/>
                    </a:srgbClr>
                  </a:outerShdw>
                </a:effectLst>
              </a:rPr>
              <a:t>Buzz</a:t>
            </a:r>
            <a:r>
              <a:rPr lang="en-US" dirty="0" smtClean="0">
                <a:solidFill>
                  <a:schemeClr val="accent1">
                    <a:lumMod val="50000"/>
                  </a:schemeClr>
                </a:solidFill>
                <a:effectLst>
                  <a:outerShdw blurRad="38100" dist="38100" dir="2700000" algn="tl">
                    <a:srgbClr val="000000">
                      <a:alpha val="43137"/>
                    </a:srgbClr>
                  </a:outerShdw>
                </a:effectLst>
              </a:rPr>
              <a:t> with G&amp;C Accounting</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nchor="t">
            <a:noAutofit/>
          </a:bodyPr>
          <a:lstStyle/>
          <a:p>
            <a:r>
              <a:rPr lang="en-US" dirty="0" smtClean="0">
                <a:latin typeface="Roboto Condensed Light"/>
                <a:ea typeface="Roboto Condensed Light"/>
                <a:cs typeface="Roboto Condensed Light"/>
              </a:rPr>
              <a:t>Thursday, February 25th, 2021</a:t>
            </a:r>
            <a:endParaRPr lang="en-US" dirty="0">
              <a:latin typeface="Roboto Condensed Light"/>
              <a:ea typeface="Roboto Condensed Light"/>
              <a:cs typeface="Roboto Condensed Light"/>
            </a:endParaRPr>
          </a:p>
          <a:p>
            <a:r>
              <a:rPr lang="en-US" dirty="0" smtClean="0">
                <a:latin typeface="Roboto Condensed Light"/>
                <a:ea typeface="Roboto Condensed Light"/>
                <a:cs typeface="Roboto Condensed Light"/>
              </a:rPr>
              <a:t>2:00-3:30PM</a:t>
            </a:r>
            <a:endParaRPr lang="en-US" dirty="0">
              <a:latin typeface="Roboto Condensed Light"/>
              <a:ea typeface="Roboto Condensed Light"/>
              <a:cs typeface="Roboto Condense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009" y="4041058"/>
            <a:ext cx="1185993" cy="2626976"/>
          </a:xfrm>
          <a:prstGeom prst="rect">
            <a:avLst/>
          </a:prstGeom>
        </p:spPr>
      </p:pic>
    </p:spTree>
    <p:extLst>
      <p:ext uri="{BB962C8B-B14F-4D97-AF65-F5344CB8AC3E}">
        <p14:creationId xmlns:p14="http://schemas.microsoft.com/office/powerpoint/2010/main" val="2789775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NIH Salary Cap Limitations</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Individuals paid over the annual salary cap and sponsors who apply the cap.</a:t>
            </a:r>
            <a:endParaRPr lang="en-US" dirty="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Cost share grant is the most effective way to show to auditors that over the cap salary is captured.</a:t>
            </a:r>
          </a:p>
          <a:p>
            <a:pPr lvl="1"/>
            <a:r>
              <a:rPr lang="en-US" dirty="0" smtClean="0">
                <a:latin typeface="Arial" panose="020B0604020202020204" pitchFamily="34" charset="0"/>
                <a:cs typeface="Arial" panose="020B0604020202020204" pitchFamily="34" charset="0"/>
              </a:rPr>
              <a:t>Other grants from the sponsor under the cap.</a:t>
            </a:r>
          </a:p>
          <a:p>
            <a:pPr lvl="1"/>
            <a:r>
              <a:rPr lang="en-US" dirty="0" smtClean="0">
                <a:latin typeface="Arial" panose="020B0604020202020204" pitchFamily="34" charset="0"/>
                <a:cs typeface="Arial" panose="020B0604020202020204" pitchFamily="34" charset="0"/>
              </a:rPr>
              <a:t>Must be managed regularly.</a:t>
            </a:r>
            <a:endParaRPr lang="en-US" dirty="0">
              <a:latin typeface="Arial" panose="020B0604020202020204" pitchFamily="34" charset="0"/>
              <a:cs typeface="Arial" panose="020B0604020202020204" pitchFamily="34" charset="0"/>
            </a:endParaRP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874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Institutional Base Salary (IBS) Guidance</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Definition of IBS</a:t>
            </a:r>
          </a:p>
          <a:p>
            <a:pPr lvl="1"/>
            <a:r>
              <a:rPr lang="en-US" dirty="0" smtClean="0">
                <a:latin typeface="Arial" panose="020B0604020202020204" pitchFamily="34" charset="0"/>
                <a:cs typeface="Arial" panose="020B0604020202020204" pitchFamily="34" charset="0"/>
              </a:rPr>
              <a:t>Posting on website</a:t>
            </a:r>
            <a:endParaRPr lang="en-US" dirty="0">
              <a:latin typeface="Arial" panose="020B0604020202020204" pitchFamily="34" charset="0"/>
              <a:cs typeface="Arial" panose="020B0604020202020204" pitchFamily="34" charset="0"/>
            </a:endParaRP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713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Effort Reporting Training</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Required for anyone who has salary charged to extramural sponsored awards or Workday Grants.</a:t>
            </a:r>
          </a:p>
          <a:p>
            <a:pPr lvl="1"/>
            <a:r>
              <a:rPr lang="en-US" dirty="0" smtClean="0">
                <a:latin typeface="Arial" panose="020B0604020202020204" pitchFamily="34" charset="0"/>
                <a:cs typeface="Arial" panose="020B0604020202020204" pitchFamily="34" charset="0"/>
              </a:rPr>
              <a:t>The challenge of students</a:t>
            </a:r>
          </a:p>
          <a:p>
            <a:pPr lvl="1"/>
            <a:r>
              <a:rPr lang="en-US" dirty="0" smtClean="0">
                <a:latin typeface="Arial" panose="020B0604020202020204" pitchFamily="34" charset="0"/>
                <a:cs typeface="Arial" panose="020B0604020202020204" pitchFamily="34" charset="0"/>
              </a:rPr>
              <a:t>Will be enhanced in the coming year</a:t>
            </a:r>
            <a:endParaRPr lang="en-US" dirty="0">
              <a:latin typeface="Arial" panose="020B0604020202020204" pitchFamily="34" charset="0"/>
              <a:cs typeface="Arial" panose="020B060402020202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002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Terminated Employees and ASRs</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Especially problematic for students</a:t>
            </a:r>
          </a:p>
          <a:p>
            <a:pPr lvl="1"/>
            <a:r>
              <a:rPr lang="en-US" dirty="0" smtClean="0">
                <a:latin typeface="Arial" panose="020B0604020202020204" pitchFamily="34" charset="0"/>
                <a:cs typeface="Arial" panose="020B0604020202020204" pitchFamily="34" charset="0"/>
              </a:rPr>
              <a:t>The question becomes: who can certify?</a:t>
            </a:r>
            <a:endParaRPr lang="en-US" dirty="0">
              <a:latin typeface="Arial" panose="020B0604020202020204" pitchFamily="34" charset="0"/>
              <a:cs typeface="Arial" panose="020B060402020202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43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Workload Assignment Form (WAF) Retention</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Current requirement</a:t>
            </a:r>
          </a:p>
          <a:p>
            <a:pPr lvl="1"/>
            <a:r>
              <a:rPr lang="en-US" dirty="0" smtClean="0">
                <a:latin typeface="Arial" panose="020B0604020202020204" pitchFamily="34" charset="0"/>
                <a:cs typeface="Arial" panose="020B0604020202020204" pitchFamily="34" charset="0"/>
              </a:rPr>
              <a:t>Potential future requirements</a:t>
            </a:r>
          </a:p>
          <a:p>
            <a:pPr lvl="1"/>
            <a:r>
              <a:rPr lang="en-US" dirty="0" smtClean="0">
                <a:latin typeface="Arial" panose="020B0604020202020204" pitchFamily="34" charset="0"/>
                <a:cs typeface="Arial" panose="020B0604020202020204" pitchFamily="34" charset="0"/>
              </a:rPr>
              <a:t>Website: how to interpret the WAF</a:t>
            </a:r>
            <a:endParaRPr lang="en-US" dirty="0">
              <a:latin typeface="Arial" panose="020B0604020202020204" pitchFamily="34" charset="0"/>
              <a:cs typeface="Arial" panose="020B0604020202020204" pitchFamily="34" charset="0"/>
            </a:endParaRP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620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Cost Transfers</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Policy consistency</a:t>
            </a:r>
          </a:p>
          <a:p>
            <a:pPr lvl="1"/>
            <a:r>
              <a:rPr lang="en-US" dirty="0" smtClean="0">
                <a:latin typeface="Arial" panose="020B0604020202020204" pitchFamily="34" charset="0"/>
                <a:cs typeface="Arial" panose="020B0604020202020204" pitchFamily="34" charset="0"/>
              </a:rPr>
              <a:t>The importance of solid justifications</a:t>
            </a:r>
            <a:endParaRPr lang="en-US" dirty="0">
              <a:latin typeface="Arial" panose="020B0604020202020204" pitchFamily="34" charset="0"/>
              <a:cs typeface="Arial" panose="020B0604020202020204" pitchFamily="34" charset="0"/>
            </a:endParaRP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386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marL="457200" lvl="1" indent="0">
              <a:buNone/>
            </a:pPr>
            <a:r>
              <a:rPr lang="en-US" sz="3000" u="sng" dirty="0" smtClean="0">
                <a:latin typeface="Arial" panose="020B0604020202020204" pitchFamily="34" charset="0"/>
                <a:cs typeface="Arial" panose="020B0604020202020204" pitchFamily="34" charset="0"/>
              </a:rPr>
              <a:t>Undesignated Driver Worktags</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Expectations for salary charges and removal.</a:t>
            </a:r>
          </a:p>
          <a:p>
            <a:pPr lvl="1"/>
            <a:r>
              <a:rPr lang="en-US" dirty="0" smtClean="0">
                <a:latin typeface="Arial" panose="020B0604020202020204" pitchFamily="34" charset="0"/>
                <a:cs typeface="Arial" panose="020B0604020202020204" pitchFamily="34" charset="0"/>
              </a:rPr>
              <a:t>Timeline and process.</a:t>
            </a:r>
            <a:endParaRPr lang="en-US" dirty="0">
              <a:latin typeface="Arial" panose="020B0604020202020204" pitchFamily="34" charset="0"/>
              <a:cs typeface="Arial" panose="020B0604020202020204" pitchFamily="34" charset="0"/>
            </a:endParaRP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766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NIH Salary Cap</a:t>
            </a:r>
            <a:endParaRPr lang="en-US" dirty="0"/>
          </a:p>
        </p:txBody>
      </p:sp>
      <p:sp>
        <p:nvSpPr>
          <p:cNvPr id="3" name="TextBox 2"/>
          <p:cNvSpPr txBox="1"/>
          <p:nvPr/>
        </p:nvSpPr>
        <p:spPr>
          <a:xfrm>
            <a:off x="427703" y="1215482"/>
            <a:ext cx="8288594" cy="538609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Effective January 3, 2021</a:t>
            </a:r>
            <a:endParaRPr lang="en-US" sz="2400" dirty="0"/>
          </a:p>
          <a:p>
            <a:pPr marL="742950" lvl="1" indent="-285750">
              <a:buFont typeface="Arial" panose="020B0604020202020204" pitchFamily="34" charset="0"/>
              <a:buChar char="•"/>
            </a:pPr>
            <a:endParaRPr lang="en-US" sz="2400" b="1" i="1" dirty="0" smtClean="0"/>
          </a:p>
          <a:p>
            <a:pPr marL="742950" lvl="1" indent="-285750">
              <a:buFont typeface="Arial" panose="020B0604020202020204" pitchFamily="34" charset="0"/>
              <a:buChar char="•"/>
            </a:pPr>
            <a:r>
              <a:rPr lang="en-US" sz="2400" b="1" i="1" dirty="0" smtClean="0"/>
              <a:t>$199,300 per year for full-time appointment</a:t>
            </a:r>
          </a:p>
          <a:p>
            <a:pPr marL="742950" lvl="1" indent="-285750">
              <a:buFont typeface="Arial" panose="020B0604020202020204" pitchFamily="34" charset="0"/>
              <a:buChar char="•"/>
            </a:pPr>
            <a:r>
              <a:rPr lang="en-US" sz="2400" dirty="0" smtClean="0"/>
              <a:t>$16,608.33 per month</a:t>
            </a:r>
            <a:endParaRPr lang="en-US" sz="2400" dirty="0"/>
          </a:p>
          <a:p>
            <a:pPr marL="742950" lvl="1" indent="-285750">
              <a:buFont typeface="Arial" panose="020B0604020202020204" pitchFamily="34" charset="0"/>
              <a:buChar char="•"/>
            </a:pPr>
            <a:r>
              <a:rPr lang="en-US" sz="2400" dirty="0" smtClean="0"/>
              <a:t>Previously $197,300</a:t>
            </a:r>
            <a:r>
              <a:rPr lang="en-US" sz="2400" dirty="0"/>
              <a:t> </a:t>
            </a:r>
            <a:r>
              <a:rPr lang="en-US" sz="2400" dirty="0" smtClean="0"/>
              <a:t>or </a:t>
            </a:r>
            <a:r>
              <a:rPr lang="en-US" sz="2400" dirty="0"/>
              <a:t>$</a:t>
            </a:r>
            <a:r>
              <a:rPr lang="en-US" sz="2400" dirty="0" smtClean="0"/>
              <a:t>16,441.67 per month</a:t>
            </a:r>
            <a:endParaRPr lang="en-US" sz="2400" dirty="0"/>
          </a:p>
          <a:p>
            <a:endParaRPr lang="en-US" sz="2400" dirty="0"/>
          </a:p>
          <a:p>
            <a:pPr marL="742950" lvl="1" indent="-285750">
              <a:buFont typeface="Arial" panose="020B0604020202020204" pitchFamily="34" charset="0"/>
              <a:buChar char="•"/>
            </a:pPr>
            <a:r>
              <a:rPr lang="en-US" sz="2400" dirty="0" smtClean="0"/>
              <a:t>Must be applied based on level of effort</a:t>
            </a:r>
            <a:endParaRPr lang="en-US" sz="2400" dirty="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Applies to </a:t>
            </a:r>
            <a:r>
              <a:rPr lang="en-US" sz="2400" b="1" dirty="0" smtClean="0"/>
              <a:t>all </a:t>
            </a:r>
            <a:r>
              <a:rPr lang="en-US" sz="2400" dirty="0" smtClean="0"/>
              <a:t>subawards and subcontracts</a:t>
            </a:r>
            <a:endParaRPr lang="en-US" sz="2400" dirty="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Grantee can re-budget funds to accommodate new cap if adequate funds available and does not negatively impact the scope of the award</a:t>
            </a:r>
            <a:endParaRPr lang="en-US" sz="2400" dirty="0"/>
          </a:p>
          <a:p>
            <a:pPr lvl="1"/>
            <a:endParaRPr lang="en-US" dirty="0"/>
          </a:p>
          <a:p>
            <a:endParaRPr lang="en-US" sz="1400" dirty="0"/>
          </a:p>
        </p:txBody>
      </p:sp>
    </p:spTree>
    <p:extLst>
      <p:ext uri="{BB962C8B-B14F-4D97-AF65-F5344CB8AC3E}">
        <p14:creationId xmlns:p14="http://schemas.microsoft.com/office/powerpoint/2010/main" val="90536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NIH Salary Cap Calculation</a:t>
            </a:r>
            <a:endParaRPr lang="en-US" dirty="0"/>
          </a:p>
        </p:txBody>
      </p:sp>
      <p:sp>
        <p:nvSpPr>
          <p:cNvPr id="3" name="TextBox 2"/>
          <p:cNvSpPr txBox="1"/>
          <p:nvPr/>
        </p:nvSpPr>
        <p:spPr>
          <a:xfrm>
            <a:off x="427703" y="1215482"/>
            <a:ext cx="8288594" cy="464742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Effective January 3, 2021</a:t>
            </a:r>
            <a:endParaRPr lang="en-US" sz="2400" dirty="0"/>
          </a:p>
          <a:p>
            <a:pPr marL="742950" lvl="1" indent="-285750">
              <a:buFont typeface="Arial" panose="020B0604020202020204" pitchFamily="34" charset="0"/>
              <a:buChar char="•"/>
            </a:pPr>
            <a:r>
              <a:rPr lang="en-US" sz="2400" b="1" i="1" dirty="0" smtClean="0"/>
              <a:t>$199,300 per year for full-time appointment</a:t>
            </a:r>
            <a:endParaRPr lang="en-US" sz="2400" b="1" i="1" dirty="0"/>
          </a:p>
          <a:p>
            <a:pPr marL="742950" lvl="1" indent="-285750">
              <a:buFont typeface="Arial" panose="020B0604020202020204" pitchFamily="34" charset="0"/>
              <a:buChar char="•"/>
            </a:pPr>
            <a:r>
              <a:rPr lang="en-US" sz="2400" dirty="0" smtClean="0"/>
              <a:t>$16,608.33 per month</a:t>
            </a:r>
            <a:endParaRPr lang="en-US" sz="2400" dirty="0"/>
          </a:p>
          <a:p>
            <a:pPr lvl="1"/>
            <a:endParaRPr lang="en-US" sz="2400" dirty="0"/>
          </a:p>
          <a:p>
            <a:pPr lvl="1"/>
            <a:r>
              <a:rPr lang="en-US" sz="2400" dirty="0" smtClean="0"/>
              <a:t>Example – Monthly Rate $25,000 month </a:t>
            </a:r>
            <a:endParaRPr lang="en-US" sz="2400" dirty="0"/>
          </a:p>
          <a:p>
            <a:pPr marL="800100" lvl="1" indent="-342900">
              <a:buFont typeface="Arial" panose="020B0604020202020204" pitchFamily="34" charset="0"/>
              <a:buChar char="•"/>
            </a:pPr>
            <a:r>
              <a:rPr lang="en-US" sz="2400" dirty="0" smtClean="0"/>
              <a:t>1 Summer Month @100% Effort</a:t>
            </a:r>
          </a:p>
          <a:p>
            <a:pPr marL="1200150" lvl="2" indent="-285750">
              <a:buFont typeface="Arial" panose="020B0604020202020204" pitchFamily="34" charset="0"/>
              <a:buChar char="•"/>
            </a:pPr>
            <a:r>
              <a:rPr lang="en-US" sz="2400" dirty="0" smtClean="0"/>
              <a:t>Cost Share 8,391.67 (25,000 – 16,608.33)</a:t>
            </a:r>
          </a:p>
          <a:p>
            <a:pPr lvl="2"/>
            <a:endParaRPr lang="en-US" sz="2400" dirty="0"/>
          </a:p>
          <a:p>
            <a:pPr lvl="2"/>
            <a:endParaRPr lang="en-US" sz="2400" dirty="0"/>
          </a:p>
          <a:p>
            <a:pPr marL="742950" lvl="1" indent="-285750">
              <a:buFont typeface="Arial" panose="020B0604020202020204" pitchFamily="34" charset="0"/>
              <a:buChar char="•"/>
            </a:pPr>
            <a:r>
              <a:rPr lang="en-US" sz="2400" dirty="0" smtClean="0"/>
              <a:t>1 Summer Month @ 50% Effort </a:t>
            </a:r>
          </a:p>
          <a:p>
            <a:pPr marL="1200150" lvl="2" indent="-285750">
              <a:buFont typeface="Arial" panose="020B0604020202020204" pitchFamily="34" charset="0"/>
              <a:buChar char="•"/>
            </a:pPr>
            <a:r>
              <a:rPr lang="en-US" sz="2400" dirty="0" smtClean="0"/>
              <a:t> </a:t>
            </a:r>
            <a:r>
              <a:rPr lang="en-US" sz="2400" dirty="0"/>
              <a:t>Cost Share </a:t>
            </a:r>
            <a:r>
              <a:rPr lang="en-US" sz="2400" dirty="0" smtClean="0"/>
              <a:t>4,195.83 (12,500 </a:t>
            </a:r>
            <a:r>
              <a:rPr lang="en-US" sz="2400" dirty="0"/>
              <a:t>– </a:t>
            </a:r>
            <a:r>
              <a:rPr lang="en-US" sz="2400" dirty="0" smtClean="0"/>
              <a:t>8,304.17)</a:t>
            </a:r>
            <a:endParaRPr lang="en-US" sz="2400" dirty="0"/>
          </a:p>
          <a:p>
            <a:pPr lvl="1"/>
            <a:endParaRPr lang="en-US" dirty="0"/>
          </a:p>
          <a:p>
            <a:endParaRPr lang="en-US" sz="1400" dirty="0"/>
          </a:p>
        </p:txBody>
      </p:sp>
    </p:spTree>
    <p:extLst>
      <p:ext uri="{BB962C8B-B14F-4D97-AF65-F5344CB8AC3E}">
        <p14:creationId xmlns:p14="http://schemas.microsoft.com/office/powerpoint/2010/main" val="4255050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to Manage NIH Salary Cap</a:t>
            </a:r>
            <a:endParaRPr lang="en-US" dirty="0"/>
          </a:p>
        </p:txBody>
      </p:sp>
      <p:sp>
        <p:nvSpPr>
          <p:cNvPr id="3" name="TextBox 2"/>
          <p:cNvSpPr txBox="1"/>
          <p:nvPr/>
        </p:nvSpPr>
        <p:spPr>
          <a:xfrm>
            <a:off x="175912" y="1215482"/>
            <a:ext cx="8288594" cy="686341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NIH Cap Report in Development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Report will show monthly over the cap amount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Exceptions will need to be cleared</a:t>
            </a:r>
          </a:p>
          <a:p>
            <a:endParaRPr lang="en-US" sz="2400" dirty="0" smtClean="0"/>
          </a:p>
          <a:p>
            <a:pPr marL="342900" indent="-342900">
              <a:buFont typeface="Arial" panose="020B0604020202020204" pitchFamily="34" charset="0"/>
              <a:buChar char="•"/>
            </a:pPr>
            <a:r>
              <a:rPr lang="en-US" sz="2400" dirty="0" smtClean="0"/>
              <a:t>NIH Calculator in development to help for planning</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Request linked NIH Cost Share Grant if needed</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Submit a request via Workday or reach out to assigned Analyst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Send me questions or suggestions, here to help!</a:t>
            </a:r>
          </a:p>
          <a:p>
            <a:pPr marL="800100" lvl="1" indent="-342900">
              <a:buFont typeface="Arial" panose="020B0604020202020204" pitchFamily="34" charset="0"/>
              <a:buChar char="•"/>
            </a:pPr>
            <a:endParaRPr lang="en-US" sz="2400" dirty="0"/>
          </a:p>
          <a:p>
            <a:endParaRPr lang="en-US" sz="2400" dirty="0" smtClean="0"/>
          </a:p>
          <a:p>
            <a:pPr marL="742950" lvl="1" indent="-285750">
              <a:buFont typeface="Arial" panose="020B0604020202020204" pitchFamily="34" charset="0"/>
              <a:buChar char="•"/>
            </a:pPr>
            <a:endParaRPr lang="en-US" sz="2400" dirty="0" smtClean="0"/>
          </a:p>
          <a:p>
            <a:pPr lvl="1"/>
            <a:endParaRPr lang="en-US" dirty="0"/>
          </a:p>
          <a:p>
            <a:endParaRPr lang="en-US" sz="1400" dirty="0"/>
          </a:p>
        </p:txBody>
      </p:sp>
    </p:spTree>
    <p:extLst>
      <p:ext uri="{BB962C8B-B14F-4D97-AF65-F5344CB8AC3E}">
        <p14:creationId xmlns:p14="http://schemas.microsoft.com/office/powerpoint/2010/main" val="893501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38" y="3609721"/>
            <a:ext cx="7067550" cy="988830"/>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sz="4400" dirty="0">
                <a:latin typeface="Roboto"/>
                <a:ea typeface="Roboto"/>
                <a:cs typeface="Roboto"/>
              </a:rPr>
              <a:t>Serena </a:t>
            </a:r>
            <a:r>
              <a:rPr lang="en-US" sz="4400" dirty="0" smtClean="0">
                <a:latin typeface="Roboto"/>
                <a:ea typeface="Roboto"/>
                <a:cs typeface="Roboto"/>
              </a:rPr>
              <a:t>Simpson</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G&amp;C Systems </a:t>
            </a:r>
            <a:r>
              <a:rPr lang="en-US" dirty="0">
                <a:latin typeface="Roboto"/>
                <a:ea typeface="Roboto"/>
                <a:cs typeface="Roboto"/>
              </a:rPr>
              <a:t>Analyst Lead</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984" y="1034631"/>
            <a:ext cx="4345858" cy="2014898"/>
          </a:xfrm>
          <a:prstGeom prst="rect">
            <a:avLst/>
          </a:prstGeom>
        </p:spPr>
      </p:pic>
    </p:spTree>
    <p:extLst>
      <p:ext uri="{BB962C8B-B14F-4D97-AF65-F5344CB8AC3E}">
        <p14:creationId xmlns:p14="http://schemas.microsoft.com/office/powerpoint/2010/main" val="2974385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Salary Cap – Best Practices</a:t>
            </a:r>
            <a:endParaRPr lang="en-US" dirty="0"/>
          </a:p>
        </p:txBody>
      </p:sp>
      <p:sp>
        <p:nvSpPr>
          <p:cNvPr id="3" name="TextBox 2"/>
          <p:cNvSpPr txBox="1"/>
          <p:nvPr/>
        </p:nvSpPr>
        <p:spPr>
          <a:xfrm>
            <a:off x="285750" y="1215482"/>
            <a:ext cx="8288594" cy="6863417"/>
          </a:xfrm>
          <a:prstGeom prst="rect">
            <a:avLst/>
          </a:prstGeom>
          <a:noFill/>
        </p:spPr>
        <p:txBody>
          <a:bodyPr wrap="square" rtlCol="0">
            <a:spAutoFit/>
          </a:bodyPr>
          <a:lstStyle/>
          <a:p>
            <a:pPr marL="285750" indent="-285750">
              <a:buFont typeface="Arial" panose="020B0604020202020204" pitchFamily="34" charset="0"/>
              <a:buChar char="•"/>
            </a:pPr>
            <a:r>
              <a:rPr lang="en-US" sz="2400" dirty="0"/>
              <a:t>NSF limits salary compensation for </a:t>
            </a:r>
            <a:r>
              <a:rPr lang="en-US" sz="2400" b="1" dirty="0"/>
              <a:t>senior project personnel</a:t>
            </a:r>
            <a:r>
              <a:rPr lang="en-US" sz="2400" dirty="0"/>
              <a:t> to no more than </a:t>
            </a:r>
            <a:r>
              <a:rPr lang="en-US" sz="2400" u="sng" dirty="0"/>
              <a:t>two months</a:t>
            </a:r>
            <a:r>
              <a:rPr lang="en-US" sz="2400" dirty="0"/>
              <a:t> of their regular salary in any one </a:t>
            </a:r>
            <a:r>
              <a:rPr lang="en-US" sz="2400" dirty="0" smtClean="0"/>
              <a:t>year</a:t>
            </a:r>
          </a:p>
          <a:p>
            <a:endParaRPr lang="en-US" sz="2400" dirty="0" smtClean="0"/>
          </a:p>
          <a:p>
            <a:pPr marL="742950" lvl="1" indent="-285750">
              <a:buFont typeface="Arial" panose="020B0604020202020204" pitchFamily="34" charset="0"/>
              <a:buChar char="•"/>
            </a:pPr>
            <a:r>
              <a:rPr lang="en-US" sz="2400" dirty="0" smtClean="0"/>
              <a:t>Senior Personnel refers to all individuals responsible for the scientific or technical direction of the project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NSF allows re-budgeting authority without approval as long as it has no impact to scope</a:t>
            </a:r>
          </a:p>
          <a:p>
            <a:pPr lvl="1"/>
            <a:endParaRPr lang="en-US" sz="2400" dirty="0" smtClean="0"/>
          </a:p>
          <a:p>
            <a:pPr marL="914400" lvl="1" indent="-457200">
              <a:buAutoNum type="arabicParenR"/>
            </a:pPr>
            <a:r>
              <a:rPr lang="en-US" sz="2400" dirty="0" smtClean="0"/>
              <a:t>If identified at Proposal stage, request approval </a:t>
            </a:r>
          </a:p>
          <a:p>
            <a:pPr lvl="1"/>
            <a:endParaRPr lang="en-US" sz="2400" dirty="0" smtClean="0"/>
          </a:p>
          <a:p>
            <a:pPr lvl="1"/>
            <a:r>
              <a:rPr lang="en-US" sz="2400" dirty="0" smtClean="0"/>
              <a:t>2)  If using re-budget authority, document in project file</a:t>
            </a:r>
          </a:p>
          <a:p>
            <a:pPr marL="742950" lvl="1" indent="-285750">
              <a:buFont typeface="Arial" panose="020B0604020202020204" pitchFamily="34" charset="0"/>
              <a:buChar char="•"/>
            </a:pPr>
            <a:endParaRPr lang="en-US" sz="2400" dirty="0" smtClean="0"/>
          </a:p>
          <a:p>
            <a:pPr marL="800100" lvl="1" indent="-342900">
              <a:buFont typeface="Arial" panose="020B0604020202020204" pitchFamily="34" charset="0"/>
              <a:buChar char="•"/>
            </a:pPr>
            <a:endParaRPr lang="en-US" sz="2400" dirty="0"/>
          </a:p>
          <a:p>
            <a:endParaRPr lang="en-US" sz="2400" dirty="0" smtClean="0"/>
          </a:p>
          <a:p>
            <a:pPr marL="742950" lvl="1" indent="-285750">
              <a:buFont typeface="Arial" panose="020B0604020202020204" pitchFamily="34" charset="0"/>
              <a:buChar char="•"/>
            </a:pPr>
            <a:endParaRPr lang="en-US" sz="2400" dirty="0" smtClean="0"/>
          </a:p>
          <a:p>
            <a:pPr lvl="1"/>
            <a:endParaRPr lang="en-US" dirty="0"/>
          </a:p>
          <a:p>
            <a:endParaRPr lang="en-US" sz="1400" dirty="0"/>
          </a:p>
        </p:txBody>
      </p:sp>
    </p:spTree>
    <p:extLst>
      <p:ext uri="{BB962C8B-B14F-4D97-AF65-F5344CB8AC3E}">
        <p14:creationId xmlns:p14="http://schemas.microsoft.com/office/powerpoint/2010/main" val="1696372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ASRs for Terminating Employees</a:t>
            </a:r>
            <a:endParaRPr lang="en-US" dirty="0"/>
          </a:p>
        </p:txBody>
      </p:sp>
      <p:sp>
        <p:nvSpPr>
          <p:cNvPr id="3" name="TextBox 2"/>
          <p:cNvSpPr txBox="1"/>
          <p:nvPr/>
        </p:nvSpPr>
        <p:spPr>
          <a:xfrm>
            <a:off x="285750" y="1215482"/>
            <a:ext cx="8288594" cy="686341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Report should be available on LITE soon</a:t>
            </a:r>
            <a:endParaRPr lang="en-US" sz="2400" dirty="0"/>
          </a:p>
          <a:p>
            <a:pPr marL="742950" lvl="1" indent="-285750">
              <a:buFont typeface="Arial" panose="020B0604020202020204" pitchFamily="34" charset="0"/>
              <a:buChar char="•"/>
            </a:pPr>
            <a:r>
              <a:rPr lang="en-US" sz="2400" dirty="0" smtClean="0"/>
              <a:t>Only shows Actuals, no encumbrances</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Security based </a:t>
            </a:r>
            <a:r>
              <a:rPr lang="en-US" sz="2400" dirty="0"/>
              <a:t>on Ad-hoc Salary Details </a:t>
            </a:r>
            <a:r>
              <a:rPr lang="en-US" sz="2400" dirty="0" smtClean="0"/>
              <a:t>Report</a:t>
            </a:r>
          </a:p>
          <a:p>
            <a:endParaRPr lang="en-US" sz="2400" dirty="0" smtClean="0"/>
          </a:p>
          <a:p>
            <a:pPr marL="742950" lvl="1" indent="-285750">
              <a:buFont typeface="Arial" panose="020B0604020202020204" pitchFamily="34" charset="0"/>
              <a:buChar char="•"/>
            </a:pPr>
            <a:r>
              <a:rPr lang="en-US" sz="2400" dirty="0" smtClean="0"/>
              <a:t>Employees must be termed in OneUSG Connect</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Ensure Final salary distribution is correct, as any change voids the signed ASR</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Requires terminating employee signature, First-Hand Knowledge signature not accepted</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Return to easr.ask once signed</a:t>
            </a:r>
          </a:p>
          <a:p>
            <a:pPr marL="800100" lvl="1" indent="-342900">
              <a:buFont typeface="Arial" panose="020B0604020202020204" pitchFamily="34" charset="0"/>
              <a:buChar char="•"/>
            </a:pPr>
            <a:endParaRPr lang="en-US" sz="2400" dirty="0"/>
          </a:p>
          <a:p>
            <a:endParaRPr lang="en-US" sz="2400" dirty="0" smtClean="0"/>
          </a:p>
          <a:p>
            <a:pPr marL="742950" lvl="1" indent="-285750">
              <a:buFont typeface="Arial" panose="020B0604020202020204" pitchFamily="34" charset="0"/>
              <a:buChar char="•"/>
            </a:pPr>
            <a:endParaRPr lang="en-US" sz="2400" dirty="0" smtClean="0"/>
          </a:p>
          <a:p>
            <a:pPr lvl="1"/>
            <a:endParaRPr lang="en-US" dirty="0"/>
          </a:p>
          <a:p>
            <a:endParaRPr lang="en-US" sz="1400" dirty="0"/>
          </a:p>
        </p:txBody>
      </p:sp>
    </p:spTree>
    <p:extLst>
      <p:ext uri="{BB962C8B-B14F-4D97-AF65-F5344CB8AC3E}">
        <p14:creationId xmlns:p14="http://schemas.microsoft.com/office/powerpoint/2010/main" val="2010311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Cassandra Belton, CPA </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Cost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Financial Compliance Program Manager</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3363911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915" y="703779"/>
            <a:ext cx="5757863" cy="848590"/>
          </a:xfrm>
        </p:spPr>
        <p:txBody>
          <a:bodyPr>
            <a:normAutofit fontScale="90000"/>
          </a:bodyPr>
          <a:lstStyle/>
          <a:p>
            <a:pPr algn="ctr"/>
            <a:r>
              <a:rPr lang="en-US" dirty="0" smtClean="0"/>
              <a:t>Timing of Journal Entry for Tuition Remission on Cost Share </a:t>
            </a:r>
            <a:endParaRPr lang="en-US" dirty="0"/>
          </a:p>
        </p:txBody>
      </p:sp>
      <p:sp>
        <p:nvSpPr>
          <p:cNvPr id="3" name="Content Placeholder 2"/>
          <p:cNvSpPr>
            <a:spLocks noGrp="1"/>
          </p:cNvSpPr>
          <p:nvPr>
            <p:ph sz="half" idx="1"/>
          </p:nvPr>
        </p:nvSpPr>
        <p:spPr>
          <a:xfrm>
            <a:off x="882869" y="2045820"/>
            <a:ext cx="7565392" cy="4106502"/>
          </a:xfrm>
          <a:ln>
            <a:solidFill>
              <a:schemeClr val="tx1"/>
            </a:solidFill>
          </a:ln>
        </p:spPr>
        <p:txBody>
          <a:bodyPr>
            <a:normAutofit fontScale="92500" lnSpcReduction="20000"/>
          </a:bodyPr>
          <a:lstStyle/>
          <a:p>
            <a:r>
              <a:rPr lang="en-US" dirty="0" smtClean="0"/>
              <a:t>Delays in tuition </a:t>
            </a:r>
            <a:r>
              <a:rPr lang="en-US" dirty="0"/>
              <a:t>r</a:t>
            </a:r>
            <a:r>
              <a:rPr lang="en-US" dirty="0" smtClean="0"/>
              <a:t>emission reporting during </a:t>
            </a:r>
            <a:r>
              <a:rPr lang="en-US" dirty="0"/>
              <a:t>the April 2020 </a:t>
            </a:r>
            <a:r>
              <a:rPr lang="en-US" dirty="0" err="1"/>
              <a:t>OneUSG</a:t>
            </a:r>
            <a:r>
              <a:rPr lang="en-US" dirty="0"/>
              <a:t> </a:t>
            </a:r>
            <a:r>
              <a:rPr lang="en-US" dirty="0" smtClean="0"/>
              <a:t>transition resulted in timing questions.</a:t>
            </a:r>
          </a:p>
          <a:p>
            <a:r>
              <a:rPr lang="en-US" dirty="0" smtClean="0"/>
              <a:t>Tuition Remission on “standard” cost share with eligible graduate student salaries are posted by Compliance monthly, one month in arrears.  </a:t>
            </a:r>
          </a:p>
          <a:p>
            <a:pPr lvl="1"/>
            <a:r>
              <a:rPr lang="en-US" dirty="0"/>
              <a:t>e</a:t>
            </a:r>
            <a:r>
              <a:rPr lang="en-US" dirty="0" smtClean="0"/>
              <a:t>.g. January’s eligible tuition remission transactions are posted in February</a:t>
            </a:r>
          </a:p>
          <a:p>
            <a:pPr lvl="1"/>
            <a:r>
              <a:rPr lang="en-US" dirty="0"/>
              <a:t>T</a:t>
            </a:r>
            <a:r>
              <a:rPr lang="en-US" dirty="0" smtClean="0"/>
              <a:t>iming is consistent with historical reporting</a:t>
            </a:r>
          </a:p>
          <a:p>
            <a:r>
              <a:rPr lang="en-US" dirty="0" smtClean="0"/>
              <a:t>Non standard cost share arrangements should be monitored in coordination with G&amp;C Analyst for possible individual posting.  </a:t>
            </a:r>
          </a:p>
          <a:p>
            <a:pPr lvl="1"/>
            <a:endParaRPr lang="en-US" dirty="0"/>
          </a:p>
        </p:txBody>
      </p:sp>
    </p:spTree>
    <p:extLst>
      <p:ext uri="{BB962C8B-B14F-4D97-AF65-F5344CB8AC3E}">
        <p14:creationId xmlns:p14="http://schemas.microsoft.com/office/powerpoint/2010/main" val="572404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r-FR" dirty="0" smtClean="0"/>
              <a:t>Participant Support Audit Recommendation</a:t>
            </a:r>
            <a:endParaRPr lang="en-US" dirty="0"/>
          </a:p>
        </p:txBody>
      </p:sp>
      <p:sp>
        <p:nvSpPr>
          <p:cNvPr id="3" name="Content Placeholder 2"/>
          <p:cNvSpPr>
            <a:spLocks noGrp="1"/>
          </p:cNvSpPr>
          <p:nvPr>
            <p:ph sz="half" idx="1"/>
          </p:nvPr>
        </p:nvSpPr>
        <p:spPr>
          <a:xfrm>
            <a:off x="284286" y="1768862"/>
            <a:ext cx="8400182" cy="3721110"/>
          </a:xfrm>
        </p:spPr>
        <p:txBody>
          <a:bodyPr>
            <a:normAutofit fontScale="92500" lnSpcReduction="20000"/>
          </a:bodyPr>
          <a:lstStyle/>
          <a:p>
            <a:pPr marL="0" indent="0">
              <a:buNone/>
            </a:pPr>
            <a:r>
              <a:rPr lang="en-US" b="1" dirty="0" smtClean="0"/>
              <a:t>NSF recommendations from May 2020 site visit…</a:t>
            </a:r>
            <a:endParaRPr lang="en-US" b="1" dirty="0"/>
          </a:p>
          <a:p>
            <a:pPr marL="385763" indent="-385763">
              <a:buFont typeface="+mj-lt"/>
              <a:buAutoNum type="arabicPeriod"/>
            </a:pPr>
            <a:r>
              <a:rPr lang="en-US" sz="1950" dirty="0"/>
              <a:t>recommends the activation of accounts that are currently available under the participant support grant line (in Workday) [SC751113 &amp; SC75112 DO NOT USE] to be dedicated to costs such as stipend, subsistence, travel, and miscellaneous. </a:t>
            </a:r>
          </a:p>
          <a:p>
            <a:pPr marL="385763" indent="-385763">
              <a:buFont typeface="+mj-lt"/>
              <a:buAutoNum type="arabicPeriod"/>
            </a:pPr>
            <a:r>
              <a:rPr lang="en-US" sz="1950" dirty="0"/>
              <a:t>End users…should receive training to use these specific accounts in order to separate participant support costs from all others in the general ledger in accordance with the NSF Proposal Policies and Procedures Guide (PAPPG) Chapter II.C.2.g(v) </a:t>
            </a:r>
          </a:p>
          <a:p>
            <a:pPr marL="385763" indent="-385763">
              <a:buFont typeface="+mj-lt"/>
              <a:buAutoNum type="arabicPeriod"/>
            </a:pPr>
            <a:r>
              <a:rPr lang="en-US" sz="1950" dirty="0"/>
              <a:t>recommends policy and procedures be updated to incorporate the requirements of 2 CFR 200.75, 2 CFR 200.456 as well as the NSF PAPPG Chapter X.A.3b</a:t>
            </a:r>
          </a:p>
          <a:p>
            <a:pPr marL="385763" indent="-385763">
              <a:buFont typeface="+mj-lt"/>
              <a:buAutoNum type="arabicPeriod"/>
            </a:pPr>
            <a:r>
              <a:rPr lang="en-US" sz="1950" dirty="0"/>
              <a:t>recommend GTRC review all award charges to participant support to ensure only true participants have been charged to those account codes. </a:t>
            </a:r>
          </a:p>
          <a:p>
            <a:pPr marL="0" indent="0">
              <a:buNone/>
            </a:pPr>
            <a:endParaRPr lang="en-US" dirty="0"/>
          </a:p>
        </p:txBody>
      </p:sp>
    </p:spTree>
    <p:extLst>
      <p:ext uri="{BB962C8B-B14F-4D97-AF65-F5344CB8AC3E}">
        <p14:creationId xmlns:p14="http://schemas.microsoft.com/office/powerpoint/2010/main" val="498948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FR" dirty="0" smtClean="0"/>
              <a:t>Participant Support Audit </a:t>
            </a:r>
            <a:r>
              <a:rPr lang="fr-FR" dirty="0" err="1" smtClean="0"/>
              <a:t>Response</a:t>
            </a:r>
            <a:endParaRPr lang="en-US" dirty="0"/>
          </a:p>
        </p:txBody>
      </p:sp>
      <p:sp>
        <p:nvSpPr>
          <p:cNvPr id="3" name="Content Placeholder 2"/>
          <p:cNvSpPr>
            <a:spLocks noGrp="1"/>
          </p:cNvSpPr>
          <p:nvPr>
            <p:ph sz="half" idx="1"/>
          </p:nvPr>
        </p:nvSpPr>
        <p:spPr>
          <a:xfrm>
            <a:off x="135198" y="1351418"/>
            <a:ext cx="8723051" cy="4482852"/>
          </a:xfrm>
        </p:spPr>
        <p:txBody>
          <a:bodyPr>
            <a:normAutofit fontScale="62500" lnSpcReduction="20000"/>
          </a:bodyPr>
          <a:lstStyle/>
          <a:p>
            <a:pPr marL="0" indent="0">
              <a:buNone/>
            </a:pPr>
            <a:r>
              <a:rPr lang="en-US" b="1" dirty="0" smtClean="0"/>
              <a:t>Management Action…</a:t>
            </a:r>
            <a:endParaRPr lang="en-US" b="1" dirty="0"/>
          </a:p>
          <a:p>
            <a:pPr marL="385763" indent="-385763">
              <a:buFont typeface="+mj-lt"/>
              <a:buAutoNum type="arabicPeriod"/>
            </a:pPr>
            <a:r>
              <a:rPr lang="en-US" dirty="0" smtClean="0"/>
              <a:t>GIT </a:t>
            </a:r>
            <a:r>
              <a:rPr lang="en-US" dirty="0"/>
              <a:t>investigated use of </a:t>
            </a:r>
            <a:r>
              <a:rPr lang="en-US" dirty="0" smtClean="0"/>
              <a:t>Workday </a:t>
            </a:r>
            <a:r>
              <a:rPr lang="en-US" dirty="0"/>
              <a:t>account codes for participant </a:t>
            </a:r>
            <a:r>
              <a:rPr lang="en-US" dirty="0" smtClean="0"/>
              <a:t>support </a:t>
            </a:r>
          </a:p>
          <a:p>
            <a:pPr lvl="1"/>
            <a:r>
              <a:rPr lang="en-US" dirty="0" smtClean="0"/>
              <a:t>The </a:t>
            </a:r>
            <a:r>
              <a:rPr lang="en-US" dirty="0"/>
              <a:t>codes are incompatible with our billing and travel reporting configurations as primary indicators of participant support costs. </a:t>
            </a:r>
            <a:endParaRPr lang="en-US" dirty="0" smtClean="0"/>
          </a:p>
          <a:p>
            <a:pPr lvl="1"/>
            <a:r>
              <a:rPr lang="en-US" dirty="0" smtClean="0"/>
              <a:t>Alternatively</a:t>
            </a:r>
            <a:r>
              <a:rPr lang="en-US" dirty="0"/>
              <a:t>, a Workday report to simplify participant support reporting and monitoring was explored</a:t>
            </a:r>
            <a:r>
              <a:rPr lang="en-US" dirty="0" smtClean="0"/>
              <a:t>. </a:t>
            </a:r>
          </a:p>
          <a:p>
            <a:pPr lvl="1"/>
            <a:r>
              <a:rPr lang="en-US" dirty="0" smtClean="0"/>
              <a:t>The </a:t>
            </a:r>
            <a:r>
              <a:rPr lang="en-US" dirty="0"/>
              <a:t>G&amp;C Participant Support </a:t>
            </a:r>
            <a:r>
              <a:rPr lang="en-US" dirty="0" smtClean="0"/>
              <a:t>Transaction Detail </a:t>
            </a:r>
            <a:r>
              <a:rPr lang="en-US" dirty="0"/>
              <a:t>report </a:t>
            </a:r>
            <a:r>
              <a:rPr lang="en-US" dirty="0" smtClean="0"/>
              <a:t>was developed.  </a:t>
            </a:r>
            <a:endParaRPr lang="en-US" sz="1650" dirty="0"/>
          </a:p>
          <a:p>
            <a:pPr marL="385763" indent="-385763">
              <a:buFont typeface="+mj-lt"/>
              <a:buAutoNum type="arabicPeriod"/>
            </a:pPr>
            <a:r>
              <a:rPr lang="en-US" sz="2175" dirty="0"/>
              <a:t>Campus outreach to promote use of the report will be conducted  (Hint: This is said outreach.)</a:t>
            </a:r>
          </a:p>
          <a:p>
            <a:pPr marL="385763" indent="-385763">
              <a:buFont typeface="+mj-lt"/>
              <a:buAutoNum type="arabicPeriod"/>
            </a:pPr>
            <a:r>
              <a:rPr lang="en-US" sz="2175" dirty="0"/>
              <a:t>Policies and procedures to be updated with references to regulatory requirements</a:t>
            </a:r>
          </a:p>
          <a:p>
            <a:pPr lvl="1"/>
            <a:r>
              <a:rPr lang="en-US" sz="1650" dirty="0"/>
              <a:t>2 CFR 200.75 - </a:t>
            </a:r>
            <a:r>
              <a:rPr lang="en-US" dirty="0"/>
              <a:t>direct costs for items such as stipends or subsistence allowances, travel allowances, and registration fees paid to or on behalf of participants or trainees (but not employees) in connection with conferences, or training projects</a:t>
            </a:r>
            <a:r>
              <a:rPr lang="en-US" dirty="0" smtClean="0"/>
              <a:t>.</a:t>
            </a:r>
            <a:r>
              <a:rPr lang="en-US" sz="1650" dirty="0"/>
              <a:t> </a:t>
            </a:r>
          </a:p>
          <a:p>
            <a:pPr lvl="1"/>
            <a:r>
              <a:rPr lang="en-US" dirty="0" smtClean="0"/>
              <a:t>2 </a:t>
            </a:r>
            <a:r>
              <a:rPr lang="en-US" dirty="0"/>
              <a:t>CFR 200.456 </a:t>
            </a:r>
            <a:r>
              <a:rPr lang="en-US" dirty="0" smtClean="0"/>
              <a:t> - </a:t>
            </a:r>
            <a:r>
              <a:rPr lang="en-US" dirty="0"/>
              <a:t>allowable with the </a:t>
            </a:r>
            <a:r>
              <a:rPr lang="en-US" u="sng" dirty="0"/>
              <a:t>prior</a:t>
            </a:r>
            <a:r>
              <a:rPr lang="en-US" dirty="0"/>
              <a:t> approval of the Federal awarding </a:t>
            </a:r>
            <a:r>
              <a:rPr lang="en-US" dirty="0" smtClean="0"/>
              <a:t>agency </a:t>
            </a:r>
          </a:p>
          <a:p>
            <a:pPr lvl="1"/>
            <a:r>
              <a:rPr lang="en-US" dirty="0" smtClean="0"/>
              <a:t>NSF </a:t>
            </a:r>
            <a:r>
              <a:rPr lang="en-US" dirty="0"/>
              <a:t>PAPPG Chapter </a:t>
            </a:r>
            <a:r>
              <a:rPr lang="en-US" dirty="0" smtClean="0"/>
              <a:t>X.A.3 - </a:t>
            </a:r>
            <a:r>
              <a:rPr lang="en-US" dirty="0"/>
              <a:t>The </a:t>
            </a:r>
            <a:r>
              <a:rPr lang="en-US" u="sng" dirty="0">
                <a:hlinkClick r:id="rId2"/>
              </a:rPr>
              <a:t>Research Terms and Conditions (RTC), Appendix A</a:t>
            </a:r>
            <a:r>
              <a:rPr lang="en-US" dirty="0"/>
              <a:t>, (NSF column) provides a consolidated listing of prior approvals that are required to be obtained from NSF. Unless otherwise specified in the grant notice or the applicable grant general terms and conditions, no additional prior approvals beyond those specified in RTC Appendix A are </a:t>
            </a:r>
            <a:r>
              <a:rPr lang="en-US" dirty="0" smtClean="0"/>
              <a:t>required.</a:t>
            </a:r>
            <a:endParaRPr lang="en-US" dirty="0"/>
          </a:p>
          <a:p>
            <a:pPr marL="385763" indent="-385763">
              <a:buFont typeface="+mj-lt"/>
              <a:buAutoNum type="arabicPeriod"/>
            </a:pPr>
            <a:r>
              <a:rPr lang="en-US" sz="2175" dirty="0"/>
              <a:t>Compliance and campus will periodically review the G&amp;C Participant Support Transaction Detail report and participant payment spend categories to ensure participant support costs are properly reported</a:t>
            </a:r>
            <a:r>
              <a:rPr lang="en-US" sz="1950" dirty="0"/>
              <a:t>. </a:t>
            </a:r>
          </a:p>
        </p:txBody>
      </p:sp>
    </p:spTree>
    <p:extLst>
      <p:ext uri="{BB962C8B-B14F-4D97-AF65-F5344CB8AC3E}">
        <p14:creationId xmlns:p14="http://schemas.microsoft.com/office/powerpoint/2010/main" val="285786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r-FR" dirty="0"/>
              <a:t>G&amp;C Participant Support Transaction </a:t>
            </a:r>
            <a:r>
              <a:rPr lang="fr-FR" dirty="0" err="1"/>
              <a:t>Detail</a:t>
            </a:r>
            <a:r>
              <a:rPr lang="fr-FR" dirty="0"/>
              <a:t> </a:t>
            </a:r>
            <a:r>
              <a:rPr lang="fr-FR" dirty="0" smtClean="0"/>
              <a:t>– GTCR </a:t>
            </a:r>
            <a:endParaRPr lang="en-US" dirty="0"/>
          </a:p>
        </p:txBody>
      </p:sp>
      <p:sp>
        <p:nvSpPr>
          <p:cNvPr id="4" name="Explosion 2 3"/>
          <p:cNvSpPr/>
          <p:nvPr/>
        </p:nvSpPr>
        <p:spPr>
          <a:xfrm>
            <a:off x="3405352" y="1388327"/>
            <a:ext cx="2071109" cy="943367"/>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b="1" i="1" dirty="0">
                <a:ln w="0"/>
                <a:solidFill>
                  <a:schemeClr val="accent1"/>
                </a:solidFill>
                <a:effectLst>
                  <a:outerShdw blurRad="38100" dist="25400" dir="5400000" algn="ctr" rotWithShape="0">
                    <a:srgbClr val="6E747A">
                      <a:alpha val="43000"/>
                    </a:srgbClr>
                  </a:outerShdw>
                </a:effectLst>
              </a:rPr>
              <a:t>A New</a:t>
            </a:r>
          </a:p>
          <a:p>
            <a:pPr algn="ctr"/>
            <a:r>
              <a:rPr lang="en-US" sz="1350" b="1" i="1" dirty="0">
                <a:ln w="0"/>
                <a:solidFill>
                  <a:schemeClr val="accent1"/>
                </a:solidFill>
                <a:effectLst>
                  <a:outerShdw blurRad="38100" dist="25400" dir="5400000" algn="ctr" rotWithShape="0">
                    <a:srgbClr val="6E747A">
                      <a:alpha val="43000"/>
                    </a:srgbClr>
                  </a:outerShdw>
                </a:effectLst>
              </a:rPr>
              <a:t>Report</a:t>
            </a:r>
          </a:p>
        </p:txBody>
      </p:sp>
      <p:sp>
        <p:nvSpPr>
          <p:cNvPr id="3" name="Content Placeholder 2"/>
          <p:cNvSpPr>
            <a:spLocks noGrp="1"/>
          </p:cNvSpPr>
          <p:nvPr>
            <p:ph sz="half" idx="1"/>
          </p:nvPr>
        </p:nvSpPr>
        <p:spPr>
          <a:xfrm>
            <a:off x="371909" y="2331694"/>
            <a:ext cx="8400182" cy="3721110"/>
          </a:xfrm>
        </p:spPr>
        <p:txBody>
          <a:bodyPr>
            <a:normAutofit fontScale="85000" lnSpcReduction="20000"/>
          </a:bodyPr>
          <a:lstStyle/>
          <a:p>
            <a:pPr marL="0" indent="0">
              <a:buNone/>
            </a:pPr>
            <a:endParaRPr lang="en-US" dirty="0" smtClean="0"/>
          </a:p>
          <a:p>
            <a:pPr marL="0" indent="0">
              <a:buNone/>
            </a:pPr>
            <a:r>
              <a:rPr lang="en-US" dirty="0" smtClean="0"/>
              <a:t>The </a:t>
            </a:r>
            <a:r>
              <a:rPr lang="en-US" dirty="0"/>
              <a:t>G&amp;C Participant Support Transaction Detail- GTCR report is designed to facilitate monitoring and reporting of participant support expenditures in compliance with 2CFR200 and sponsor program guides.  </a:t>
            </a:r>
            <a:endParaRPr lang="en-US" dirty="0" smtClean="0"/>
          </a:p>
          <a:p>
            <a:pPr marL="0" indent="0">
              <a:buNone/>
            </a:pPr>
            <a:endParaRPr lang="en-US" dirty="0" smtClean="0"/>
          </a:p>
          <a:p>
            <a:pPr marL="0" indent="0">
              <a:buNone/>
            </a:pPr>
            <a:r>
              <a:rPr lang="en-US" dirty="0" smtClean="0"/>
              <a:t>Users </a:t>
            </a:r>
            <a:r>
              <a:rPr lang="en-US" dirty="0"/>
              <a:t>may run the report by desired award and period to produce a drillable report summarized by spend category.  </a:t>
            </a:r>
            <a:endParaRPr lang="en-US" dirty="0" smtClean="0"/>
          </a:p>
          <a:p>
            <a:pPr marL="0" indent="0">
              <a:buNone/>
            </a:pPr>
            <a:endParaRPr lang="en-US" dirty="0"/>
          </a:p>
          <a:p>
            <a:pPr marL="0" indent="0">
              <a:buNone/>
            </a:pPr>
            <a:r>
              <a:rPr lang="en-US" dirty="0" smtClean="0"/>
              <a:t>Report </a:t>
            </a:r>
            <a:r>
              <a:rPr lang="en-US" dirty="0"/>
              <a:t>fields include: Award, Grant, Grant Type, Sponsor, Spend Category, Period, Fiscal Year and Total</a:t>
            </a:r>
            <a:r>
              <a:rPr lang="en-US" dirty="0" smtClean="0"/>
              <a:t>.</a:t>
            </a:r>
            <a:endParaRPr lang="en-US" dirty="0"/>
          </a:p>
        </p:txBody>
      </p:sp>
    </p:spTree>
    <p:extLst>
      <p:ext uri="{BB962C8B-B14F-4D97-AF65-F5344CB8AC3E}">
        <p14:creationId xmlns:p14="http://schemas.microsoft.com/office/powerpoint/2010/main" val="1947792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92228"/>
            <a:ext cx="8572500" cy="1014761"/>
          </a:xfrm>
        </p:spPr>
        <p:txBody>
          <a:bodyPr>
            <a:normAutofit/>
          </a:bodyPr>
          <a:lstStyle/>
          <a:p>
            <a:pPr algn="ctr"/>
            <a:r>
              <a:rPr lang="en-US" dirty="0">
                <a:latin typeface="Roboto"/>
                <a:ea typeface="Roboto"/>
                <a:cs typeface="Roboto"/>
              </a:rPr>
              <a:t>Workday Grants Reporting</a:t>
            </a:r>
            <a:endParaRPr lang="en-US" sz="3200" dirty="0"/>
          </a:p>
        </p:txBody>
      </p:sp>
      <p:sp>
        <p:nvSpPr>
          <p:cNvPr id="4" name="Title 1"/>
          <p:cNvSpPr txBox="1">
            <a:spLocks/>
          </p:cNvSpPr>
          <p:nvPr/>
        </p:nvSpPr>
        <p:spPr>
          <a:xfrm>
            <a:off x="285750" y="4250234"/>
            <a:ext cx="8572500" cy="2000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400" dirty="0">
              <a:latin typeface="Roboto"/>
              <a:ea typeface="Roboto"/>
              <a:cs typeface="Roboto"/>
            </a:endParaRPr>
          </a:p>
          <a:p>
            <a:pPr algn="ctr"/>
            <a:r>
              <a:rPr lang="en-US" sz="2800" dirty="0">
                <a:latin typeface="Roboto"/>
                <a:ea typeface="Roboto"/>
                <a:cs typeface="Roboto"/>
              </a:rPr>
              <a:t>Serena Simpson</a:t>
            </a:r>
          </a:p>
          <a:p>
            <a:pPr algn="ctr"/>
            <a:r>
              <a:rPr lang="en-US" sz="2000" dirty="0">
                <a:latin typeface="Roboto"/>
                <a:ea typeface="Roboto"/>
                <a:cs typeface="Roboto"/>
              </a:rPr>
              <a:t>Grants and Contracts </a:t>
            </a:r>
            <a:r>
              <a:rPr lang="en-US" sz="2000" dirty="0" smtClean="0">
                <a:latin typeface="Roboto"/>
                <a:ea typeface="Roboto"/>
                <a:cs typeface="Roboto"/>
              </a:rPr>
              <a:t>Accounting, Systems</a:t>
            </a:r>
            <a:endParaRPr lang="en-US" sz="2000" dirty="0">
              <a:latin typeface="Roboto"/>
              <a:ea typeface="Roboto"/>
              <a:cs typeface="Roboto"/>
            </a:endParaRPr>
          </a:p>
          <a:p>
            <a:pPr algn="ctr"/>
            <a:r>
              <a:rPr lang="en-US" sz="2000" dirty="0">
                <a:latin typeface="Roboto"/>
                <a:ea typeface="Roboto"/>
                <a:cs typeface="Roboto"/>
              </a:rPr>
              <a:t>Systems Analyst Lead</a:t>
            </a:r>
          </a:p>
          <a:p>
            <a:pPr algn="ctr"/>
            <a:endParaRPr lang="en-US" sz="2000" dirty="0">
              <a:latin typeface="Roboto"/>
              <a:ea typeface="Roboto"/>
              <a:cs typeface="Roboto"/>
            </a:endParaRPr>
          </a:p>
        </p:txBody>
      </p:sp>
    </p:spTree>
    <p:extLst>
      <p:ext uri="{BB962C8B-B14F-4D97-AF65-F5344CB8AC3E}">
        <p14:creationId xmlns:p14="http://schemas.microsoft.com/office/powerpoint/2010/main" val="114941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powerpoint.officeapps.live.com/pods/GetClipboardImage.ashx?Id=2db992e7-4597-47f6-b8a3-d53e263b5933&amp;DC=US4&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11" y="692335"/>
            <a:ext cx="9029689" cy="507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22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954" y="1576346"/>
            <a:ext cx="2889327" cy="3756124"/>
          </a:xfrm>
          <a:prstGeom prst="rect">
            <a:avLst/>
          </a:prstGeom>
        </p:spPr>
      </p:pic>
      <p:sp>
        <p:nvSpPr>
          <p:cNvPr id="5" name="TextBox 4"/>
          <p:cNvSpPr txBox="1"/>
          <p:nvPr/>
        </p:nvSpPr>
        <p:spPr>
          <a:xfrm>
            <a:off x="667910" y="1860604"/>
            <a:ext cx="4365265" cy="2677656"/>
          </a:xfrm>
          <a:prstGeom prst="rect">
            <a:avLst/>
          </a:prstGeom>
          <a:noFill/>
        </p:spPr>
        <p:txBody>
          <a:bodyPr wrap="square" rtlCol="0">
            <a:spAutoFit/>
          </a:bodyPr>
          <a:lstStyle/>
          <a:p>
            <a:r>
              <a:rPr lang="en-US" sz="2400" b="1" u="sng" dirty="0">
                <a:solidFill>
                  <a:schemeClr val="accent1">
                    <a:lumMod val="50000"/>
                  </a:schemeClr>
                </a:solidFill>
              </a:rPr>
              <a:t>Type of Reports:</a:t>
            </a:r>
          </a:p>
          <a:p>
            <a:endParaRPr lang="en-US" sz="2400" b="1" dirty="0">
              <a:solidFill>
                <a:schemeClr val="accent1">
                  <a:lumMod val="50000"/>
                </a:schemeClr>
              </a:solidFill>
            </a:endParaRPr>
          </a:p>
          <a:p>
            <a:r>
              <a:rPr lang="en-US" sz="2400" b="1" dirty="0">
                <a:solidFill>
                  <a:schemeClr val="accent1">
                    <a:lumMod val="50000"/>
                  </a:schemeClr>
                </a:solidFill>
              </a:rPr>
              <a:t>SABER</a:t>
            </a:r>
          </a:p>
          <a:p>
            <a:endParaRPr lang="en-US" sz="2400" b="1" dirty="0">
              <a:solidFill>
                <a:schemeClr val="accent1">
                  <a:lumMod val="50000"/>
                </a:schemeClr>
              </a:solidFill>
            </a:endParaRPr>
          </a:p>
          <a:p>
            <a:r>
              <a:rPr lang="en-US" sz="2400" b="1" dirty="0">
                <a:solidFill>
                  <a:schemeClr val="accent1">
                    <a:lumMod val="50000"/>
                  </a:schemeClr>
                </a:solidFill>
              </a:rPr>
              <a:t>SABER BY OBJECT CLASS</a:t>
            </a:r>
          </a:p>
          <a:p>
            <a:endParaRPr lang="en-US" sz="2400" b="1" dirty="0">
              <a:solidFill>
                <a:schemeClr val="accent1">
                  <a:lumMod val="50000"/>
                </a:schemeClr>
              </a:solidFill>
            </a:endParaRPr>
          </a:p>
          <a:p>
            <a:r>
              <a:rPr lang="en-US" sz="2400" b="1" dirty="0">
                <a:solidFill>
                  <a:schemeClr val="accent1">
                    <a:lumMod val="50000"/>
                  </a:schemeClr>
                </a:solidFill>
              </a:rPr>
              <a:t>SABER BY </a:t>
            </a:r>
            <a:r>
              <a:rPr lang="en-US" sz="2400" b="1" dirty="0" smtClean="0">
                <a:solidFill>
                  <a:schemeClr val="accent1">
                    <a:lumMod val="50000"/>
                  </a:schemeClr>
                </a:solidFill>
              </a:rPr>
              <a:t>AWARD (NEW)</a:t>
            </a:r>
            <a:endParaRPr lang="en-US" sz="2400" b="1" dirty="0">
              <a:solidFill>
                <a:schemeClr val="accent1">
                  <a:lumMod val="50000"/>
                </a:schemeClr>
              </a:solidFill>
            </a:endParaRPr>
          </a:p>
        </p:txBody>
      </p:sp>
    </p:spTree>
    <p:extLst>
      <p:ext uri="{BB962C8B-B14F-4D97-AF65-F5344CB8AC3E}">
        <p14:creationId xmlns:p14="http://schemas.microsoft.com/office/powerpoint/2010/main" val="398959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864" y="78658"/>
            <a:ext cx="7368278" cy="1258529"/>
          </a:xfrm>
        </p:spPr>
        <p:txBody>
          <a:bodyPr>
            <a:noAutofit/>
          </a:bodyPr>
          <a:lstStyle/>
          <a:p>
            <a:r>
              <a:rPr lang="en-US" sz="3400" b="1" dirty="0"/>
              <a:t>Agenda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6682141"/>
              </p:ext>
            </p:extLst>
          </p:nvPr>
        </p:nvGraphicFramePr>
        <p:xfrm>
          <a:off x="477864" y="1050670"/>
          <a:ext cx="8166406" cy="5191100"/>
        </p:xfrm>
        <a:graphic>
          <a:graphicData uri="http://schemas.openxmlformats.org/drawingml/2006/table">
            <a:tbl>
              <a:tblPr firstRow="1" bandRow="1">
                <a:tableStyleId>{073A0DAA-6AF3-43AB-8588-CEC1D06C72B9}</a:tableStyleId>
              </a:tblPr>
              <a:tblGrid>
                <a:gridCol w="4961281">
                  <a:extLst>
                    <a:ext uri="{9D8B030D-6E8A-4147-A177-3AD203B41FA5}">
                      <a16:colId xmlns:a16="http://schemas.microsoft.com/office/drawing/2014/main" val="1182039469"/>
                    </a:ext>
                  </a:extLst>
                </a:gridCol>
                <a:gridCol w="3205125">
                  <a:extLst>
                    <a:ext uri="{9D8B030D-6E8A-4147-A177-3AD203B41FA5}">
                      <a16:colId xmlns:a16="http://schemas.microsoft.com/office/drawing/2014/main" val="2258871198"/>
                    </a:ext>
                  </a:extLst>
                </a:gridCol>
              </a:tblGrid>
              <a:tr h="413294">
                <a:tc>
                  <a:txBody>
                    <a:bodyPr/>
                    <a:lstStyle/>
                    <a:p>
                      <a:r>
                        <a:rPr lang="en-US" sz="1600" dirty="0">
                          <a:latin typeface="Roboto" panose="020B0604020202020204" charset="0"/>
                          <a:ea typeface="Roboto" panose="020B0604020202020204" charset="0"/>
                          <a:cs typeface="Roboto" panose="020B0604020202020204" charset="0"/>
                        </a:rPr>
                        <a:t>Topic</a:t>
                      </a:r>
                    </a:p>
                  </a:txBody>
                  <a:tcPr/>
                </a:tc>
                <a:tc>
                  <a:txBody>
                    <a:bodyPr/>
                    <a:lstStyle/>
                    <a:p>
                      <a:r>
                        <a:rPr lang="en-US" sz="1600" dirty="0">
                          <a:latin typeface="Roboto" panose="020B0604020202020204" charset="0"/>
                          <a:ea typeface="Roboto" panose="020B0604020202020204" charset="0"/>
                          <a:cs typeface="Roboto" panose="020B0604020202020204" charset="0"/>
                        </a:rPr>
                        <a:t>Presenter(s)</a:t>
                      </a:r>
                    </a:p>
                  </a:txBody>
                  <a:tcPr/>
                </a:tc>
                <a:extLst>
                  <a:ext uri="{0D108BD9-81ED-4DB2-BD59-A6C34878D82A}">
                    <a16:rowId xmlns:a16="http://schemas.microsoft.com/office/drawing/2014/main" val="2493552868"/>
                  </a:ext>
                </a:extLst>
              </a:tr>
              <a:tr h="338149">
                <a:tc>
                  <a:txBody>
                    <a:bodyPr/>
                    <a:lstStyle/>
                    <a:p>
                      <a:r>
                        <a:rPr lang="en-US" sz="1200" dirty="0">
                          <a:latin typeface="+mn-lt"/>
                          <a:ea typeface="Roboto" panose="020B0604020202020204" charset="0"/>
                          <a:cs typeface="Roboto" panose="020B0604020202020204" charset="0"/>
                        </a:rPr>
                        <a:t>Welcome </a:t>
                      </a:r>
                    </a:p>
                  </a:txBody>
                  <a:tcPr/>
                </a:tc>
                <a:tc>
                  <a:txBody>
                    <a:bodyPr/>
                    <a:lstStyle/>
                    <a:p>
                      <a:r>
                        <a:rPr lang="en-US" sz="1200" baseline="0" dirty="0" smtClean="0">
                          <a:latin typeface="+mn-lt"/>
                          <a:ea typeface="Roboto" panose="020B0604020202020204" charset="0"/>
                          <a:cs typeface="Roboto" panose="020B0604020202020204" charset="0"/>
                        </a:rPr>
                        <a:t>Joshua Rosenberg </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330339388"/>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Effort Reporting &amp; NIH</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Joshua</a:t>
                      </a:r>
                      <a:r>
                        <a:rPr lang="en-US" sz="1200" baseline="0" dirty="0" smtClean="0">
                          <a:latin typeface="+mn-lt"/>
                          <a:ea typeface="Roboto" panose="020B0604020202020204" charset="0"/>
                          <a:cs typeface="Roboto" panose="020B0604020202020204" charset="0"/>
                        </a:rPr>
                        <a:t> Rosenberg &amp; Jonathon Jeffries</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49909677"/>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Compliance</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Cassandra</a:t>
                      </a:r>
                      <a:r>
                        <a:rPr lang="en-US" sz="1200" baseline="0" dirty="0" smtClean="0">
                          <a:latin typeface="+mn-lt"/>
                          <a:ea typeface="Roboto" panose="020B0604020202020204" charset="0"/>
                          <a:cs typeface="Roboto" panose="020B0604020202020204" charset="0"/>
                        </a:rPr>
                        <a:t> Belton</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1803742447"/>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Workday Grants</a:t>
                      </a:r>
                      <a:r>
                        <a:rPr lang="en-US" sz="1200" baseline="0" dirty="0">
                          <a:latin typeface="+mn-lt"/>
                        </a:rPr>
                        <a:t> Reporting – SABER Overview </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1669853907"/>
                  </a:ext>
                </a:extLst>
              </a:tr>
              <a:tr h="362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Roboto" panose="020B0604020202020204" charset="0"/>
                          <a:cs typeface="Roboto" panose="020B0604020202020204" charset="0"/>
                        </a:rPr>
                        <a:t>Workday</a:t>
                      </a:r>
                      <a:r>
                        <a:rPr lang="en-US" sz="1200" baseline="0" dirty="0">
                          <a:latin typeface="+mn-lt"/>
                          <a:ea typeface="Roboto" panose="020B0604020202020204" charset="0"/>
                          <a:cs typeface="Roboto" panose="020B0604020202020204" charset="0"/>
                        </a:rPr>
                        <a:t> Basics – Award, Award Line, Grant</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3276907440"/>
                  </a:ext>
                </a:extLst>
              </a:tr>
              <a:tr h="338149">
                <a:tc>
                  <a:txBody>
                    <a:bodyPr/>
                    <a:lstStyle/>
                    <a:p>
                      <a:r>
                        <a:rPr lang="en-US" sz="1200" dirty="0" smtClean="0">
                          <a:latin typeface="+mn-lt"/>
                          <a:ea typeface="Roboto" panose="020B0604020202020204" charset="0"/>
                          <a:cs typeface="Roboto" panose="020B0604020202020204" charset="0"/>
                        </a:rPr>
                        <a:t>PI Quick View</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Serena Simpson</a:t>
                      </a:r>
                      <a:endParaRPr lang="en-US" sz="1200" dirty="0">
                        <a:latin typeface="+mn-lt"/>
                      </a:endParaRPr>
                    </a:p>
                  </a:txBody>
                  <a:tcPr/>
                </a:tc>
                <a:extLst>
                  <a:ext uri="{0D108BD9-81ED-4DB2-BD59-A6C34878D82A}">
                    <a16:rowId xmlns:a16="http://schemas.microsoft.com/office/drawing/2014/main" val="893037771"/>
                  </a:ext>
                </a:extLst>
              </a:tr>
              <a:tr h="338149">
                <a:tc>
                  <a:txBody>
                    <a:bodyPr/>
                    <a:lstStyle/>
                    <a:p>
                      <a:r>
                        <a:rPr lang="en-US" sz="1200" dirty="0">
                          <a:latin typeface="+mn-lt"/>
                        </a:rPr>
                        <a:t>Workday Grants</a:t>
                      </a:r>
                      <a:r>
                        <a:rPr lang="en-US" sz="1200" baseline="0" dirty="0">
                          <a:latin typeface="+mn-lt"/>
                        </a:rPr>
                        <a:t> Reporting – Tips and Tricks, </a:t>
                      </a:r>
                      <a:r>
                        <a:rPr lang="en-US" sz="1200" baseline="0" dirty="0" smtClean="0">
                          <a:latin typeface="+mn-lt"/>
                        </a:rPr>
                        <a:t>Demo</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a:t>
                      </a:r>
                      <a:r>
                        <a:rPr lang="en-US" sz="1200" baseline="0" dirty="0">
                          <a:latin typeface="+mn-lt"/>
                        </a:rPr>
                        <a:t> Simpson</a:t>
                      </a:r>
                      <a:endParaRPr lang="en-US" sz="1200" dirty="0">
                        <a:latin typeface="+mn-lt"/>
                      </a:endParaRPr>
                    </a:p>
                  </a:txBody>
                  <a:tcPr/>
                </a:tc>
                <a:extLst>
                  <a:ext uri="{0D108BD9-81ED-4DB2-BD59-A6C34878D82A}">
                    <a16:rowId xmlns:a16="http://schemas.microsoft.com/office/drawing/2014/main" val="3096864392"/>
                  </a:ext>
                </a:extLst>
              </a:tr>
              <a:tr h="338149">
                <a:tc>
                  <a:txBody>
                    <a:bodyPr/>
                    <a:lstStyle/>
                    <a:p>
                      <a:r>
                        <a:rPr lang="en-US" sz="1200" dirty="0">
                          <a:latin typeface="+mn-lt"/>
                          <a:ea typeface="+mn-ea"/>
                          <a:cs typeface="+mn-cs"/>
                        </a:rPr>
                        <a:t>Helpful</a:t>
                      </a:r>
                      <a:r>
                        <a:rPr lang="en-US" sz="1200" baseline="0" dirty="0">
                          <a:latin typeface="+mn-lt"/>
                          <a:ea typeface="+mn-ea"/>
                          <a:cs typeface="+mn-cs"/>
                        </a:rPr>
                        <a:t> Reports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1949126014"/>
                  </a:ext>
                </a:extLst>
              </a:tr>
              <a:tr h="338149">
                <a:tc>
                  <a:txBody>
                    <a:bodyPr/>
                    <a:lstStyle/>
                    <a:p>
                      <a:r>
                        <a:rPr lang="en-US" sz="1200" dirty="0" smtClean="0">
                          <a:latin typeface="+mn-lt"/>
                          <a:ea typeface="Roboto" panose="020B0604020202020204" charset="0"/>
                          <a:cs typeface="Roboto" panose="020B0604020202020204" charset="0"/>
                        </a:rPr>
                        <a:t>Obligations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Doug Feller</a:t>
                      </a:r>
                      <a:endParaRPr lang="en-US" sz="1200" dirty="0">
                        <a:latin typeface="+mn-lt"/>
                      </a:endParaRPr>
                    </a:p>
                  </a:txBody>
                  <a:tcPr/>
                </a:tc>
                <a:extLst>
                  <a:ext uri="{0D108BD9-81ED-4DB2-BD59-A6C34878D82A}">
                    <a16:rowId xmlns:a16="http://schemas.microsoft.com/office/drawing/2014/main" val="3229037826"/>
                  </a:ext>
                </a:extLst>
              </a:tr>
              <a:tr h="338149">
                <a:tc>
                  <a:txBody>
                    <a:bodyPr/>
                    <a:lstStyle/>
                    <a:p>
                      <a:r>
                        <a:rPr lang="en-US" sz="1200" dirty="0" smtClean="0">
                          <a:latin typeface="+mn-lt"/>
                          <a:ea typeface="Roboto" panose="020B0604020202020204" charset="0"/>
                          <a:cs typeface="Roboto" panose="020B0604020202020204" charset="0"/>
                        </a:rPr>
                        <a:t>Tips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Doug Feller</a:t>
                      </a:r>
                      <a:endParaRPr lang="en-US" sz="1200" dirty="0">
                        <a:latin typeface="+mn-lt"/>
                      </a:endParaRPr>
                    </a:p>
                  </a:txBody>
                  <a:tcPr/>
                </a:tc>
                <a:extLst>
                  <a:ext uri="{0D108BD9-81ED-4DB2-BD59-A6C34878D82A}">
                    <a16:rowId xmlns:a16="http://schemas.microsoft.com/office/drawing/2014/main" val="845536374"/>
                  </a:ext>
                </a:extLst>
              </a:tr>
              <a:tr h="338149">
                <a:tc>
                  <a:txBody>
                    <a:bodyPr/>
                    <a:lstStyle/>
                    <a:p>
                      <a:r>
                        <a:rPr lang="en-US" sz="1200" dirty="0" smtClean="0">
                          <a:latin typeface="+mn-lt"/>
                          <a:ea typeface="Roboto" panose="020B0604020202020204" charset="0"/>
                          <a:cs typeface="Roboto" panose="020B0604020202020204" charset="0"/>
                        </a:rPr>
                        <a:t>Request Framework</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Gabrielle Slappey</a:t>
                      </a:r>
                      <a:endParaRPr lang="en-US" sz="1200" dirty="0">
                        <a:latin typeface="+mn-lt"/>
                      </a:endParaRPr>
                    </a:p>
                  </a:txBody>
                  <a:tcPr/>
                </a:tc>
                <a:extLst>
                  <a:ext uri="{0D108BD9-81ED-4DB2-BD59-A6C34878D82A}">
                    <a16:rowId xmlns:a16="http://schemas.microsoft.com/office/drawing/2014/main" val="3420373768"/>
                  </a:ext>
                </a:extLst>
              </a:tr>
              <a:tr h="338149">
                <a:tc>
                  <a:txBody>
                    <a:bodyPr/>
                    <a:lstStyle/>
                    <a:p>
                      <a:r>
                        <a:rPr lang="en-US" sz="1200" dirty="0" smtClean="0">
                          <a:latin typeface="+mn-lt"/>
                          <a:ea typeface="Roboto" panose="020B0604020202020204" charset="0"/>
                          <a:cs typeface="Roboto" panose="020B0604020202020204" charset="0"/>
                        </a:rPr>
                        <a:t>Invoicing</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Glenn Campopiano</a:t>
                      </a:r>
                      <a:endParaRPr lang="en-US" sz="1200" dirty="0">
                        <a:latin typeface="+mn-lt"/>
                      </a:endParaRPr>
                    </a:p>
                  </a:txBody>
                  <a:tcPr/>
                </a:tc>
                <a:extLst>
                  <a:ext uri="{0D108BD9-81ED-4DB2-BD59-A6C34878D82A}">
                    <a16:rowId xmlns:a16="http://schemas.microsoft.com/office/drawing/2014/main" val="1774624740"/>
                  </a:ext>
                </a:extLst>
              </a:tr>
              <a:tr h="357611">
                <a:tc>
                  <a:txBody>
                    <a:bodyPr/>
                    <a:lstStyle/>
                    <a:p>
                      <a:r>
                        <a:rPr lang="en-US" sz="1200" dirty="0" err="1" smtClean="0">
                          <a:latin typeface="+mn-lt"/>
                          <a:ea typeface="Roboto" panose="020B0604020202020204" charset="0"/>
                          <a:cs typeface="Roboto" panose="020B0604020202020204" charset="0"/>
                        </a:rPr>
                        <a:t>Subaward</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Glenn Campopiano</a:t>
                      </a:r>
                      <a:endParaRPr lang="en-US" sz="1200" dirty="0">
                        <a:latin typeface="+mn-lt"/>
                      </a:endParaRPr>
                    </a:p>
                  </a:txBody>
                  <a:tcPr/>
                </a:tc>
                <a:extLst>
                  <a:ext uri="{0D108BD9-81ED-4DB2-BD59-A6C34878D82A}">
                    <a16:rowId xmlns:a16="http://schemas.microsoft.com/office/drawing/2014/main" val="3180022924"/>
                  </a:ext>
                </a:extLst>
              </a:tr>
              <a:tr h="338149">
                <a:tc>
                  <a:txBody>
                    <a:bodyPr/>
                    <a:lstStyle/>
                    <a:p>
                      <a:r>
                        <a:rPr lang="en-US" sz="1200" dirty="0" smtClean="0">
                          <a:latin typeface="+mn-lt"/>
                          <a:ea typeface="Roboto" panose="020B0604020202020204" charset="0"/>
                          <a:cs typeface="Roboto" panose="020B0604020202020204" charset="0"/>
                        </a:rPr>
                        <a:t>Training</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Robert Roy</a:t>
                      </a:r>
                      <a:endParaRPr lang="en-US" sz="1200" dirty="0">
                        <a:latin typeface="+mn-lt"/>
                      </a:endParaRPr>
                    </a:p>
                  </a:txBody>
                  <a:tcPr/>
                </a:tc>
                <a:extLst>
                  <a:ext uri="{0D108BD9-81ED-4DB2-BD59-A6C34878D82A}">
                    <a16:rowId xmlns:a16="http://schemas.microsoft.com/office/drawing/2014/main" val="3602919908"/>
                  </a:ext>
                </a:extLst>
              </a:tr>
            </a:tbl>
          </a:graphicData>
        </a:graphic>
      </p:graphicFrame>
    </p:spTree>
    <p:extLst>
      <p:ext uri="{BB962C8B-B14F-4D97-AF65-F5344CB8AC3E}">
        <p14:creationId xmlns:p14="http://schemas.microsoft.com/office/powerpoint/2010/main" val="2152331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65799" y="1215481"/>
            <a:ext cx="8650498" cy="2154436"/>
          </a:xfrm>
          <a:prstGeom prst="rect">
            <a:avLst/>
          </a:prstGeom>
          <a:noFill/>
        </p:spPr>
        <p:txBody>
          <a:bodyPr wrap="square" rtlCol="0">
            <a:spAutoFit/>
          </a:bodyPr>
          <a:lstStyle/>
          <a:p>
            <a:pPr lvl="1"/>
            <a:r>
              <a:rPr lang="en-US" sz="2000" b="1" dirty="0"/>
              <a:t>Question: How do I view actuals for a specific period of time?</a:t>
            </a:r>
          </a:p>
          <a:p>
            <a:pPr lvl="1"/>
            <a:endParaRPr lang="en-US" sz="2000" b="1" dirty="0"/>
          </a:p>
          <a:p>
            <a:pPr lvl="1"/>
            <a:r>
              <a:rPr lang="en-US" sz="2000" b="1" dirty="0"/>
              <a:t>Answer: Use the Budgets &amp; Actuals On or After and Budgets &amp;               		   Actuals On or Before criteria</a:t>
            </a:r>
            <a:endParaRPr lang="en-US" dirty="0"/>
          </a:p>
          <a:p>
            <a:pPr lvl="1"/>
            <a:endParaRPr lang="en-US" dirty="0"/>
          </a:p>
          <a:p>
            <a:pPr lvl="1"/>
            <a:endParaRPr lang="en-US" dirty="0"/>
          </a:p>
          <a:p>
            <a:pPr lvl="1"/>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398" y="4049733"/>
            <a:ext cx="2068912" cy="2664508"/>
          </a:xfrm>
          <a:prstGeom prst="rect">
            <a:avLst/>
          </a:prstGeom>
        </p:spPr>
      </p:pic>
      <p:pic>
        <p:nvPicPr>
          <p:cNvPr id="4" name="Picture 3"/>
          <p:cNvPicPr>
            <a:picLocks noChangeAspect="1"/>
          </p:cNvPicPr>
          <p:nvPr/>
        </p:nvPicPr>
        <p:blipFill>
          <a:blip r:embed="rId4"/>
          <a:stretch>
            <a:fillRect/>
          </a:stretch>
        </p:blipFill>
        <p:spPr>
          <a:xfrm>
            <a:off x="971550" y="3143250"/>
            <a:ext cx="7200900" cy="571500"/>
          </a:xfrm>
          <a:prstGeom prst="rect">
            <a:avLst/>
          </a:prstGeom>
        </p:spPr>
      </p:pic>
      <p:pic>
        <p:nvPicPr>
          <p:cNvPr id="5" name="Picture 4"/>
          <p:cNvPicPr>
            <a:picLocks noChangeAspect="1"/>
          </p:cNvPicPr>
          <p:nvPr/>
        </p:nvPicPr>
        <p:blipFill>
          <a:blip r:embed="rId5"/>
          <a:stretch>
            <a:fillRect/>
          </a:stretch>
        </p:blipFill>
        <p:spPr>
          <a:xfrm>
            <a:off x="1109048" y="4258037"/>
            <a:ext cx="5057775" cy="1123950"/>
          </a:xfrm>
          <a:prstGeom prst="rect">
            <a:avLst/>
          </a:prstGeom>
        </p:spPr>
      </p:pic>
    </p:spTree>
    <p:extLst>
      <p:ext uri="{BB962C8B-B14F-4D97-AF65-F5344CB8AC3E}">
        <p14:creationId xmlns:p14="http://schemas.microsoft.com/office/powerpoint/2010/main" val="3398499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2431435"/>
          </a:xfrm>
          <a:prstGeom prst="rect">
            <a:avLst/>
          </a:prstGeom>
          <a:noFill/>
        </p:spPr>
        <p:txBody>
          <a:bodyPr wrap="square" rtlCol="0">
            <a:spAutoFit/>
          </a:bodyPr>
          <a:lstStyle/>
          <a:p>
            <a:r>
              <a:rPr lang="en-US" sz="2000" b="1" dirty="0"/>
              <a:t>Question: How do I view just the Sponsored portion of my Award, 		     not the cost share (vice versa)?</a:t>
            </a:r>
          </a:p>
          <a:p>
            <a:endParaRPr lang="en-US" sz="2000" dirty="0"/>
          </a:p>
          <a:p>
            <a:r>
              <a:rPr lang="en-US" sz="2000" b="1" dirty="0"/>
              <a:t>Answer:  Use the Grant Hierarchy field to filter.</a:t>
            </a:r>
            <a:endParaRPr lang="en-US" sz="2000" dirty="0"/>
          </a:p>
          <a:p>
            <a:pPr lvl="1"/>
            <a:endParaRPr lang="en-US" dirty="0"/>
          </a:p>
          <a:p>
            <a:pPr lvl="1"/>
            <a:endParaRPr lang="en-US" dirty="0"/>
          </a:p>
          <a:p>
            <a:pPr lvl="1"/>
            <a:endParaRPr lang="en-US" dirty="0"/>
          </a:p>
          <a:p>
            <a:pPr lvl="1"/>
            <a:endParaRPr lang="en-US" dirty="0"/>
          </a:p>
        </p:txBody>
      </p:sp>
      <p:pic>
        <p:nvPicPr>
          <p:cNvPr id="8" name="Picture 7"/>
          <p:cNvPicPr>
            <a:picLocks noChangeAspect="1"/>
          </p:cNvPicPr>
          <p:nvPr/>
        </p:nvPicPr>
        <p:blipFill>
          <a:blip r:embed="rId3"/>
          <a:stretch>
            <a:fillRect/>
          </a:stretch>
        </p:blipFill>
        <p:spPr>
          <a:xfrm>
            <a:off x="1592963" y="4348935"/>
            <a:ext cx="6741371" cy="867400"/>
          </a:xfrm>
          <a:prstGeom prst="rect">
            <a:avLst/>
          </a:prstGeom>
        </p:spPr>
      </p:pic>
      <p:pic>
        <p:nvPicPr>
          <p:cNvPr id="9" name="Picture 8"/>
          <p:cNvPicPr>
            <a:picLocks noChangeAspect="1"/>
          </p:cNvPicPr>
          <p:nvPr/>
        </p:nvPicPr>
        <p:blipFill>
          <a:blip r:embed="rId4"/>
          <a:stretch>
            <a:fillRect/>
          </a:stretch>
        </p:blipFill>
        <p:spPr>
          <a:xfrm>
            <a:off x="1493083" y="3272935"/>
            <a:ext cx="6941132" cy="6110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54" y="3578470"/>
            <a:ext cx="1425909" cy="3158390"/>
          </a:xfrm>
          <a:prstGeom prst="rect">
            <a:avLst/>
          </a:prstGeom>
        </p:spPr>
      </p:pic>
    </p:spTree>
    <p:extLst>
      <p:ext uri="{BB962C8B-B14F-4D97-AF65-F5344CB8AC3E}">
        <p14:creationId xmlns:p14="http://schemas.microsoft.com/office/powerpoint/2010/main" val="884067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4585871"/>
          </a:xfrm>
          <a:prstGeom prst="rect">
            <a:avLst/>
          </a:prstGeom>
          <a:noFill/>
        </p:spPr>
        <p:txBody>
          <a:bodyPr wrap="square" rtlCol="0">
            <a:spAutoFit/>
          </a:bodyPr>
          <a:lstStyle/>
          <a:p>
            <a:pPr lvl="1" algn="ctr"/>
            <a:endParaRPr lang="en-US" sz="2800" dirty="0"/>
          </a:p>
          <a:p>
            <a:r>
              <a:rPr lang="en-US" sz="1600" b="1" dirty="0"/>
              <a:t>Question:  How do I save a filter if I want to view the same criteria on a regular               	           basis? </a:t>
            </a:r>
          </a:p>
          <a:p>
            <a:r>
              <a:rPr lang="en-US" sz="1600" b="1" dirty="0"/>
              <a:t>Answer: 	   Enter Criteria, Create filter name, and Save filter</a:t>
            </a:r>
          </a:p>
          <a:p>
            <a:endParaRPr lang="en-US" sz="1600" b="1" dirty="0"/>
          </a:p>
          <a:p>
            <a:r>
              <a:rPr lang="en-US" sz="1600" b="1" dirty="0"/>
              <a:t>Question:  How do I modify filters?</a:t>
            </a:r>
            <a:endParaRPr lang="en-US" sz="1600" dirty="0"/>
          </a:p>
          <a:p>
            <a:r>
              <a:rPr lang="en-US" sz="1600" b="1" dirty="0"/>
              <a:t>Answer: 	</a:t>
            </a:r>
            <a:r>
              <a:rPr lang="en-US" sz="1600" b="1" dirty="0" smtClean="0"/>
              <a:t>   You can select Manage Filters and then edit your filter. </a:t>
            </a:r>
            <a:endParaRPr lang="en-US" sz="1600" b="1" dirty="0"/>
          </a:p>
          <a:p>
            <a:endParaRPr lang="en-US" sz="1600" b="1" dirty="0"/>
          </a:p>
          <a:p>
            <a:r>
              <a:rPr lang="en-US" sz="1600" b="1" dirty="0"/>
              <a:t>Question:  Can I create multiple filters?</a:t>
            </a:r>
            <a:endParaRPr lang="en-US" sz="1600" dirty="0"/>
          </a:p>
          <a:p>
            <a:r>
              <a:rPr lang="en-US" sz="1600" b="1" dirty="0"/>
              <a:t>Answer:     Yes, you must create unique filter name.  All filters will display in the 	  	           drop down.</a:t>
            </a:r>
            <a:endParaRPr lang="en-US" sz="1600" dirty="0"/>
          </a:p>
          <a:p>
            <a:endParaRPr lang="en-US" sz="1600" dirty="0"/>
          </a:p>
          <a:p>
            <a:endParaRPr lang="en-US" sz="1600"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2102460" y="4619588"/>
            <a:ext cx="2662971" cy="188226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188" y="4949505"/>
            <a:ext cx="1359294" cy="1607331"/>
          </a:xfrm>
          <a:prstGeom prst="rect">
            <a:avLst/>
          </a:prstGeom>
        </p:spPr>
      </p:pic>
    </p:spTree>
    <p:extLst>
      <p:ext uri="{BB962C8B-B14F-4D97-AF65-F5344CB8AC3E}">
        <p14:creationId xmlns:p14="http://schemas.microsoft.com/office/powerpoint/2010/main" val="2249937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2923877"/>
          </a:xfrm>
          <a:prstGeom prst="rect">
            <a:avLst/>
          </a:prstGeom>
          <a:noFill/>
        </p:spPr>
        <p:txBody>
          <a:bodyPr wrap="square" rtlCol="0">
            <a:spAutoFit/>
          </a:bodyPr>
          <a:lstStyle/>
          <a:p>
            <a:r>
              <a:rPr lang="en-US" sz="2000" b="1" dirty="0"/>
              <a:t>Question:  How do I view actual costs by Object Class?</a:t>
            </a:r>
          </a:p>
          <a:p>
            <a:endParaRPr lang="en-US" sz="2000" dirty="0"/>
          </a:p>
          <a:p>
            <a:r>
              <a:rPr lang="en-US" sz="2000" b="1" dirty="0"/>
              <a:t>Answer:     Drill down on total for Award and/or Grant and view by 	             Object Class and refresh</a:t>
            </a:r>
            <a:endParaRPr lang="en-US" sz="2000" dirty="0"/>
          </a:p>
          <a:p>
            <a:endParaRPr lang="en-US" sz="1600" dirty="0"/>
          </a:p>
          <a:p>
            <a:endParaRPr lang="en-US" sz="1600"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427703" y="2936134"/>
            <a:ext cx="6073421" cy="2406450"/>
          </a:xfrm>
          <a:prstGeom prst="rect">
            <a:avLst/>
          </a:prstGeom>
        </p:spPr>
      </p:pic>
      <p:pic>
        <p:nvPicPr>
          <p:cNvPr id="6" name="Picture 5"/>
          <p:cNvPicPr>
            <a:picLocks noChangeAspect="1"/>
          </p:cNvPicPr>
          <p:nvPr/>
        </p:nvPicPr>
        <p:blipFill>
          <a:blip r:embed="rId4"/>
          <a:stretch>
            <a:fillRect/>
          </a:stretch>
        </p:blipFill>
        <p:spPr>
          <a:xfrm>
            <a:off x="6984823" y="2409057"/>
            <a:ext cx="1247775" cy="2981325"/>
          </a:xfrm>
          <a:prstGeom prst="rect">
            <a:avLst/>
          </a:prstGeom>
        </p:spPr>
      </p:pic>
    </p:spTree>
    <p:extLst>
      <p:ext uri="{BB962C8B-B14F-4D97-AF65-F5344CB8AC3E}">
        <p14:creationId xmlns:p14="http://schemas.microsoft.com/office/powerpoint/2010/main" val="3863304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G&amp;C Participant Support Transaction </a:t>
            </a:r>
            <a:r>
              <a:rPr lang="fr-FR" dirty="0" err="1"/>
              <a:t>Detail</a:t>
            </a:r>
            <a:r>
              <a:rPr lang="fr-FR" dirty="0"/>
              <a:t> - GTCR</a:t>
            </a:r>
            <a:endParaRPr lang="en-US" dirty="0"/>
          </a:p>
        </p:txBody>
      </p:sp>
      <p:pic>
        <p:nvPicPr>
          <p:cNvPr id="5" name="Content Placeholder 4"/>
          <p:cNvPicPr>
            <a:picLocks noGrp="1" noChangeAspect="1"/>
          </p:cNvPicPr>
          <p:nvPr>
            <p:ph sz="half" idx="1"/>
          </p:nvPr>
        </p:nvPicPr>
        <p:blipFill>
          <a:blip r:embed="rId2"/>
          <a:stretch>
            <a:fillRect/>
          </a:stretch>
        </p:blipFill>
        <p:spPr>
          <a:xfrm>
            <a:off x="677453" y="1424371"/>
            <a:ext cx="7424327" cy="4613498"/>
          </a:xfrm>
          <a:prstGeom prst="rect">
            <a:avLst/>
          </a:prstGeom>
        </p:spPr>
      </p:pic>
    </p:spTree>
    <p:extLst>
      <p:ext uri="{BB962C8B-B14F-4D97-AF65-F5344CB8AC3E}">
        <p14:creationId xmlns:p14="http://schemas.microsoft.com/office/powerpoint/2010/main" val="3360595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G&amp;C Participant Support Transaction </a:t>
            </a:r>
            <a:r>
              <a:rPr lang="fr-FR" dirty="0" err="1"/>
              <a:t>Detail</a:t>
            </a:r>
            <a:r>
              <a:rPr lang="fr-FR" dirty="0"/>
              <a:t> - GTCR</a:t>
            </a:r>
            <a:endParaRPr lang="en-US" dirty="0"/>
          </a:p>
        </p:txBody>
      </p:sp>
      <p:pic>
        <p:nvPicPr>
          <p:cNvPr id="7" name="Picture 6"/>
          <p:cNvPicPr>
            <a:picLocks noChangeAspect="1"/>
          </p:cNvPicPr>
          <p:nvPr/>
        </p:nvPicPr>
        <p:blipFill>
          <a:blip r:embed="rId2"/>
          <a:stretch>
            <a:fillRect/>
          </a:stretch>
        </p:blipFill>
        <p:spPr>
          <a:xfrm>
            <a:off x="176499" y="1215482"/>
            <a:ext cx="8791001" cy="3822700"/>
          </a:xfrm>
          <a:prstGeom prst="rect">
            <a:avLst/>
          </a:prstGeom>
        </p:spPr>
      </p:pic>
      <p:sp>
        <p:nvSpPr>
          <p:cNvPr id="8" name="Rectangle 7"/>
          <p:cNvSpPr/>
          <p:nvPr/>
        </p:nvSpPr>
        <p:spPr>
          <a:xfrm>
            <a:off x="717550" y="3200400"/>
            <a:ext cx="793750" cy="1758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36750" y="3126832"/>
            <a:ext cx="863600" cy="1911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13250" y="3200400"/>
            <a:ext cx="768350" cy="1758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7966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GT Award Exception Report </a:t>
            </a:r>
            <a:endParaRPr lang="en-US" dirty="0"/>
          </a:p>
        </p:txBody>
      </p:sp>
      <p:pic>
        <p:nvPicPr>
          <p:cNvPr id="7" name="Picture 6"/>
          <p:cNvPicPr>
            <a:picLocks noChangeAspect="1"/>
          </p:cNvPicPr>
          <p:nvPr/>
        </p:nvPicPr>
        <p:blipFill>
          <a:blip r:embed="rId2"/>
          <a:stretch>
            <a:fillRect/>
          </a:stretch>
        </p:blipFill>
        <p:spPr>
          <a:xfrm>
            <a:off x="2340077" y="1160406"/>
            <a:ext cx="4215274" cy="5517848"/>
          </a:xfrm>
          <a:prstGeom prst="rect">
            <a:avLst/>
          </a:prstGeom>
        </p:spPr>
      </p:pic>
    </p:spTree>
    <p:extLst>
      <p:ext uri="{BB962C8B-B14F-4D97-AF65-F5344CB8AC3E}">
        <p14:creationId xmlns:p14="http://schemas.microsoft.com/office/powerpoint/2010/main" val="2084370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 Quick View</a:t>
            </a:r>
            <a:endParaRPr lang="en-US" dirty="0"/>
          </a:p>
        </p:txBody>
      </p:sp>
      <p:pic>
        <p:nvPicPr>
          <p:cNvPr id="5" name="Content Placeholder 4"/>
          <p:cNvPicPr>
            <a:picLocks noGrp="1" noChangeAspect="1"/>
          </p:cNvPicPr>
          <p:nvPr>
            <p:ph sz="half" idx="1"/>
          </p:nvPr>
        </p:nvPicPr>
        <p:blipFill>
          <a:blip r:embed="rId2"/>
          <a:stretch>
            <a:fillRect/>
          </a:stretch>
        </p:blipFill>
        <p:spPr>
          <a:xfrm>
            <a:off x="285750" y="1362966"/>
            <a:ext cx="8504766" cy="4487228"/>
          </a:xfrm>
          <a:prstGeom prst="rect">
            <a:avLst/>
          </a:prstGeom>
        </p:spPr>
      </p:pic>
      <p:sp>
        <p:nvSpPr>
          <p:cNvPr id="6" name="Rectangle 5"/>
          <p:cNvSpPr/>
          <p:nvPr/>
        </p:nvSpPr>
        <p:spPr>
          <a:xfrm>
            <a:off x="2428568" y="1809135"/>
            <a:ext cx="1671484" cy="196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8013291" y="4404852"/>
            <a:ext cx="29496" cy="737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644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 Quick View</a:t>
            </a:r>
            <a:endParaRPr lang="en-US" dirty="0"/>
          </a:p>
        </p:txBody>
      </p:sp>
      <p:pic>
        <p:nvPicPr>
          <p:cNvPr id="4" name="Content Placeholder 3"/>
          <p:cNvPicPr>
            <a:picLocks noGrp="1" noChangeAspect="1"/>
          </p:cNvPicPr>
          <p:nvPr>
            <p:ph sz="half" idx="1"/>
          </p:nvPr>
        </p:nvPicPr>
        <p:blipFill>
          <a:blip r:embed="rId2"/>
          <a:stretch>
            <a:fillRect/>
          </a:stretch>
        </p:blipFill>
        <p:spPr>
          <a:xfrm>
            <a:off x="190452" y="1342288"/>
            <a:ext cx="8667798" cy="4291595"/>
          </a:xfrm>
          <a:prstGeom prst="rect">
            <a:avLst/>
          </a:prstGeom>
        </p:spPr>
      </p:pic>
      <p:sp>
        <p:nvSpPr>
          <p:cNvPr id="6" name="Rectangle 5"/>
          <p:cNvSpPr/>
          <p:nvPr/>
        </p:nvSpPr>
        <p:spPr>
          <a:xfrm>
            <a:off x="6184900" y="4597400"/>
            <a:ext cx="1073150" cy="103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78750" y="4597400"/>
            <a:ext cx="6731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1050" y="2533650"/>
            <a:ext cx="1295400" cy="139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01750" y="4597400"/>
            <a:ext cx="457200" cy="103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9750" y="4597400"/>
            <a:ext cx="406400" cy="103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90900" y="4597400"/>
            <a:ext cx="285750" cy="103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4351" y="4597400"/>
            <a:ext cx="320699" cy="103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73650" y="4597400"/>
            <a:ext cx="31115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012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5" name="Title 1"/>
          <p:cNvSpPr txBox="1">
            <a:spLocks/>
          </p:cNvSpPr>
          <p:nvPr/>
        </p:nvSpPr>
        <p:spPr>
          <a:xfrm>
            <a:off x="285750" y="200721"/>
            <a:ext cx="8572500" cy="92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HELPFUL REPORTS</a:t>
            </a:r>
          </a:p>
        </p:txBody>
      </p:sp>
      <p:sp>
        <p:nvSpPr>
          <p:cNvPr id="6" name="Content Placeholder 5"/>
          <p:cNvSpPr>
            <a:spLocks noGrp="1"/>
          </p:cNvSpPr>
          <p:nvPr>
            <p:ph idx="1"/>
          </p:nvPr>
        </p:nvSpPr>
        <p:spPr>
          <a:xfrm>
            <a:off x="285750" y="1258529"/>
            <a:ext cx="8572500" cy="4995761"/>
          </a:xfrm>
        </p:spPr>
        <p:txBody>
          <a:bodyPr>
            <a:normAutofit fontScale="85000" lnSpcReduction="20000"/>
          </a:bodyPr>
          <a:lstStyle/>
          <a:p>
            <a:pPr marL="457200" lvl="1" indent="0">
              <a:buNone/>
            </a:pPr>
            <a:r>
              <a:rPr lang="en-US" b="1" u="sng" dirty="0">
                <a:solidFill>
                  <a:schemeClr val="accent1">
                    <a:lumMod val="50000"/>
                  </a:schemeClr>
                </a:solidFill>
                <a:latin typeface="Arial" panose="020B0604020202020204" pitchFamily="34" charset="0"/>
                <a:cs typeface="Arial" panose="020B0604020202020204" pitchFamily="34" charset="0"/>
              </a:rPr>
              <a:t>WORKDAY REPORTS:</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a:t>
            </a: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 BY OBJECT CLASS</a:t>
            </a: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 BY </a:t>
            </a:r>
            <a:r>
              <a:rPr lang="en-US" b="1" dirty="0" smtClean="0">
                <a:solidFill>
                  <a:schemeClr val="accent1">
                    <a:lumMod val="50000"/>
                  </a:schemeClr>
                </a:solidFill>
                <a:latin typeface="Arial" panose="020B0604020202020204" pitchFamily="34" charset="0"/>
                <a:cs typeface="Arial" panose="020B0604020202020204" pitchFamily="34" charset="0"/>
              </a:rPr>
              <a:t>AWARD (New)</a:t>
            </a: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EXTRACT AWARDS</a:t>
            </a:r>
          </a:p>
          <a:p>
            <a:pPr marL="742950" lvl="1" indent="-285750"/>
            <a:r>
              <a:rPr lang="en-US" b="1" dirty="0" smtClean="0">
                <a:solidFill>
                  <a:schemeClr val="accent1">
                    <a:lumMod val="50000"/>
                  </a:schemeClr>
                </a:solidFill>
                <a:latin typeface="Arial" panose="020B0604020202020204" pitchFamily="34" charset="0"/>
                <a:cs typeface="Arial" panose="020B0604020202020204" pitchFamily="34" charset="0"/>
              </a:rPr>
              <a:t>GT EXTRACT </a:t>
            </a:r>
            <a:r>
              <a:rPr lang="en-US" b="1" dirty="0">
                <a:solidFill>
                  <a:schemeClr val="accent1">
                    <a:lumMod val="50000"/>
                  </a:schemeClr>
                </a:solidFill>
                <a:latin typeface="Arial" panose="020B0604020202020204" pitchFamily="34" charset="0"/>
                <a:cs typeface="Arial" panose="020B0604020202020204" pitchFamily="34" charset="0"/>
              </a:rPr>
              <a:t>AWARD </a:t>
            </a:r>
            <a:r>
              <a:rPr lang="en-US" b="1" dirty="0" smtClean="0">
                <a:solidFill>
                  <a:schemeClr val="accent1">
                    <a:lumMod val="50000"/>
                  </a:schemeClr>
                </a:solidFill>
                <a:latin typeface="Arial" panose="020B0604020202020204" pitchFamily="34" charset="0"/>
                <a:cs typeface="Arial" panose="020B0604020202020204" pitchFamily="34" charset="0"/>
              </a:rPr>
              <a:t>LINES - GTCR</a:t>
            </a: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EXTRACT </a:t>
            </a:r>
            <a:r>
              <a:rPr lang="en-US" b="1" dirty="0" smtClean="0">
                <a:solidFill>
                  <a:schemeClr val="accent1">
                    <a:lumMod val="50000"/>
                  </a:schemeClr>
                </a:solidFill>
                <a:latin typeface="Arial" panose="020B0604020202020204" pitchFamily="34" charset="0"/>
                <a:cs typeface="Arial" panose="020B0604020202020204" pitchFamily="34" charset="0"/>
              </a:rPr>
              <a:t>GRANTS</a:t>
            </a:r>
          </a:p>
          <a:p>
            <a:pPr marL="742950" lvl="1" indent="-285750"/>
            <a:r>
              <a:rPr lang="en-US" b="1" dirty="0" smtClean="0">
                <a:solidFill>
                  <a:schemeClr val="accent1">
                    <a:lumMod val="50000"/>
                  </a:schemeClr>
                </a:solidFill>
                <a:latin typeface="Arial" panose="020B0604020202020204" pitchFamily="34" charset="0"/>
                <a:cs typeface="Arial" panose="020B0604020202020204" pitchFamily="34" charset="0"/>
              </a:rPr>
              <a:t>G&amp;C AD HOC SALARY (LITE)</a:t>
            </a:r>
          </a:p>
          <a:p>
            <a:pPr marL="457200" lvl="1" indent="0">
              <a:buNone/>
            </a:pPr>
            <a:endParaRPr lang="en-US" b="1" dirty="0" smtClean="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b="1" u="sng" dirty="0" smtClean="0">
                <a:solidFill>
                  <a:schemeClr val="accent1">
                    <a:lumMod val="50000"/>
                  </a:schemeClr>
                </a:solidFill>
                <a:latin typeface="Arial" panose="020B0604020202020204" pitchFamily="34" charset="0"/>
                <a:cs typeface="Arial" panose="020B0604020202020204" pitchFamily="34" charset="0"/>
              </a:rPr>
              <a:t>WORKLET:</a:t>
            </a:r>
          </a:p>
          <a:p>
            <a:pPr lvl="1"/>
            <a:r>
              <a:rPr lang="en-US" b="1" dirty="0" smtClean="0">
                <a:solidFill>
                  <a:schemeClr val="accent1">
                    <a:lumMod val="50000"/>
                  </a:schemeClr>
                </a:solidFill>
                <a:latin typeface="Arial" panose="020B0604020202020204" pitchFamily="34" charset="0"/>
                <a:cs typeface="Arial" panose="020B0604020202020204" pitchFamily="34" charset="0"/>
              </a:rPr>
              <a:t>Grants Reporting (New)</a:t>
            </a:r>
          </a:p>
          <a:p>
            <a:pPr lvl="1"/>
            <a:r>
              <a:rPr lang="en-US" b="1" dirty="0" smtClean="0">
                <a:solidFill>
                  <a:schemeClr val="accent1">
                    <a:lumMod val="50000"/>
                  </a:schemeClr>
                </a:solidFill>
                <a:latin typeface="Arial" panose="020B0604020202020204" pitchFamily="34" charset="0"/>
                <a:cs typeface="Arial" panose="020B0604020202020204" pitchFamily="34" charset="0"/>
              </a:rPr>
              <a:t>PI QUICK VIEW (New)</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b="1" u="sng" dirty="0" smtClean="0">
                <a:solidFill>
                  <a:schemeClr val="accent1">
                    <a:lumMod val="50000"/>
                  </a:schemeClr>
                </a:solidFill>
                <a:latin typeface="Arial" panose="020B0604020202020204" pitchFamily="34" charset="0"/>
                <a:cs typeface="Arial" panose="020B0604020202020204" pitchFamily="34" charset="0"/>
              </a:rPr>
              <a:t>COMING SOON: </a:t>
            </a:r>
          </a:p>
          <a:p>
            <a:pPr lvl="1"/>
            <a:r>
              <a:rPr lang="en-US" b="1" dirty="0" smtClean="0">
                <a:solidFill>
                  <a:schemeClr val="accent1">
                    <a:lumMod val="50000"/>
                  </a:schemeClr>
                </a:solidFill>
                <a:latin typeface="Arial" panose="020B0604020202020204" pitchFamily="34" charset="0"/>
                <a:cs typeface="Arial" panose="020B0604020202020204" pitchFamily="34" charset="0"/>
              </a:rPr>
              <a:t>EXCEPTION REPORT</a:t>
            </a:r>
          </a:p>
          <a:p>
            <a:pPr lvl="1"/>
            <a:r>
              <a:rPr lang="en-US" b="1" dirty="0" smtClean="0">
                <a:solidFill>
                  <a:schemeClr val="accent1">
                    <a:lumMod val="50000"/>
                  </a:schemeClr>
                </a:solidFill>
                <a:latin typeface="Arial" panose="020B0604020202020204" pitchFamily="34" charset="0"/>
                <a:cs typeface="Arial" panose="020B0604020202020204" pitchFamily="34" charset="0"/>
              </a:rPr>
              <a:t>SABER 2.0v</a:t>
            </a:r>
            <a:endParaRPr lang="en-US" b="1" dirty="0">
              <a:solidFill>
                <a:schemeClr val="accent1">
                  <a:lumMod val="50000"/>
                </a:schemeClr>
              </a:solidFill>
              <a:latin typeface="Arial" panose="020B0604020202020204" pitchFamily="34" charset="0"/>
              <a:cs typeface="Arial" panose="020B0604020202020204" pitchFamily="34" charset="0"/>
            </a:endParaRPr>
          </a:p>
          <a:p>
            <a:endParaRPr lang="en-US" dirty="0"/>
          </a:p>
        </p:txBody>
      </p:sp>
      <p:pic>
        <p:nvPicPr>
          <p:cNvPr id="7" name="Picture 6"/>
          <p:cNvPicPr>
            <a:picLocks noChangeAspect="1"/>
          </p:cNvPicPr>
          <p:nvPr/>
        </p:nvPicPr>
        <p:blipFill>
          <a:blip r:embed="rId3"/>
          <a:stretch>
            <a:fillRect/>
          </a:stretch>
        </p:blipFill>
        <p:spPr>
          <a:xfrm>
            <a:off x="5832883" y="1010389"/>
            <a:ext cx="2791632" cy="3611304"/>
          </a:xfrm>
          <a:prstGeom prst="rect">
            <a:avLst/>
          </a:prstGeom>
        </p:spPr>
      </p:pic>
    </p:spTree>
    <p:extLst>
      <p:ext uri="{BB962C8B-B14F-4D97-AF65-F5344CB8AC3E}">
        <p14:creationId xmlns:p14="http://schemas.microsoft.com/office/powerpoint/2010/main" val="1461781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 y="3062470"/>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Josh Rosenberg, CPA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Senior Director of Grants &amp; Contracts Accounting</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1059998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075" y="486697"/>
            <a:ext cx="5380893" cy="5380893"/>
          </a:xfrm>
          <a:prstGeom prst="rect">
            <a:avLst/>
          </a:prstGeom>
        </p:spPr>
      </p:pic>
      <p:pic>
        <p:nvPicPr>
          <p:cNvPr id="10" name="Picture 9"/>
          <p:cNvPicPr>
            <a:picLocks noChangeAspect="1"/>
          </p:cNvPicPr>
          <p:nvPr/>
        </p:nvPicPr>
        <p:blipFill>
          <a:blip r:embed="rId4"/>
          <a:stretch>
            <a:fillRect/>
          </a:stretch>
        </p:blipFill>
        <p:spPr>
          <a:xfrm>
            <a:off x="3234593" y="1360067"/>
            <a:ext cx="2201724" cy="652685"/>
          </a:xfrm>
          <a:prstGeom prst="rect">
            <a:avLst/>
          </a:prstGeom>
        </p:spPr>
      </p:pic>
    </p:spTree>
    <p:extLst>
      <p:ext uri="{BB962C8B-B14F-4D97-AF65-F5344CB8AC3E}">
        <p14:creationId xmlns:p14="http://schemas.microsoft.com/office/powerpoint/2010/main" val="1267091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92228"/>
            <a:ext cx="8572500" cy="1014761"/>
          </a:xfrm>
        </p:spPr>
        <p:txBody>
          <a:bodyPr>
            <a:normAutofit/>
          </a:bodyPr>
          <a:lstStyle/>
          <a:p>
            <a:pPr algn="ctr"/>
            <a:r>
              <a:rPr lang="en-US" dirty="0"/>
              <a:t>How can I get help?</a:t>
            </a:r>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5" y="40148"/>
            <a:ext cx="7437657" cy="6817852"/>
          </a:xfrm>
          <a:prstGeom prst="rect">
            <a:avLst/>
          </a:prstGeom>
        </p:spPr>
      </p:pic>
      <p:sp>
        <p:nvSpPr>
          <p:cNvPr id="5" name="TextBox 4"/>
          <p:cNvSpPr txBox="1"/>
          <p:nvPr/>
        </p:nvSpPr>
        <p:spPr>
          <a:xfrm rot="20946795">
            <a:off x="2142141" y="4385745"/>
            <a:ext cx="3039546" cy="1477328"/>
          </a:xfrm>
          <a:prstGeom prst="rect">
            <a:avLst/>
          </a:prstGeom>
          <a:noFill/>
        </p:spPr>
        <p:txBody>
          <a:bodyPr wrap="square" rtlCol="0">
            <a:spAutoFit/>
          </a:bodyPr>
          <a:lstStyle/>
          <a:p>
            <a:r>
              <a:rPr lang="en-US" sz="3600" dirty="0"/>
              <a:t>Where can </a:t>
            </a:r>
          </a:p>
          <a:p>
            <a:r>
              <a:rPr lang="en-US" sz="3600" dirty="0"/>
              <a:t>I find help?</a:t>
            </a:r>
          </a:p>
          <a:p>
            <a:endParaRPr lang="en-US" dirty="0"/>
          </a:p>
        </p:txBody>
      </p:sp>
    </p:spTree>
    <p:extLst>
      <p:ext uri="{BB962C8B-B14F-4D97-AF65-F5344CB8AC3E}">
        <p14:creationId xmlns:p14="http://schemas.microsoft.com/office/powerpoint/2010/main" val="4065899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Now</a:t>
            </a:r>
          </a:p>
        </p:txBody>
      </p:sp>
      <p:sp>
        <p:nvSpPr>
          <p:cNvPr id="3" name="TextBox 2"/>
          <p:cNvSpPr txBox="1"/>
          <p:nvPr/>
        </p:nvSpPr>
        <p:spPr>
          <a:xfrm>
            <a:off x="427703" y="1215482"/>
            <a:ext cx="8288594" cy="5201424"/>
          </a:xfrm>
          <a:prstGeom prst="rect">
            <a:avLst/>
          </a:prstGeom>
          <a:noFill/>
        </p:spPr>
        <p:txBody>
          <a:bodyPr wrap="square" rtlCol="0">
            <a:spAutoFit/>
          </a:bodyPr>
          <a:lstStyle/>
          <a:p>
            <a:pPr marL="285750" indent="-285750">
              <a:buFont typeface="Arial" panose="020B0604020202020204" pitchFamily="34" charset="0"/>
              <a:buChar char="•"/>
            </a:pPr>
            <a:r>
              <a:rPr lang="en-US" sz="2400" dirty="0"/>
              <a:t>Security</a:t>
            </a:r>
          </a:p>
          <a:p>
            <a:pPr marL="742950" lvl="1" indent="-285750">
              <a:buFont typeface="Arial" panose="020B0604020202020204" pitchFamily="34" charset="0"/>
              <a:buChar char="•"/>
            </a:pPr>
            <a:r>
              <a:rPr lang="en-US" sz="2400" b="1" i="1" dirty="0"/>
              <a:t>Someone left the department and needs to be </a:t>
            </a:r>
            <a:r>
              <a:rPr lang="en-US" sz="2400" b="1" i="1" dirty="0" smtClean="0"/>
              <a:t>replaced (ex: Grant Manager)</a:t>
            </a:r>
            <a:endParaRPr lang="en-US" sz="2400" b="1" i="1" dirty="0"/>
          </a:p>
          <a:p>
            <a:pPr marL="742950" lvl="1" indent="-285750">
              <a:buFont typeface="Arial" panose="020B0604020202020204" pitchFamily="34" charset="0"/>
              <a:buChar char="•"/>
            </a:pPr>
            <a:r>
              <a:rPr lang="en-US" sz="2400" dirty="0"/>
              <a:t>Need a new Grant Manager</a:t>
            </a:r>
          </a:p>
          <a:p>
            <a:pPr marL="742950" lvl="1" indent="-285750">
              <a:buFont typeface="Arial" panose="020B0604020202020204" pitchFamily="34" charset="0"/>
              <a:buChar char="•"/>
            </a:pPr>
            <a:r>
              <a:rPr lang="en-US" sz="2400" dirty="0"/>
              <a:t>Need to add an Assignee</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Reporting</a:t>
            </a:r>
          </a:p>
          <a:p>
            <a:pPr marL="742950" lvl="1" indent="-285750">
              <a:buFont typeface="Arial" panose="020B0604020202020204" pitchFamily="34" charset="0"/>
              <a:buChar char="•"/>
            </a:pPr>
            <a:r>
              <a:rPr lang="en-US" sz="2400" dirty="0"/>
              <a:t>Request a change in an existing report</a:t>
            </a:r>
          </a:p>
          <a:p>
            <a:pPr marL="742950" lvl="1" indent="-285750">
              <a:buFont typeface="Arial" panose="020B0604020202020204" pitchFamily="34" charset="0"/>
              <a:buChar char="•"/>
            </a:pPr>
            <a:r>
              <a:rPr lang="en-US" sz="2400" dirty="0"/>
              <a:t>Suggest a new report </a:t>
            </a:r>
          </a:p>
          <a:p>
            <a:pPr marL="742950" lvl="1" indent="-285750">
              <a:buFont typeface="Arial" panose="020B0604020202020204" pitchFamily="34" charset="0"/>
              <a:buChar char="•"/>
            </a:pPr>
            <a:r>
              <a:rPr lang="en-US" sz="2400" dirty="0"/>
              <a:t>Reporting is not working properly</a:t>
            </a:r>
          </a:p>
          <a:p>
            <a:pPr lvl="1"/>
            <a:endParaRPr lang="en-US" dirty="0" smtClean="0"/>
          </a:p>
          <a:p>
            <a:pPr lvl="1"/>
            <a:endParaRPr lang="en-US" dirty="0"/>
          </a:p>
          <a:p>
            <a:pPr lvl="1"/>
            <a:endParaRPr lang="en-US" dirty="0" smtClean="0"/>
          </a:p>
          <a:p>
            <a:pPr lvl="1" algn="ctr"/>
            <a:r>
              <a:rPr lang="en-US" sz="2400" b="1" dirty="0" smtClean="0"/>
              <a:t>services.gatech.edu </a:t>
            </a:r>
            <a:endParaRPr lang="en-US" sz="2400" b="1" dirty="0"/>
          </a:p>
          <a:p>
            <a:endParaRPr lang="en-US" sz="1400" dirty="0"/>
          </a:p>
        </p:txBody>
      </p:sp>
    </p:spTree>
    <p:extLst>
      <p:ext uri="{BB962C8B-B14F-4D97-AF65-F5344CB8AC3E}">
        <p14:creationId xmlns:p14="http://schemas.microsoft.com/office/powerpoint/2010/main" val="1784623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ARTICLES</a:t>
            </a:r>
          </a:p>
        </p:txBody>
      </p:sp>
      <p:sp>
        <p:nvSpPr>
          <p:cNvPr id="3" name="TextBox 2"/>
          <p:cNvSpPr txBox="1"/>
          <p:nvPr/>
        </p:nvSpPr>
        <p:spPr>
          <a:xfrm>
            <a:off x="427703" y="1317082"/>
            <a:ext cx="8288594" cy="1600438"/>
          </a:xfrm>
          <a:prstGeom prst="rect">
            <a:avLst/>
          </a:prstGeom>
          <a:noFill/>
        </p:spPr>
        <p:txBody>
          <a:bodyPr wrap="square" rtlCol="0">
            <a:spAutoFit/>
          </a:bodyPr>
          <a:lstStyle/>
          <a:p>
            <a:pPr marL="285750" indent="-285750">
              <a:buFont typeface="Arial" panose="020B0604020202020204" pitchFamily="34" charset="0"/>
              <a:buChar char="•"/>
            </a:pPr>
            <a:r>
              <a:rPr lang="en-US" sz="2800" dirty="0"/>
              <a:t>Search for Knowledge Articles</a:t>
            </a:r>
          </a:p>
          <a:p>
            <a:pPr marL="285750" indent="-285750">
              <a:buFont typeface="Arial" panose="020B0604020202020204" pitchFamily="34" charset="0"/>
              <a:buChar char="•"/>
            </a:pPr>
            <a:r>
              <a:rPr lang="en-US" sz="2800" dirty="0"/>
              <a:t>There are some thirty Knowledge Articles related to Grants and Cost Sharing</a:t>
            </a:r>
          </a:p>
          <a:p>
            <a:pPr marL="285750" indent="-285750">
              <a:buFont typeface="Arial" panose="020B0604020202020204" pitchFamily="34" charset="0"/>
              <a:buChar char="•"/>
            </a:pPr>
            <a:endParaRPr lang="en-US" sz="1400" dirty="0"/>
          </a:p>
        </p:txBody>
      </p:sp>
      <p:sp>
        <p:nvSpPr>
          <p:cNvPr id="4" name="Rectangle 3"/>
          <p:cNvSpPr/>
          <p:nvPr/>
        </p:nvSpPr>
        <p:spPr>
          <a:xfrm>
            <a:off x="3078785" y="5568434"/>
            <a:ext cx="3212739" cy="461665"/>
          </a:xfrm>
          <a:prstGeom prst="rect">
            <a:avLst/>
          </a:prstGeom>
        </p:spPr>
        <p:txBody>
          <a:bodyPr wrap="none">
            <a:spAutoFit/>
          </a:bodyPr>
          <a:lstStyle/>
          <a:p>
            <a:r>
              <a:rPr lang="en-US" sz="2400" b="1" dirty="0"/>
              <a:t>services.gatech.edu </a:t>
            </a:r>
          </a:p>
        </p:txBody>
      </p:sp>
    </p:spTree>
    <p:extLst>
      <p:ext uri="{BB962C8B-B14F-4D97-AF65-F5344CB8AC3E}">
        <p14:creationId xmlns:p14="http://schemas.microsoft.com/office/powerpoint/2010/main" val="8046799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a:latin typeface="Roboto"/>
                <a:ea typeface="Roboto"/>
                <a:cs typeface="Roboto"/>
              </a:rPr>
              <a:t>Doug </a:t>
            </a:r>
            <a:r>
              <a:rPr lang="en-US" dirty="0" smtClean="0">
                <a:latin typeface="Roboto"/>
                <a:ea typeface="Roboto"/>
                <a:cs typeface="Roboto"/>
              </a:rPr>
              <a:t>Feller,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t>
            </a:r>
            <a:r>
              <a:rPr lang="en-US" dirty="0">
                <a:latin typeface="Roboto"/>
                <a:ea typeface="Roboto"/>
                <a:cs typeface="Roboto"/>
              </a:rPr>
              <a:t>Accounting</a:t>
            </a:r>
            <a:br>
              <a:rPr lang="en-US" dirty="0">
                <a:latin typeface="Roboto"/>
                <a:ea typeface="Roboto"/>
                <a:cs typeface="Roboto"/>
              </a:rPr>
            </a:br>
            <a:r>
              <a:rPr lang="en-US" dirty="0">
                <a:latin typeface="Roboto"/>
                <a:ea typeface="Roboto"/>
                <a:cs typeface="Roboto"/>
              </a:rPr>
              <a:t>G&amp;C Financial Analyst III</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1898826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sz="4000" b="1" dirty="0" smtClean="0"/>
              <a:t>Inactivation of Awards</a:t>
            </a:r>
            <a:endParaRPr lang="en-US" sz="4000" b="1" dirty="0"/>
          </a:p>
        </p:txBody>
      </p:sp>
      <p:sp>
        <p:nvSpPr>
          <p:cNvPr id="3" name="Content Placeholder 2"/>
          <p:cNvSpPr>
            <a:spLocks noGrp="1"/>
          </p:cNvSpPr>
          <p:nvPr>
            <p:ph sz="half" idx="1"/>
          </p:nvPr>
        </p:nvSpPr>
        <p:spPr>
          <a:xfrm>
            <a:off x="628650" y="1825625"/>
            <a:ext cx="7764236" cy="4351338"/>
          </a:xfrm>
        </p:spPr>
        <p:txBody>
          <a:bodyPr/>
          <a:lstStyle/>
          <a:p>
            <a:r>
              <a:rPr lang="en-US" b="1" u="sng" dirty="0"/>
              <a:t>Common Bottle Neck for Closing out Awards </a:t>
            </a:r>
          </a:p>
          <a:p>
            <a:pPr marL="0" indent="0">
              <a:buNone/>
            </a:pPr>
            <a:r>
              <a:rPr lang="en-US" dirty="0" smtClean="0"/>
              <a:t>- </a:t>
            </a:r>
            <a:r>
              <a:rPr lang="en-US" dirty="0"/>
              <a:t>Outstanding balance under Obligations and Commitments on Awards that have ended </a:t>
            </a:r>
          </a:p>
          <a:p>
            <a:pPr marL="0" indent="0">
              <a:buNone/>
            </a:pPr>
            <a:r>
              <a:rPr lang="en-US" dirty="0" smtClean="0"/>
              <a:t>- </a:t>
            </a:r>
            <a:r>
              <a:rPr lang="en-US" dirty="0"/>
              <a:t>G&amp;C cannot close out awards with obligation and commitment balances </a:t>
            </a:r>
          </a:p>
          <a:p>
            <a:pPr marL="0" indent="0">
              <a:buNone/>
            </a:pPr>
            <a:r>
              <a:rPr lang="en-US" dirty="0" smtClean="0"/>
              <a:t>- </a:t>
            </a:r>
            <a:r>
              <a:rPr lang="en-US" dirty="0"/>
              <a:t>G&amp;C reaches out to Grant Manger to have the obligations/commitments closed</a:t>
            </a:r>
          </a:p>
          <a:p>
            <a:endParaRPr lang="en-US" dirty="0"/>
          </a:p>
        </p:txBody>
      </p:sp>
    </p:spTree>
    <p:extLst>
      <p:ext uri="{BB962C8B-B14F-4D97-AF65-F5344CB8AC3E}">
        <p14:creationId xmlns:p14="http://schemas.microsoft.com/office/powerpoint/2010/main" val="1926030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30728"/>
            <a:ext cx="9144000" cy="5208815"/>
          </a:xfrm>
          <a:prstGeom prst="rect">
            <a:avLst/>
          </a:prstGeom>
        </p:spPr>
      </p:pic>
      <p:sp>
        <p:nvSpPr>
          <p:cNvPr id="2" name="Rectangle 1"/>
          <p:cNvSpPr/>
          <p:nvPr/>
        </p:nvSpPr>
        <p:spPr>
          <a:xfrm>
            <a:off x="1720850" y="984250"/>
            <a:ext cx="215265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150" y="2806700"/>
            <a:ext cx="457200"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2450" y="2813050"/>
            <a:ext cx="469900" cy="469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62050" y="2806700"/>
            <a:ext cx="673100" cy="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3100" y="2813050"/>
            <a:ext cx="406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62050" y="3467100"/>
            <a:ext cx="673100" cy="27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43100" y="3454400"/>
            <a:ext cx="406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71850" y="2806700"/>
            <a:ext cx="41275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73500" y="2806700"/>
            <a:ext cx="330200"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71850" y="3460750"/>
            <a:ext cx="412750" cy="25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73500" y="3460750"/>
            <a:ext cx="330200" cy="10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60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261256" y="1355271"/>
          <a:ext cx="8654144" cy="3951515"/>
        </p:xfrm>
        <a:graphic>
          <a:graphicData uri="http://schemas.openxmlformats.org/drawingml/2006/table">
            <a:tbl>
              <a:tblPr firstRow="1" bandRow="1">
                <a:tableStyleId>{073A0DAA-6AF3-43AB-8588-CEC1D06C72B9}</a:tableStyleId>
              </a:tblPr>
              <a:tblGrid>
                <a:gridCol w="4327072">
                  <a:extLst>
                    <a:ext uri="{9D8B030D-6E8A-4147-A177-3AD203B41FA5}">
                      <a16:colId xmlns:a16="http://schemas.microsoft.com/office/drawing/2014/main" val="3717682747"/>
                    </a:ext>
                  </a:extLst>
                </a:gridCol>
                <a:gridCol w="4327072">
                  <a:extLst>
                    <a:ext uri="{9D8B030D-6E8A-4147-A177-3AD203B41FA5}">
                      <a16:colId xmlns:a16="http://schemas.microsoft.com/office/drawing/2014/main" val="658911304"/>
                    </a:ext>
                  </a:extLst>
                </a:gridCol>
              </a:tblGrid>
              <a:tr h="790303">
                <a:tc>
                  <a:txBody>
                    <a:bodyPr/>
                    <a:lstStyle/>
                    <a:p>
                      <a:r>
                        <a:rPr lang="en-US" dirty="0" smtClean="0"/>
                        <a:t>Outstanding Commitments/Obligations</a:t>
                      </a:r>
                      <a:endParaRPr lang="en-US" dirty="0"/>
                    </a:p>
                  </a:txBody>
                  <a:tcPr/>
                </a:tc>
                <a:tc>
                  <a:txBody>
                    <a:bodyPr/>
                    <a:lstStyle/>
                    <a:p>
                      <a:r>
                        <a:rPr lang="en-US" dirty="0" smtClean="0"/>
                        <a:t>Office</a:t>
                      </a:r>
                      <a:endParaRPr lang="en-US" dirty="0"/>
                    </a:p>
                  </a:txBody>
                  <a:tcPr/>
                </a:tc>
                <a:extLst>
                  <a:ext uri="{0D108BD9-81ED-4DB2-BD59-A6C34878D82A}">
                    <a16:rowId xmlns:a16="http://schemas.microsoft.com/office/drawing/2014/main" val="3807146008"/>
                  </a:ext>
                </a:extLst>
              </a:tr>
              <a:tr h="790303">
                <a:tc>
                  <a:txBody>
                    <a:bodyPr/>
                    <a:lstStyle/>
                    <a:p>
                      <a:r>
                        <a:rPr lang="en-US" dirty="0" smtClean="0"/>
                        <a:t>Spend Authorization (Travel)</a:t>
                      </a:r>
                      <a:endParaRPr lang="en-US" dirty="0"/>
                    </a:p>
                  </a:txBody>
                  <a:tcPr/>
                </a:tc>
                <a:tc>
                  <a:txBody>
                    <a:bodyPr/>
                    <a:lstStyle/>
                    <a:p>
                      <a:r>
                        <a:rPr lang="en-US" dirty="0" smtClean="0"/>
                        <a:t>Travel</a:t>
                      </a:r>
                    </a:p>
                  </a:txBody>
                  <a:tcPr/>
                </a:tc>
                <a:extLst>
                  <a:ext uri="{0D108BD9-81ED-4DB2-BD59-A6C34878D82A}">
                    <a16:rowId xmlns:a16="http://schemas.microsoft.com/office/drawing/2014/main" val="2082181242"/>
                  </a:ext>
                </a:extLst>
              </a:tr>
              <a:tr h="790303">
                <a:tc>
                  <a:txBody>
                    <a:bodyPr/>
                    <a:lstStyle/>
                    <a:p>
                      <a:r>
                        <a:rPr lang="en-US" dirty="0" smtClean="0"/>
                        <a:t>Purchase Order (Non-Subaward)</a:t>
                      </a:r>
                      <a:endParaRPr lang="en-US" dirty="0"/>
                    </a:p>
                  </a:txBody>
                  <a:tcPr/>
                </a:tc>
                <a:tc>
                  <a:txBody>
                    <a:bodyPr/>
                    <a:lstStyle/>
                    <a:p>
                      <a:r>
                        <a:rPr lang="en-US" dirty="0" smtClean="0"/>
                        <a:t>Procurement</a:t>
                      </a:r>
                      <a:endParaRPr lang="en-US" dirty="0"/>
                    </a:p>
                  </a:txBody>
                  <a:tcPr/>
                </a:tc>
                <a:extLst>
                  <a:ext uri="{0D108BD9-81ED-4DB2-BD59-A6C34878D82A}">
                    <a16:rowId xmlns:a16="http://schemas.microsoft.com/office/drawing/2014/main" val="2685778268"/>
                  </a:ext>
                </a:extLst>
              </a:tr>
              <a:tr h="790303">
                <a:tc>
                  <a:txBody>
                    <a:bodyPr/>
                    <a:lstStyle/>
                    <a:p>
                      <a:r>
                        <a:rPr lang="en-US" dirty="0" smtClean="0"/>
                        <a:t>Purchase Order (Subaward)</a:t>
                      </a:r>
                      <a:endParaRPr lang="en-US" dirty="0"/>
                    </a:p>
                  </a:txBody>
                  <a:tcPr/>
                </a:tc>
                <a:tc>
                  <a:txBody>
                    <a:bodyPr/>
                    <a:lstStyle/>
                    <a:p>
                      <a:r>
                        <a:rPr lang="en-US" dirty="0" smtClean="0"/>
                        <a:t>Office of Sponsored Programs</a:t>
                      </a:r>
                      <a:endParaRPr lang="en-US" dirty="0"/>
                    </a:p>
                  </a:txBody>
                  <a:tcPr/>
                </a:tc>
                <a:extLst>
                  <a:ext uri="{0D108BD9-81ED-4DB2-BD59-A6C34878D82A}">
                    <a16:rowId xmlns:a16="http://schemas.microsoft.com/office/drawing/2014/main" val="1387068612"/>
                  </a:ext>
                </a:extLst>
              </a:tr>
              <a:tr h="790303">
                <a:tc>
                  <a:txBody>
                    <a:bodyPr/>
                    <a:lstStyle/>
                    <a:p>
                      <a:r>
                        <a:rPr lang="en-US" dirty="0" smtClean="0"/>
                        <a:t>SPD Expenses</a:t>
                      </a:r>
                      <a:endParaRPr lang="en-US" dirty="0"/>
                    </a:p>
                  </a:txBody>
                  <a:tcPr/>
                </a:tc>
                <a:tc>
                  <a:txBody>
                    <a:bodyPr/>
                    <a:lstStyle/>
                    <a:p>
                      <a:r>
                        <a:rPr lang="en-US" dirty="0" smtClean="0"/>
                        <a:t>Commitment Accounting</a:t>
                      </a:r>
                      <a:endParaRPr lang="en-US" dirty="0"/>
                    </a:p>
                  </a:txBody>
                  <a:tcPr/>
                </a:tc>
                <a:extLst>
                  <a:ext uri="{0D108BD9-81ED-4DB2-BD59-A6C34878D82A}">
                    <a16:rowId xmlns:a16="http://schemas.microsoft.com/office/drawing/2014/main" val="3089236121"/>
                  </a:ext>
                </a:extLst>
              </a:tr>
            </a:tbl>
          </a:graphicData>
        </a:graphic>
      </p:graphicFrame>
    </p:spTree>
    <p:extLst>
      <p:ext uri="{BB962C8B-B14F-4D97-AF65-F5344CB8AC3E}">
        <p14:creationId xmlns:p14="http://schemas.microsoft.com/office/powerpoint/2010/main" val="4047448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Service Now</a:t>
            </a:r>
            <a:endParaRPr lang="en-US" b="1" dirty="0"/>
          </a:p>
        </p:txBody>
      </p:sp>
      <p:sp>
        <p:nvSpPr>
          <p:cNvPr id="3" name="Content Placeholder 2"/>
          <p:cNvSpPr>
            <a:spLocks noGrp="1"/>
          </p:cNvSpPr>
          <p:nvPr>
            <p:ph sz="half" idx="1"/>
          </p:nvPr>
        </p:nvSpPr>
        <p:spPr>
          <a:xfrm>
            <a:off x="628650" y="1825625"/>
            <a:ext cx="8107136" cy="4351338"/>
          </a:xfrm>
        </p:spPr>
        <p:txBody>
          <a:bodyPr/>
          <a:lstStyle/>
          <a:p>
            <a:r>
              <a:rPr lang="en-US" dirty="0"/>
              <a:t>POs – “CLOSE OPEN PURCHASE ORDER” </a:t>
            </a:r>
          </a:p>
          <a:p>
            <a:r>
              <a:rPr lang="en-US" dirty="0"/>
              <a:t>TRAVEL – “CLOSE SPEND AUTHORIZATION” </a:t>
            </a:r>
          </a:p>
          <a:p>
            <a:r>
              <a:rPr lang="en-US" dirty="0"/>
              <a:t>SUBAWARDS – “SABER NEGATIVE F&amp;A ON OBLIGATIONS” </a:t>
            </a:r>
          </a:p>
          <a:p>
            <a:pPr marL="0" indent="0">
              <a:buNone/>
            </a:pPr>
            <a:r>
              <a:rPr lang="en-US" dirty="0" smtClean="0"/>
              <a:t>            - </a:t>
            </a:r>
            <a:r>
              <a:rPr lang="en-US" dirty="0"/>
              <a:t>CONTACT G&amp;C </a:t>
            </a:r>
          </a:p>
          <a:p>
            <a:pPr marL="0" indent="0">
              <a:buNone/>
            </a:pPr>
            <a:r>
              <a:rPr lang="en-US" dirty="0" smtClean="0"/>
              <a:t>            - </a:t>
            </a:r>
            <a:r>
              <a:rPr lang="en-US" dirty="0"/>
              <a:t>MOSTLY SEEN ON SUBAWARDS </a:t>
            </a:r>
          </a:p>
          <a:p>
            <a:pPr marL="0" indent="0">
              <a:buNone/>
            </a:pPr>
            <a:r>
              <a:rPr lang="en-US" dirty="0" smtClean="0"/>
              <a:t>            - </a:t>
            </a:r>
            <a:r>
              <a:rPr lang="en-US" dirty="0"/>
              <a:t>CASE BY CASE ISSUE</a:t>
            </a:r>
          </a:p>
        </p:txBody>
      </p:sp>
    </p:spTree>
    <p:extLst>
      <p:ext uri="{BB962C8B-B14F-4D97-AF65-F5344CB8AC3E}">
        <p14:creationId xmlns:p14="http://schemas.microsoft.com/office/powerpoint/2010/main" val="2861662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Gabrielle Slappey, CRA </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G&amp;C Financial Manager</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2968761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Grants and Contracts Accounting – Who We Are</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53629"/>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5" name="Picture 4"/>
          <p:cNvPicPr>
            <a:picLocks noChangeAspect="1"/>
          </p:cNvPicPr>
          <p:nvPr/>
        </p:nvPicPr>
        <p:blipFill>
          <a:blip r:embed="rId2"/>
          <a:stretch>
            <a:fillRect/>
          </a:stretch>
        </p:blipFill>
        <p:spPr>
          <a:xfrm>
            <a:off x="1162050" y="1387616"/>
            <a:ext cx="6196012" cy="5023016"/>
          </a:xfrm>
          <a:prstGeom prst="rect">
            <a:avLst/>
          </a:prstGeom>
        </p:spPr>
      </p:pic>
    </p:spTree>
    <p:extLst>
      <p:ext uri="{BB962C8B-B14F-4D97-AF65-F5344CB8AC3E}">
        <p14:creationId xmlns:p14="http://schemas.microsoft.com/office/powerpoint/2010/main" val="1769406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Request Framework – </a:t>
            </a:r>
            <a:r>
              <a:rPr lang="en-US" dirty="0" smtClean="0"/>
              <a:t>Create New Request</a:t>
            </a:r>
            <a:endParaRPr lang="en-US" dirty="0"/>
          </a:p>
        </p:txBody>
      </p:sp>
      <p:sp>
        <p:nvSpPr>
          <p:cNvPr id="3" name="Content Placeholder 2"/>
          <p:cNvSpPr>
            <a:spLocks noGrp="1"/>
          </p:cNvSpPr>
          <p:nvPr>
            <p:ph sz="half" idx="1"/>
          </p:nvPr>
        </p:nvSpPr>
        <p:spPr>
          <a:xfrm>
            <a:off x="477078" y="1215482"/>
            <a:ext cx="4037773" cy="4577451"/>
          </a:xfrm>
        </p:spPr>
        <p:txBody>
          <a:bodyPr>
            <a:normAutofit fontScale="70000" lnSpcReduction="20000"/>
          </a:bodyPr>
          <a:lstStyle/>
          <a:p>
            <a:r>
              <a:rPr lang="en-US" dirty="0"/>
              <a:t>Using Create Request allows</a:t>
            </a:r>
          </a:p>
          <a:p>
            <a:pPr lvl="1"/>
            <a:r>
              <a:rPr lang="en-US" dirty="0"/>
              <a:t>Grant attribute changes - grant name, grant status, </a:t>
            </a:r>
            <a:r>
              <a:rPr lang="en-US" dirty="0" smtClean="0"/>
              <a:t>grant manager</a:t>
            </a:r>
            <a:endParaRPr lang="en-US" dirty="0"/>
          </a:p>
          <a:p>
            <a:pPr lvl="1"/>
            <a:r>
              <a:rPr lang="en-US" dirty="0"/>
              <a:t>New award line/grant request</a:t>
            </a:r>
          </a:p>
          <a:p>
            <a:pPr lvl="1"/>
            <a:r>
              <a:rPr lang="en-US" dirty="0"/>
              <a:t>GTRI Interdivisional grant request</a:t>
            </a:r>
          </a:p>
          <a:p>
            <a:pPr lvl="1"/>
            <a:r>
              <a:rPr lang="en-US" dirty="0"/>
              <a:t>Request cash transfers typically related to </a:t>
            </a:r>
            <a:r>
              <a:rPr lang="en-US" dirty="0" smtClean="0"/>
              <a:t>memberships</a:t>
            </a:r>
          </a:p>
          <a:p>
            <a:r>
              <a:rPr lang="en-US" dirty="0" smtClean="0"/>
              <a:t>Maintains a trail of requests in WD</a:t>
            </a:r>
          </a:p>
          <a:p>
            <a:r>
              <a:rPr lang="en-US" dirty="0" smtClean="0"/>
              <a:t>Grant Managers</a:t>
            </a:r>
          </a:p>
          <a:p>
            <a:pPr lvl="1"/>
            <a:r>
              <a:rPr lang="en-US" dirty="0" smtClean="0"/>
              <a:t>For Grant Managers that are leaving the institute, please be sure to complete a Service Now ticket </a:t>
            </a:r>
            <a:r>
              <a:rPr lang="en-US" b="1" dirty="0" smtClean="0"/>
              <a:t>before departure</a:t>
            </a:r>
          </a:p>
          <a:p>
            <a:pPr lvl="1"/>
            <a:r>
              <a:rPr lang="en-US" dirty="0" smtClean="0"/>
              <a:t>Mass changes use Service Now </a:t>
            </a:r>
          </a:p>
          <a:p>
            <a:pPr lvl="1"/>
            <a:r>
              <a:rPr lang="en-US" dirty="0" smtClean="0"/>
              <a:t>One offs (or a handful), use Create Request</a:t>
            </a:r>
          </a:p>
          <a:p>
            <a:pPr lvl="1"/>
            <a:endParaRPr lang="en-US" dirty="0" smtClean="0"/>
          </a:p>
          <a:p>
            <a:pPr lvl="1"/>
            <a:endParaRPr lang="en-US" dirty="0"/>
          </a:p>
        </p:txBody>
      </p:sp>
      <p:pic>
        <p:nvPicPr>
          <p:cNvPr id="6" name="Content Placeholder 5"/>
          <p:cNvPicPr>
            <a:picLocks noGrp="1" noChangeAspect="1"/>
          </p:cNvPicPr>
          <p:nvPr>
            <p:ph sz="half" idx="2"/>
          </p:nvPr>
        </p:nvPicPr>
        <p:blipFill>
          <a:blip r:embed="rId3"/>
          <a:stretch>
            <a:fillRect/>
          </a:stretch>
        </p:blipFill>
        <p:spPr>
          <a:xfrm>
            <a:off x="4779044" y="1215483"/>
            <a:ext cx="3403791" cy="4160794"/>
          </a:xfrm>
          <a:prstGeom prst="rect">
            <a:avLst/>
          </a:prstGeom>
        </p:spPr>
      </p:pic>
    </p:spTree>
    <p:extLst>
      <p:ext uri="{BB962C8B-B14F-4D97-AF65-F5344CB8AC3E}">
        <p14:creationId xmlns:p14="http://schemas.microsoft.com/office/powerpoint/2010/main" val="2891095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Request Framework – New Award Line/Grant </a:t>
            </a:r>
          </a:p>
        </p:txBody>
      </p:sp>
      <p:sp>
        <p:nvSpPr>
          <p:cNvPr id="3" name="Content Placeholder 2"/>
          <p:cNvSpPr>
            <a:spLocks noGrp="1"/>
          </p:cNvSpPr>
          <p:nvPr>
            <p:ph sz="half" idx="1"/>
          </p:nvPr>
        </p:nvSpPr>
        <p:spPr>
          <a:xfrm>
            <a:off x="576470" y="1143000"/>
            <a:ext cx="7354956" cy="4482548"/>
          </a:xfrm>
        </p:spPr>
        <p:txBody>
          <a:bodyPr>
            <a:normAutofit fontScale="92500" lnSpcReduction="10000"/>
          </a:bodyPr>
          <a:lstStyle/>
          <a:p>
            <a:pPr lvl="0"/>
            <a:r>
              <a:rPr lang="en-US" dirty="0" smtClean="0">
                <a:solidFill>
                  <a:prstClr val="black"/>
                </a:solidFill>
              </a:rPr>
              <a:t>Add </a:t>
            </a:r>
            <a:r>
              <a:rPr lang="en-US" dirty="0">
                <a:solidFill>
                  <a:prstClr val="black"/>
                </a:solidFill>
              </a:rPr>
              <a:t>detailed description of the request</a:t>
            </a:r>
          </a:p>
          <a:p>
            <a:pPr lvl="1"/>
            <a:r>
              <a:rPr lang="en-US" dirty="0">
                <a:solidFill>
                  <a:prstClr val="black"/>
                </a:solidFill>
              </a:rPr>
              <a:t>“This is a Subaward request for the University of Georgia.”</a:t>
            </a:r>
          </a:p>
          <a:p>
            <a:pPr lvl="1"/>
            <a:r>
              <a:rPr lang="en-US" dirty="0">
                <a:solidFill>
                  <a:prstClr val="black"/>
                </a:solidFill>
              </a:rPr>
              <a:t>General Comments is also useful for this </a:t>
            </a:r>
          </a:p>
          <a:p>
            <a:r>
              <a:rPr lang="en-US" dirty="0"/>
              <a:t>Choose the correct Purpose</a:t>
            </a:r>
          </a:p>
          <a:p>
            <a:pPr lvl="1"/>
            <a:r>
              <a:rPr lang="en-US" dirty="0" err="1"/>
              <a:t>Subawards</a:t>
            </a:r>
            <a:r>
              <a:rPr lang="en-US" dirty="0"/>
              <a:t> – External (i.e. University of Georgia)</a:t>
            </a:r>
          </a:p>
          <a:p>
            <a:pPr lvl="1"/>
            <a:r>
              <a:rPr lang="en-US" dirty="0"/>
              <a:t>Internal Collaboration – Internal (i.e. COPI)</a:t>
            </a:r>
          </a:p>
          <a:p>
            <a:r>
              <a:rPr lang="en-US" dirty="0"/>
              <a:t>Important to specify the correct Cost </a:t>
            </a:r>
            <a:r>
              <a:rPr lang="en-US" dirty="0" smtClean="0"/>
              <a:t>Center for </a:t>
            </a:r>
            <a:r>
              <a:rPr lang="en-US" dirty="0"/>
              <a:t>new grant line </a:t>
            </a:r>
          </a:p>
          <a:p>
            <a:pPr lvl="1"/>
            <a:r>
              <a:rPr lang="en-US" dirty="0"/>
              <a:t>New grant will need to be created if incorrect</a:t>
            </a:r>
          </a:p>
          <a:p>
            <a:r>
              <a:rPr lang="en-US" dirty="0"/>
              <a:t>Use the Award number</a:t>
            </a:r>
          </a:p>
          <a:p>
            <a:pPr lvl="1"/>
            <a:r>
              <a:rPr lang="en-US" dirty="0"/>
              <a:t>Not the Prime Grant</a:t>
            </a:r>
          </a:p>
          <a:p>
            <a:pPr marL="342900" lvl="1" indent="0">
              <a:buNone/>
            </a:pPr>
            <a:endParaRPr lang="en-US" dirty="0"/>
          </a:p>
        </p:txBody>
      </p:sp>
    </p:spTree>
    <p:extLst>
      <p:ext uri="{BB962C8B-B14F-4D97-AF65-F5344CB8AC3E}">
        <p14:creationId xmlns:p14="http://schemas.microsoft.com/office/powerpoint/2010/main" val="34949481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742853"/>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Glenn Campopiano,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Project Accounting</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smtClean="0">
                <a:latin typeface="Roboto"/>
                <a:ea typeface="Roboto"/>
                <a:cs typeface="Roboto"/>
              </a:rPr>
              <a:t>Project Accounting Topics</a:t>
            </a:r>
            <a:endParaRPr lang="en-US" sz="3300" dirty="0"/>
          </a:p>
        </p:txBody>
      </p:sp>
    </p:spTree>
    <p:extLst>
      <p:ext uri="{BB962C8B-B14F-4D97-AF65-F5344CB8AC3E}">
        <p14:creationId xmlns:p14="http://schemas.microsoft.com/office/powerpoint/2010/main" val="7042204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2961769"/>
            <a:ext cx="8572500" cy="1288465"/>
          </a:xfrm>
        </p:spPr>
        <p:txBody>
          <a:bodyPr>
            <a:normAutofit/>
          </a:bodyPr>
          <a:lstStyle/>
          <a:p>
            <a:pPr marL="457200" lvl="1" indent="0" algn="ctr">
              <a:buNone/>
            </a:pPr>
            <a:r>
              <a:rPr lang="en-US" sz="3600" b="1" dirty="0" smtClean="0">
                <a:solidFill>
                  <a:schemeClr val="accent1">
                    <a:lumMod val="50000"/>
                  </a:schemeClr>
                </a:solidFill>
                <a:latin typeface="Arial" panose="020B0604020202020204" pitchFamily="34" charset="0"/>
                <a:cs typeface="Arial" panose="020B0604020202020204" pitchFamily="34" charset="0"/>
              </a:rPr>
              <a:t>G&amp;C AWARD INVOICING</a:t>
            </a:r>
          </a:p>
          <a:p>
            <a:pPr marL="457200" lvl="1" indent="0" algn="ctr">
              <a:buNone/>
            </a:pPr>
            <a:r>
              <a:rPr lang="en-US" dirty="0" smtClean="0">
                <a:solidFill>
                  <a:schemeClr val="accent1">
                    <a:lumMod val="50000"/>
                  </a:schemeClr>
                </a:solidFill>
                <a:latin typeface="Arial" panose="020B0604020202020204" pitchFamily="34" charset="0"/>
                <a:cs typeface="Arial" panose="020B0604020202020204" pitchFamily="34" charset="0"/>
              </a:rPr>
              <a:t>Process for Invoicing Sponsored Projects</a:t>
            </a:r>
            <a:endParaRPr lang="en-US"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908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fontScale="92500" lnSpcReduction="20000"/>
          </a:bodyPr>
          <a:lstStyle/>
          <a:p>
            <a:pPr marL="457200" lvl="1" indent="0">
              <a:buNone/>
            </a:pPr>
            <a:r>
              <a:rPr lang="en-US" sz="3000" dirty="0" smtClean="0">
                <a:solidFill>
                  <a:schemeClr val="accent1">
                    <a:lumMod val="50000"/>
                  </a:schemeClr>
                </a:solidFill>
                <a:latin typeface="Arial" panose="020B0604020202020204" pitchFamily="34" charset="0"/>
                <a:cs typeface="Arial" panose="020B0604020202020204" pitchFamily="34" charset="0"/>
              </a:rPr>
              <a:t>COST REIMBURSABLE AWARDS</a:t>
            </a:r>
          </a:p>
          <a:p>
            <a:pPr marL="457200" lvl="1" indent="0">
              <a:buNone/>
            </a:pPr>
            <a:endParaRPr lang="en-US" sz="3000" dirty="0" smtClean="0">
              <a:solidFill>
                <a:schemeClr val="accent1">
                  <a:lumMod val="50000"/>
                </a:schemeClr>
              </a:solidFill>
              <a:latin typeface="Arial" panose="020B0604020202020204" pitchFamily="34" charset="0"/>
              <a:cs typeface="Arial" panose="020B0604020202020204" pitchFamily="34" charset="0"/>
            </a:endParaRPr>
          </a:p>
          <a:p>
            <a:pPr lvl="1"/>
            <a:r>
              <a:rPr lang="en-US" dirty="0" smtClean="0">
                <a:solidFill>
                  <a:schemeClr val="accent1">
                    <a:lumMod val="50000"/>
                  </a:schemeClr>
                </a:solidFill>
                <a:latin typeface="Arial" panose="020B0604020202020204" pitchFamily="34" charset="0"/>
                <a:cs typeface="Arial" panose="020B0604020202020204" pitchFamily="34" charset="0"/>
              </a:rPr>
              <a:t>Most </a:t>
            </a:r>
            <a:r>
              <a:rPr lang="en-US" dirty="0">
                <a:solidFill>
                  <a:schemeClr val="accent1">
                    <a:lumMod val="50000"/>
                  </a:schemeClr>
                </a:solidFill>
                <a:latin typeface="Arial" panose="020B0604020202020204" pitchFamily="34" charset="0"/>
                <a:cs typeface="Arial" panose="020B0604020202020204" pitchFamily="34" charset="0"/>
              </a:rPr>
              <a:t>awards are billed monthly for expenses posted in </a:t>
            </a:r>
            <a:r>
              <a:rPr lang="en-US" dirty="0" smtClean="0">
                <a:solidFill>
                  <a:schemeClr val="accent1">
                    <a:lumMod val="50000"/>
                  </a:schemeClr>
                </a:solidFill>
                <a:latin typeface="Arial" panose="020B0604020202020204" pitchFamily="34" charset="0"/>
                <a:cs typeface="Arial" panose="020B0604020202020204" pitchFamily="34" charset="0"/>
              </a:rPr>
              <a:t>the prior </a:t>
            </a:r>
            <a:r>
              <a:rPr lang="en-US" dirty="0">
                <a:solidFill>
                  <a:schemeClr val="accent1">
                    <a:lumMod val="50000"/>
                  </a:schemeClr>
                </a:solidFill>
                <a:latin typeface="Arial" panose="020B0604020202020204" pitchFamily="34" charset="0"/>
                <a:cs typeface="Arial" panose="020B0604020202020204" pitchFamily="34" charset="0"/>
              </a:rPr>
              <a:t>month.</a:t>
            </a:r>
          </a:p>
          <a:p>
            <a:pPr lvl="1"/>
            <a:r>
              <a:rPr lang="en-US" dirty="0">
                <a:solidFill>
                  <a:schemeClr val="accent1">
                    <a:lumMod val="50000"/>
                  </a:schemeClr>
                </a:solidFill>
                <a:latin typeface="Arial" panose="020B0604020202020204" pitchFamily="34" charset="0"/>
                <a:cs typeface="Arial" panose="020B0604020202020204" pitchFamily="34" charset="0"/>
              </a:rPr>
              <a:t>Some awards have a scheduled </a:t>
            </a:r>
            <a:r>
              <a:rPr lang="en-US" dirty="0" smtClean="0">
                <a:solidFill>
                  <a:schemeClr val="accent1">
                    <a:lumMod val="50000"/>
                  </a:schemeClr>
                </a:solidFill>
                <a:latin typeface="Arial" panose="020B0604020202020204" pitchFamily="34" charset="0"/>
                <a:cs typeface="Arial" panose="020B0604020202020204" pitchFamily="34" charset="0"/>
              </a:rPr>
              <a:t>billing where expenses </a:t>
            </a:r>
            <a:r>
              <a:rPr lang="en-US" dirty="0">
                <a:solidFill>
                  <a:schemeClr val="accent1">
                    <a:lumMod val="50000"/>
                  </a:schemeClr>
                </a:solidFill>
                <a:latin typeface="Arial" panose="020B0604020202020204" pitchFamily="34" charset="0"/>
                <a:cs typeface="Arial" panose="020B0604020202020204" pitchFamily="34" charset="0"/>
              </a:rPr>
              <a:t>are invoiced quarterly, semi-annually or annually.</a:t>
            </a:r>
          </a:p>
          <a:p>
            <a:pPr lvl="1"/>
            <a:r>
              <a:rPr lang="en-US" dirty="0">
                <a:solidFill>
                  <a:schemeClr val="accent1">
                    <a:lumMod val="50000"/>
                  </a:schemeClr>
                </a:solidFill>
                <a:latin typeface="Arial" panose="020B0604020202020204" pitchFamily="34" charset="0"/>
                <a:cs typeface="Arial" panose="020B0604020202020204" pitchFamily="34" charset="0"/>
              </a:rPr>
              <a:t>Some awards have a fixed invoicing </a:t>
            </a:r>
            <a:r>
              <a:rPr lang="en-US" dirty="0" smtClean="0">
                <a:solidFill>
                  <a:schemeClr val="accent1">
                    <a:lumMod val="50000"/>
                  </a:schemeClr>
                </a:solidFill>
                <a:latin typeface="Arial" panose="020B0604020202020204" pitchFamily="34" charset="0"/>
                <a:cs typeface="Arial" panose="020B0604020202020204" pitchFamily="34" charset="0"/>
              </a:rPr>
              <a:t>schedule: a </a:t>
            </a:r>
            <a:r>
              <a:rPr lang="en-US" dirty="0">
                <a:solidFill>
                  <a:schemeClr val="accent1">
                    <a:lumMod val="50000"/>
                  </a:schemeClr>
                </a:solidFill>
                <a:latin typeface="Arial" panose="020B0604020202020204" pitchFamily="34" charset="0"/>
                <a:cs typeface="Arial" panose="020B0604020202020204" pitchFamily="34" charset="0"/>
              </a:rPr>
              <a:t>fixed amount either billed monthly, quarterly or to some other schedule.</a:t>
            </a:r>
          </a:p>
          <a:p>
            <a:pPr lvl="1"/>
            <a:r>
              <a:rPr lang="en-US" dirty="0">
                <a:solidFill>
                  <a:schemeClr val="accent1">
                    <a:lumMod val="50000"/>
                  </a:schemeClr>
                </a:solidFill>
                <a:latin typeface="Arial" panose="020B0604020202020204" pitchFamily="34" charset="0"/>
                <a:cs typeface="Arial" panose="020B0604020202020204" pitchFamily="34" charset="0"/>
              </a:rPr>
              <a:t>In order for G&amp;C to invoice on most awards, expenses must be posted in Workday for the system to generate an invoice. </a:t>
            </a:r>
            <a:endParaRPr lang="en-US" dirty="0" smtClean="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dirty="0">
                <a:solidFill>
                  <a:schemeClr val="accent1">
                    <a:lumMod val="50000"/>
                  </a:schemeClr>
                </a:solidFill>
                <a:latin typeface="Arial" panose="020B0604020202020204" pitchFamily="34" charset="0"/>
                <a:cs typeface="Arial" panose="020B0604020202020204" pitchFamily="34" charset="0"/>
              </a:rPr>
              <a:t>	</a:t>
            </a:r>
            <a:r>
              <a:rPr lang="en-US" dirty="0" smtClean="0">
                <a:solidFill>
                  <a:schemeClr val="accent1">
                    <a:lumMod val="50000"/>
                  </a:schemeClr>
                </a:solidFill>
                <a:latin typeface="Arial" panose="020B0604020202020204" pitchFamily="34" charset="0"/>
                <a:cs typeface="Arial" panose="020B0604020202020204" pitchFamily="34" charset="0"/>
              </a:rPr>
              <a:t>		</a:t>
            </a:r>
            <a:r>
              <a:rPr lang="en-US" dirty="0" smtClean="0">
                <a:solidFill>
                  <a:srgbClr val="C00000"/>
                </a:solidFill>
                <a:latin typeface="Arial" panose="020B0604020202020204" pitchFamily="34" charset="0"/>
                <a:cs typeface="Arial" panose="020B0604020202020204" pitchFamily="34" charset="0"/>
              </a:rPr>
              <a:t>No </a:t>
            </a:r>
            <a:r>
              <a:rPr lang="en-US" dirty="0">
                <a:solidFill>
                  <a:srgbClr val="C00000"/>
                </a:solidFill>
                <a:latin typeface="Arial" panose="020B0604020202020204" pitchFamily="34" charset="0"/>
                <a:cs typeface="Arial" panose="020B0604020202020204" pitchFamily="34" charset="0"/>
              </a:rPr>
              <a:t>expenses </a:t>
            </a:r>
            <a:r>
              <a:rPr lang="en-US" dirty="0" smtClean="0">
                <a:solidFill>
                  <a:srgbClr val="C00000"/>
                </a:solidFill>
                <a:latin typeface="Arial" panose="020B0604020202020204" pitchFamily="34" charset="0"/>
                <a:cs typeface="Arial" panose="020B0604020202020204" pitchFamily="34" charset="0"/>
              </a:rPr>
              <a:t>= no invoice</a:t>
            </a:r>
            <a:endParaRPr lang="en-US" dirty="0">
              <a:solidFill>
                <a:schemeClr val="accent1">
                  <a:lumMod val="50000"/>
                </a:schemeClr>
              </a:solidFill>
              <a:latin typeface="Arial" panose="020B0604020202020204" pitchFamily="34" charset="0"/>
              <a:cs typeface="Arial" panose="020B0604020202020204" pitchFamily="34" charset="0"/>
            </a:endParaRPr>
          </a:p>
          <a:p>
            <a:pPr lvl="1"/>
            <a:r>
              <a:rPr lang="en-US" dirty="0">
                <a:solidFill>
                  <a:schemeClr val="accent1">
                    <a:lumMod val="50000"/>
                  </a:schemeClr>
                </a:solidFill>
                <a:latin typeface="Arial" panose="020B0604020202020204" pitchFamily="34" charset="0"/>
                <a:cs typeface="Arial" panose="020B0604020202020204" pitchFamily="34" charset="0"/>
              </a:rPr>
              <a:t>Invoices can be found in WD under Billing &amp; Receivables – View Sponsor Invoices for Award on the Award landing page in WD.</a:t>
            </a: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76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fontScale="92500" lnSpcReduction="10000"/>
          </a:bodyPr>
          <a:lstStyle/>
          <a:p>
            <a:pPr marL="457200" lvl="1" indent="0">
              <a:buNone/>
            </a:pPr>
            <a:r>
              <a:rPr lang="en-US" sz="3000" dirty="0" smtClean="0">
                <a:solidFill>
                  <a:schemeClr val="accent1">
                    <a:lumMod val="50000"/>
                  </a:schemeClr>
                </a:solidFill>
                <a:latin typeface="Arial" panose="020B0604020202020204" pitchFamily="34" charset="0"/>
                <a:cs typeface="Arial" panose="020B0604020202020204" pitchFamily="34" charset="0"/>
              </a:rPr>
              <a:t>FIXED PRICE AWARDS</a:t>
            </a:r>
          </a:p>
          <a:p>
            <a:pPr marL="457200" lvl="1" indent="0">
              <a:buNone/>
            </a:pPr>
            <a:endParaRPr lang="en-US" sz="3000" dirty="0" smtClean="0">
              <a:solidFill>
                <a:schemeClr val="accent1">
                  <a:lumMod val="50000"/>
                </a:schemeClr>
              </a:solidFill>
              <a:latin typeface="Arial" panose="020B0604020202020204" pitchFamily="34" charset="0"/>
              <a:cs typeface="Arial" panose="020B0604020202020204" pitchFamily="34" charset="0"/>
            </a:endParaRPr>
          </a:p>
          <a:p>
            <a:pPr lvl="1"/>
            <a:r>
              <a:rPr lang="en-US" dirty="0" smtClean="0">
                <a:solidFill>
                  <a:schemeClr val="accent1">
                    <a:lumMod val="50000"/>
                  </a:schemeClr>
                </a:solidFill>
                <a:latin typeface="Arial" panose="020B0604020202020204" pitchFamily="34" charset="0"/>
                <a:cs typeface="Arial" panose="020B0604020202020204" pitchFamily="34" charset="0"/>
              </a:rPr>
              <a:t>Fixed </a:t>
            </a:r>
            <a:r>
              <a:rPr lang="en-US" dirty="0">
                <a:solidFill>
                  <a:schemeClr val="accent1">
                    <a:lumMod val="50000"/>
                  </a:schemeClr>
                </a:solidFill>
                <a:latin typeface="Arial" panose="020B0604020202020204" pitchFamily="34" charset="0"/>
                <a:cs typeface="Arial" panose="020B0604020202020204" pitchFamily="34" charset="0"/>
              </a:rPr>
              <a:t>Price awards can be prepaid upfront so no invoicing is required.</a:t>
            </a:r>
          </a:p>
          <a:p>
            <a:pPr lvl="1"/>
            <a:r>
              <a:rPr lang="en-US" dirty="0">
                <a:solidFill>
                  <a:schemeClr val="accent1">
                    <a:lumMod val="50000"/>
                  </a:schemeClr>
                </a:solidFill>
                <a:latin typeface="Arial" panose="020B0604020202020204" pitchFamily="34" charset="0"/>
                <a:cs typeface="Arial" panose="020B0604020202020204" pitchFamily="34" charset="0"/>
              </a:rPr>
              <a:t>Other payment plans can be agreed to in the terms and conditions </a:t>
            </a:r>
            <a:r>
              <a:rPr lang="en-US" dirty="0" smtClean="0">
                <a:solidFill>
                  <a:schemeClr val="accent1">
                    <a:lumMod val="50000"/>
                  </a:schemeClr>
                </a:solidFill>
                <a:latin typeface="Arial" panose="020B0604020202020204" pitchFamily="34" charset="0"/>
                <a:cs typeface="Arial" panose="020B0604020202020204" pitchFamily="34" charset="0"/>
              </a:rPr>
              <a:t>of the </a:t>
            </a:r>
            <a:r>
              <a:rPr lang="en-US" dirty="0">
                <a:solidFill>
                  <a:schemeClr val="accent1">
                    <a:lumMod val="50000"/>
                  </a:schemeClr>
                </a:solidFill>
                <a:latin typeface="Arial" panose="020B0604020202020204" pitchFamily="34" charset="0"/>
                <a:cs typeface="Arial" panose="020B0604020202020204" pitchFamily="34" charset="0"/>
              </a:rPr>
              <a:t>contract.</a:t>
            </a:r>
          </a:p>
          <a:p>
            <a:pPr lvl="1"/>
            <a:r>
              <a:rPr lang="en-US" dirty="0">
                <a:solidFill>
                  <a:schemeClr val="accent1">
                    <a:lumMod val="50000"/>
                  </a:schemeClr>
                </a:solidFill>
                <a:latin typeface="Arial" panose="020B0604020202020204" pitchFamily="34" charset="0"/>
                <a:cs typeface="Arial" panose="020B0604020202020204" pitchFamily="34" charset="0"/>
              </a:rPr>
              <a:t>Common terms include a portion due upon signing and scheduled invoices over the life of </a:t>
            </a:r>
            <a:r>
              <a:rPr lang="en-US" dirty="0" smtClean="0">
                <a:solidFill>
                  <a:schemeClr val="accent1">
                    <a:lumMod val="50000"/>
                  </a:schemeClr>
                </a:solidFill>
                <a:latin typeface="Arial" panose="020B0604020202020204" pitchFamily="34" charset="0"/>
                <a:cs typeface="Arial" panose="020B0604020202020204" pitchFamily="34" charset="0"/>
              </a:rPr>
              <a:t>the award</a:t>
            </a:r>
            <a:r>
              <a:rPr lang="en-US" dirty="0">
                <a:solidFill>
                  <a:schemeClr val="accent1">
                    <a:lumMod val="50000"/>
                  </a:schemeClr>
                </a:solidFill>
                <a:latin typeface="Arial" panose="020B0604020202020204" pitchFamily="34" charset="0"/>
                <a:cs typeface="Arial" panose="020B0604020202020204" pitchFamily="34" charset="0"/>
              </a:rPr>
              <a:t>.</a:t>
            </a:r>
          </a:p>
          <a:p>
            <a:pPr lvl="1"/>
            <a:r>
              <a:rPr lang="en-US" dirty="0">
                <a:solidFill>
                  <a:schemeClr val="accent1">
                    <a:lumMod val="50000"/>
                  </a:schemeClr>
                </a:solidFill>
                <a:latin typeface="Arial" panose="020B0604020202020204" pitchFamily="34" charset="0"/>
                <a:cs typeface="Arial" panose="020B0604020202020204" pitchFamily="34" charset="0"/>
              </a:rPr>
              <a:t>Some sponsors make scheduled payments so no invoicing is required.</a:t>
            </a:r>
          </a:p>
          <a:p>
            <a:pPr lvl="1"/>
            <a:r>
              <a:rPr lang="en-US" dirty="0">
                <a:solidFill>
                  <a:schemeClr val="accent1">
                    <a:lumMod val="50000"/>
                  </a:schemeClr>
                </a:solidFill>
                <a:latin typeface="Arial" panose="020B0604020202020204" pitchFamily="34" charset="0"/>
                <a:cs typeface="Arial" panose="020B0604020202020204" pitchFamily="34" charset="0"/>
              </a:rPr>
              <a:t>Residual funds unspent at end of </a:t>
            </a:r>
            <a:r>
              <a:rPr lang="en-US" dirty="0" smtClean="0">
                <a:solidFill>
                  <a:schemeClr val="accent1">
                    <a:lumMod val="50000"/>
                  </a:schemeClr>
                </a:solidFill>
                <a:latin typeface="Arial" panose="020B0604020202020204" pitchFamily="34" charset="0"/>
                <a:cs typeface="Arial" panose="020B0604020202020204" pitchFamily="34" charset="0"/>
              </a:rPr>
              <a:t>award, </a:t>
            </a:r>
            <a:r>
              <a:rPr lang="en-US" dirty="0">
                <a:solidFill>
                  <a:schemeClr val="accent1">
                    <a:lumMod val="50000"/>
                  </a:schemeClr>
                </a:solidFill>
                <a:latin typeface="Arial" panose="020B0604020202020204" pitchFamily="34" charset="0"/>
                <a:cs typeface="Arial" panose="020B0604020202020204" pitchFamily="34" charset="0"/>
              </a:rPr>
              <a:t>if considered </a:t>
            </a:r>
            <a:r>
              <a:rPr lang="en-US" dirty="0" smtClean="0">
                <a:solidFill>
                  <a:schemeClr val="accent1">
                    <a:lumMod val="50000"/>
                  </a:schemeClr>
                </a:solidFill>
                <a:latin typeface="Arial" panose="020B0604020202020204" pitchFamily="34" charset="0"/>
                <a:cs typeface="Arial" panose="020B0604020202020204" pitchFamily="34" charset="0"/>
              </a:rPr>
              <a:t>immaterial, </a:t>
            </a:r>
            <a:r>
              <a:rPr lang="en-US" dirty="0">
                <a:solidFill>
                  <a:schemeClr val="accent1">
                    <a:lumMod val="50000"/>
                  </a:schemeClr>
                </a:solidFill>
                <a:latin typeface="Arial" panose="020B0604020202020204" pitchFamily="34" charset="0"/>
                <a:cs typeface="Arial" panose="020B0604020202020204" pitchFamily="34" charset="0"/>
              </a:rPr>
              <a:t>are retained. Those funds are stripped of overhead and returned to </a:t>
            </a:r>
            <a:r>
              <a:rPr lang="en-US" dirty="0" smtClean="0">
                <a:solidFill>
                  <a:schemeClr val="accent1">
                    <a:lumMod val="50000"/>
                  </a:schemeClr>
                </a:solidFill>
                <a:latin typeface="Arial" panose="020B0604020202020204" pitchFamily="34" charset="0"/>
                <a:cs typeface="Arial" panose="020B0604020202020204" pitchFamily="34" charset="0"/>
              </a:rPr>
              <a:t>the unit/PI </a:t>
            </a:r>
            <a:r>
              <a:rPr lang="en-US" dirty="0">
                <a:solidFill>
                  <a:schemeClr val="accent1">
                    <a:lumMod val="50000"/>
                  </a:schemeClr>
                </a:solidFill>
                <a:latin typeface="Arial" panose="020B0604020202020204" pitchFamily="34" charset="0"/>
                <a:cs typeface="Arial" panose="020B0604020202020204" pitchFamily="34" charset="0"/>
              </a:rPr>
              <a:t>to utilize.</a:t>
            </a: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458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fontScale="85000" lnSpcReduction="20000"/>
          </a:bodyPr>
          <a:lstStyle/>
          <a:p>
            <a:pPr marL="457200" lvl="1" indent="0">
              <a:buNone/>
            </a:pPr>
            <a:r>
              <a:rPr lang="en-US" sz="3300" dirty="0" smtClean="0">
                <a:solidFill>
                  <a:schemeClr val="accent1">
                    <a:lumMod val="50000"/>
                  </a:schemeClr>
                </a:solidFill>
                <a:latin typeface="Arial" panose="020B0604020202020204" pitchFamily="34" charset="0"/>
                <a:cs typeface="Arial" panose="020B0604020202020204" pitchFamily="34" charset="0"/>
              </a:rPr>
              <a:t>SUB-AWARD INVOICING AND PAYMENTS</a:t>
            </a:r>
          </a:p>
          <a:p>
            <a:pPr marL="457200" lvl="1" indent="0">
              <a:buNone/>
            </a:pPr>
            <a:endParaRPr lang="en-US" sz="3000" dirty="0" smtClean="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u="sng" dirty="0" smtClean="0">
                <a:solidFill>
                  <a:schemeClr val="accent1">
                    <a:lumMod val="50000"/>
                  </a:schemeClr>
                </a:solidFill>
                <a:latin typeface="Arial" panose="020B0604020202020204" pitchFamily="34" charset="0"/>
                <a:cs typeface="Arial" panose="020B0604020202020204" pitchFamily="34" charset="0"/>
              </a:rPr>
              <a:t>(SPONSOR </a:t>
            </a:r>
            <a:r>
              <a:rPr lang="en-US" u="sng" dirty="0" smtClean="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Prime Institution  </a:t>
            </a:r>
            <a:r>
              <a:rPr lang="en-US" b="1" u="sng" dirty="0" smtClean="0">
                <a:solidFill>
                  <a:srgbClr val="A7934B"/>
                </a:solidFill>
                <a:latin typeface="Arial" panose="020B0604020202020204" pitchFamily="34" charset="0"/>
                <a:cs typeface="Arial" panose="020B0604020202020204" pitchFamily="34" charset="0"/>
                <a:sym typeface="Wingdings" panose="05000000000000000000" pitchFamily="2" charset="2"/>
              </a:rPr>
              <a:t>GT</a:t>
            </a:r>
            <a:r>
              <a:rPr lang="en-US" u="sng" dirty="0" smtClean="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a:t>
            </a:r>
            <a:r>
              <a:rPr lang="en-US" b="1" u="sng" dirty="0" smtClean="0">
                <a:solidFill>
                  <a:srgbClr val="A7934B"/>
                </a:solidFill>
                <a:latin typeface="Arial" panose="020B0604020202020204" pitchFamily="34" charset="0"/>
                <a:cs typeface="Arial" panose="020B0604020202020204" pitchFamily="34" charset="0"/>
                <a:sym typeface="Wingdings" panose="05000000000000000000" pitchFamily="2" charset="2"/>
              </a:rPr>
              <a:t>as Sub</a:t>
            </a:r>
            <a:r>
              <a:rPr lang="en-US" u="sng" dirty="0" smtClean="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u="sng" dirty="0" smtClean="0">
              <a:solidFill>
                <a:schemeClr val="accent1">
                  <a:lumMod val="50000"/>
                </a:schemeClr>
              </a:solidFill>
              <a:latin typeface="Arial" panose="020B0604020202020204" pitchFamily="34" charset="0"/>
              <a:cs typeface="Arial" panose="020B0604020202020204" pitchFamily="34" charset="0"/>
            </a:endParaRPr>
          </a:p>
          <a:p>
            <a:pPr lvl="1"/>
            <a:r>
              <a:rPr lang="en-US" dirty="0" smtClean="0">
                <a:solidFill>
                  <a:schemeClr val="accent1">
                    <a:lumMod val="50000"/>
                  </a:schemeClr>
                </a:solidFill>
                <a:latin typeface="Arial" panose="020B0604020202020204" pitchFamily="34" charset="0"/>
                <a:cs typeface="Arial" panose="020B0604020202020204" pitchFamily="34" charset="0"/>
              </a:rPr>
              <a:t>If </a:t>
            </a:r>
            <a:r>
              <a:rPr lang="en-US" dirty="0">
                <a:solidFill>
                  <a:schemeClr val="accent1">
                    <a:lumMod val="50000"/>
                  </a:schemeClr>
                </a:solidFill>
                <a:latin typeface="Arial" panose="020B0604020202020204" pitchFamily="34" charset="0"/>
                <a:cs typeface="Arial" panose="020B0604020202020204" pitchFamily="34" charset="0"/>
              </a:rPr>
              <a:t>GT is a </a:t>
            </a:r>
            <a:r>
              <a:rPr lang="en-US" dirty="0" smtClean="0">
                <a:solidFill>
                  <a:schemeClr val="accent1">
                    <a:lumMod val="50000"/>
                  </a:schemeClr>
                </a:solidFill>
                <a:latin typeface="Arial" panose="020B0604020202020204" pitchFamily="34" charset="0"/>
                <a:cs typeface="Arial" panose="020B0604020202020204" pitchFamily="34" charset="0"/>
              </a:rPr>
              <a:t>sub-awardee, </a:t>
            </a:r>
            <a:r>
              <a:rPr lang="en-US" dirty="0">
                <a:solidFill>
                  <a:schemeClr val="accent1">
                    <a:lumMod val="50000"/>
                  </a:schemeClr>
                </a:solidFill>
                <a:latin typeface="Arial" panose="020B0604020202020204" pitchFamily="34" charset="0"/>
                <a:cs typeface="Arial" panose="020B0604020202020204" pitchFamily="34" charset="0"/>
              </a:rPr>
              <a:t>invoicing follows the terms and conditions </a:t>
            </a:r>
            <a:r>
              <a:rPr lang="en-US" dirty="0" smtClean="0">
                <a:solidFill>
                  <a:schemeClr val="accent1">
                    <a:lumMod val="50000"/>
                  </a:schemeClr>
                </a:solidFill>
                <a:latin typeface="Arial" panose="020B0604020202020204" pitchFamily="34" charset="0"/>
                <a:cs typeface="Arial" panose="020B0604020202020204" pitchFamily="34" charset="0"/>
              </a:rPr>
              <a:t>of the </a:t>
            </a:r>
            <a:r>
              <a:rPr lang="en-US" dirty="0">
                <a:solidFill>
                  <a:schemeClr val="accent1">
                    <a:lumMod val="50000"/>
                  </a:schemeClr>
                </a:solidFill>
                <a:latin typeface="Arial" panose="020B0604020202020204" pitchFamily="34" charset="0"/>
                <a:cs typeface="Arial" panose="020B0604020202020204" pitchFamily="34" charset="0"/>
              </a:rPr>
              <a:t>contract and is very similar to most awards</a:t>
            </a:r>
            <a:r>
              <a:rPr lang="en-US" dirty="0" smtClean="0">
                <a:solidFill>
                  <a:schemeClr val="accent1">
                    <a:lumMod val="50000"/>
                  </a:schemeClr>
                </a:solidFill>
                <a:latin typeface="Arial" panose="020B0604020202020204" pitchFamily="34" charset="0"/>
                <a:cs typeface="Arial" panose="020B0604020202020204" pitchFamily="34" charset="0"/>
              </a:rPr>
              <a:t>.</a:t>
            </a:r>
          </a:p>
          <a:p>
            <a:pPr lvl="1"/>
            <a:endParaRPr lang="en-US"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u="sng" dirty="0" smtClean="0">
                <a:solidFill>
                  <a:schemeClr val="accent1">
                    <a:lumMod val="50000"/>
                  </a:schemeClr>
                </a:solidFill>
                <a:latin typeface="Arial" panose="020B0604020202020204" pitchFamily="34" charset="0"/>
                <a:cs typeface="Arial" panose="020B0604020202020204" pitchFamily="34" charset="0"/>
              </a:rPr>
              <a:t>(SPONSOR </a:t>
            </a:r>
            <a:r>
              <a:rPr lang="en-US" u="sng" dirty="0" smtClean="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a:t>
            </a:r>
            <a:r>
              <a:rPr lang="en-US" b="1" u="sng" dirty="0" smtClean="0">
                <a:solidFill>
                  <a:srgbClr val="A7934B"/>
                </a:solidFill>
                <a:latin typeface="Arial" panose="020B0604020202020204" pitchFamily="34" charset="0"/>
                <a:cs typeface="Arial" panose="020B0604020202020204" pitchFamily="34" charset="0"/>
                <a:sym typeface="Wingdings" panose="05000000000000000000" pitchFamily="2" charset="2"/>
              </a:rPr>
              <a:t>GT as Prime Institution </a:t>
            </a:r>
            <a:r>
              <a:rPr lang="en-US" u="sng" dirty="0" smtClean="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Sub to another institution)</a:t>
            </a:r>
            <a:endParaRPr lang="en-US" u="sng" dirty="0">
              <a:solidFill>
                <a:schemeClr val="accent1">
                  <a:lumMod val="50000"/>
                </a:schemeClr>
              </a:solidFill>
              <a:latin typeface="Arial" panose="020B0604020202020204" pitchFamily="34" charset="0"/>
              <a:cs typeface="Arial" panose="020B0604020202020204" pitchFamily="34" charset="0"/>
            </a:endParaRPr>
          </a:p>
          <a:p>
            <a:pPr lvl="1"/>
            <a:r>
              <a:rPr lang="en-US" dirty="0">
                <a:solidFill>
                  <a:schemeClr val="accent1">
                    <a:lumMod val="50000"/>
                  </a:schemeClr>
                </a:solidFill>
                <a:latin typeface="Arial" panose="020B0604020202020204" pitchFamily="34" charset="0"/>
                <a:cs typeface="Arial" panose="020B0604020202020204" pitchFamily="34" charset="0"/>
              </a:rPr>
              <a:t>Paying sub award invoices is handled by the Office of Sponsored Programs. G&amp;C is </a:t>
            </a:r>
            <a:r>
              <a:rPr lang="en-US" u="sng" dirty="0">
                <a:solidFill>
                  <a:schemeClr val="accent1">
                    <a:lumMod val="50000"/>
                  </a:schemeClr>
                </a:solidFill>
                <a:latin typeface="Arial" panose="020B0604020202020204" pitchFamily="34" charset="0"/>
                <a:cs typeface="Arial" panose="020B0604020202020204" pitchFamily="34" charset="0"/>
              </a:rPr>
              <a:t>not involved</a:t>
            </a:r>
            <a:r>
              <a:rPr lang="en-US" dirty="0">
                <a:solidFill>
                  <a:schemeClr val="accent1">
                    <a:lumMod val="50000"/>
                  </a:schemeClr>
                </a:solidFill>
                <a:latin typeface="Arial" panose="020B0604020202020204" pitchFamily="34" charset="0"/>
                <a:cs typeface="Arial" panose="020B0604020202020204" pitchFamily="34" charset="0"/>
              </a:rPr>
              <a:t> in sub-award payments</a:t>
            </a:r>
          </a:p>
          <a:p>
            <a:pPr lvl="1"/>
            <a:r>
              <a:rPr lang="en-US" dirty="0">
                <a:solidFill>
                  <a:schemeClr val="accent1">
                    <a:lumMod val="50000"/>
                  </a:schemeClr>
                </a:solidFill>
                <a:latin typeface="Arial" panose="020B0604020202020204" pitchFamily="34" charset="0"/>
                <a:cs typeface="Arial" panose="020B0604020202020204" pitchFamily="34" charset="0"/>
              </a:rPr>
              <a:t>Sub-awardees are to submit invoices to </a:t>
            </a:r>
            <a:r>
              <a:rPr lang="en-US" u="sng" dirty="0">
                <a:solidFill>
                  <a:srgbClr val="0000FF"/>
                </a:solidFill>
                <a:latin typeface="Arial" panose="020B0604020202020204" pitchFamily="34" charset="0"/>
                <a:cs typeface="Arial" panose="020B0604020202020204" pitchFamily="34" charset="0"/>
              </a:rPr>
              <a:t>ospinvoices@osp.gatech.edu</a:t>
            </a:r>
          </a:p>
          <a:p>
            <a:pPr lvl="1"/>
            <a:r>
              <a:rPr lang="en-US" dirty="0">
                <a:solidFill>
                  <a:schemeClr val="accent1">
                    <a:lumMod val="50000"/>
                  </a:schemeClr>
                </a:solidFill>
                <a:latin typeface="Arial" panose="020B0604020202020204" pitchFamily="34" charset="0"/>
                <a:cs typeface="Arial" panose="020B0604020202020204" pitchFamily="34" charset="0"/>
              </a:rPr>
              <a:t>OSP begins </a:t>
            </a:r>
            <a:r>
              <a:rPr lang="en-US" dirty="0" smtClean="0">
                <a:solidFill>
                  <a:schemeClr val="accent1">
                    <a:lumMod val="50000"/>
                  </a:schemeClr>
                </a:solidFill>
                <a:latin typeface="Arial" panose="020B0604020202020204" pitchFamily="34" charset="0"/>
                <a:cs typeface="Arial" panose="020B0604020202020204" pitchFamily="34" charset="0"/>
              </a:rPr>
              <a:t>the payment </a:t>
            </a:r>
            <a:r>
              <a:rPr lang="en-US" dirty="0">
                <a:solidFill>
                  <a:schemeClr val="accent1">
                    <a:lumMod val="50000"/>
                  </a:schemeClr>
                </a:solidFill>
                <a:latin typeface="Arial" panose="020B0604020202020204" pitchFamily="34" charset="0"/>
                <a:cs typeface="Arial" panose="020B0604020202020204" pitchFamily="34" charset="0"/>
              </a:rPr>
              <a:t>process.</a:t>
            </a:r>
          </a:p>
          <a:p>
            <a:pPr lvl="1"/>
            <a:r>
              <a:rPr lang="en-US" dirty="0">
                <a:solidFill>
                  <a:schemeClr val="accent1">
                    <a:lumMod val="50000"/>
                  </a:schemeClr>
                </a:solidFill>
                <a:latin typeface="Arial" panose="020B0604020202020204" pitchFamily="34" charset="0"/>
                <a:cs typeface="Arial" panose="020B0604020202020204" pitchFamily="34" charset="0"/>
              </a:rPr>
              <a:t>Unit/PI approve invoices in Workday process flow.</a:t>
            </a:r>
          </a:p>
          <a:p>
            <a:pPr lvl="1"/>
            <a:r>
              <a:rPr lang="en-US" dirty="0">
                <a:solidFill>
                  <a:schemeClr val="accent1">
                    <a:lumMod val="50000"/>
                  </a:schemeClr>
                </a:solidFill>
                <a:latin typeface="Arial" panose="020B0604020202020204" pitchFamily="34" charset="0"/>
                <a:cs typeface="Arial" panose="020B0604020202020204" pitchFamily="34" charset="0"/>
              </a:rPr>
              <a:t>GT A/P </a:t>
            </a:r>
            <a:r>
              <a:rPr lang="en-US" dirty="0" smtClean="0">
                <a:solidFill>
                  <a:schemeClr val="accent1">
                    <a:lumMod val="50000"/>
                  </a:schemeClr>
                </a:solidFill>
                <a:latin typeface="Arial" panose="020B0604020202020204" pitchFamily="34" charset="0"/>
                <a:cs typeface="Arial" panose="020B0604020202020204" pitchFamily="34" charset="0"/>
              </a:rPr>
              <a:t>pays the </a:t>
            </a:r>
            <a:r>
              <a:rPr lang="en-US" dirty="0">
                <a:solidFill>
                  <a:schemeClr val="accent1">
                    <a:lumMod val="50000"/>
                  </a:schemeClr>
                </a:solidFill>
                <a:latin typeface="Arial" panose="020B0604020202020204" pitchFamily="34" charset="0"/>
                <a:cs typeface="Arial" panose="020B0604020202020204" pitchFamily="34" charset="0"/>
              </a:rPr>
              <a:t>invoice. Expense posted to grant line.</a:t>
            </a: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329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4"/>
            <a:ext cx="8572500" cy="4627419"/>
          </a:xfrm>
        </p:spPr>
        <p:txBody>
          <a:bodyPr>
            <a:normAutofit fontScale="77500" lnSpcReduction="20000"/>
          </a:bodyPr>
          <a:lstStyle/>
          <a:p>
            <a:pPr marL="457200" lvl="1" indent="0">
              <a:buNone/>
            </a:pPr>
            <a:r>
              <a:rPr lang="en-US" sz="3600" dirty="0" smtClean="0">
                <a:solidFill>
                  <a:schemeClr val="accent1">
                    <a:lumMod val="50000"/>
                  </a:schemeClr>
                </a:solidFill>
                <a:latin typeface="Arial" panose="020B0604020202020204" pitchFamily="34" charset="0"/>
                <a:cs typeface="Arial" panose="020B0604020202020204" pitchFamily="34" charset="0"/>
              </a:rPr>
              <a:t>MEETING COST SHARE</a:t>
            </a:r>
          </a:p>
          <a:p>
            <a:pPr marL="457200" lvl="1" indent="0">
              <a:buNone/>
            </a:pPr>
            <a:endParaRPr lang="en-US" sz="3300" dirty="0" smtClean="0">
              <a:solidFill>
                <a:schemeClr val="accent1">
                  <a:lumMod val="50000"/>
                </a:schemeClr>
              </a:solidFill>
              <a:latin typeface="Arial" panose="020B0604020202020204" pitchFamily="34" charset="0"/>
              <a:cs typeface="Arial" panose="020B0604020202020204" pitchFamily="34" charset="0"/>
            </a:endParaRPr>
          </a:p>
          <a:p>
            <a:pPr lvl="1"/>
            <a:r>
              <a:rPr lang="en-US" sz="2800" dirty="0" smtClean="0">
                <a:solidFill>
                  <a:schemeClr val="accent1">
                    <a:lumMod val="50000"/>
                  </a:schemeClr>
                </a:solidFill>
                <a:latin typeface="Arial" panose="020B0604020202020204" pitchFamily="34" charset="0"/>
                <a:cs typeface="Arial" panose="020B0604020202020204" pitchFamily="34" charset="0"/>
              </a:rPr>
              <a:t>Cost </a:t>
            </a:r>
            <a:r>
              <a:rPr lang="en-US" sz="2800" dirty="0">
                <a:solidFill>
                  <a:schemeClr val="accent1">
                    <a:lumMod val="50000"/>
                  </a:schemeClr>
                </a:solidFill>
                <a:latin typeface="Arial" panose="020B0604020202020204" pitchFamily="34" charset="0"/>
                <a:cs typeface="Arial" panose="020B0604020202020204" pitchFamily="34" charset="0"/>
              </a:rPr>
              <a:t>share expenses should post on a regular basis, ideally in step with the spending of the sponsored funding.</a:t>
            </a:r>
          </a:p>
          <a:p>
            <a:pPr lvl="1"/>
            <a:r>
              <a:rPr lang="en-US" sz="2800" dirty="0">
                <a:solidFill>
                  <a:schemeClr val="accent1">
                    <a:lumMod val="50000"/>
                  </a:schemeClr>
                </a:solidFill>
                <a:latin typeface="Arial" panose="020B0604020202020204" pitchFamily="34" charset="0"/>
                <a:cs typeface="Arial" panose="020B0604020202020204" pitchFamily="34" charset="0"/>
              </a:rPr>
              <a:t>Cost share is usually state </a:t>
            </a:r>
            <a:r>
              <a:rPr lang="en-US" sz="2800" dirty="0" smtClean="0">
                <a:solidFill>
                  <a:schemeClr val="accent1">
                    <a:lumMod val="50000"/>
                  </a:schemeClr>
                </a:solidFill>
                <a:latin typeface="Arial" panose="020B0604020202020204" pitchFamily="34" charset="0"/>
                <a:cs typeface="Arial" panose="020B0604020202020204" pitchFamily="34" charset="0"/>
              </a:rPr>
              <a:t>funds, </a:t>
            </a:r>
            <a:r>
              <a:rPr lang="en-US" sz="2800" dirty="0">
                <a:solidFill>
                  <a:schemeClr val="accent1">
                    <a:lumMod val="50000"/>
                  </a:schemeClr>
                </a:solidFill>
                <a:latin typeface="Arial" panose="020B0604020202020204" pitchFamily="34" charset="0"/>
                <a:cs typeface="Arial" panose="020B0604020202020204" pitchFamily="34" charset="0"/>
              </a:rPr>
              <a:t>so be mindful of the fiscal year dollar requirements.</a:t>
            </a:r>
          </a:p>
          <a:p>
            <a:pPr lvl="1"/>
            <a:r>
              <a:rPr lang="en-US" sz="2800" dirty="0">
                <a:solidFill>
                  <a:schemeClr val="accent1">
                    <a:lumMod val="50000"/>
                  </a:schemeClr>
                </a:solidFill>
                <a:latin typeface="Arial" panose="020B0604020202020204" pitchFamily="34" charset="0"/>
                <a:cs typeface="Arial" panose="020B0604020202020204" pitchFamily="34" charset="0"/>
              </a:rPr>
              <a:t>Allocate Faculty salaries timely on </a:t>
            </a:r>
            <a:r>
              <a:rPr lang="en-US" sz="2800" dirty="0" smtClean="0">
                <a:solidFill>
                  <a:schemeClr val="accent1">
                    <a:lumMod val="50000"/>
                  </a:schemeClr>
                </a:solidFill>
                <a:latin typeface="Arial" panose="020B0604020202020204" pitchFamily="34" charset="0"/>
                <a:cs typeface="Arial" panose="020B0604020202020204" pitchFamily="34" charset="0"/>
              </a:rPr>
              <a:t>the cost </a:t>
            </a:r>
            <a:r>
              <a:rPr lang="en-US" sz="2800" dirty="0">
                <a:solidFill>
                  <a:schemeClr val="accent1">
                    <a:lumMod val="50000"/>
                  </a:schemeClr>
                </a:solidFill>
                <a:latin typeface="Arial" panose="020B0604020202020204" pitchFamily="34" charset="0"/>
                <a:cs typeface="Arial" panose="020B0604020202020204" pitchFamily="34" charset="0"/>
              </a:rPr>
              <a:t>share grant line.</a:t>
            </a:r>
          </a:p>
          <a:p>
            <a:pPr lvl="1"/>
            <a:r>
              <a:rPr lang="en-US" sz="2800" dirty="0">
                <a:solidFill>
                  <a:schemeClr val="accent1">
                    <a:lumMod val="50000"/>
                  </a:schemeClr>
                </a:solidFill>
                <a:latin typeface="Arial" panose="020B0604020202020204" pitchFamily="34" charset="0"/>
                <a:cs typeface="Arial" panose="020B0604020202020204" pitchFamily="34" charset="0"/>
              </a:rPr>
              <a:t>Fund your cost share grant lines through OneBudget.</a:t>
            </a:r>
          </a:p>
          <a:p>
            <a:pPr lvl="1"/>
            <a:r>
              <a:rPr lang="en-US" sz="2800" dirty="0">
                <a:solidFill>
                  <a:schemeClr val="accent1">
                    <a:lumMod val="50000"/>
                  </a:schemeClr>
                </a:solidFill>
                <a:latin typeface="Arial" panose="020B0604020202020204" pitchFamily="34" charset="0"/>
                <a:cs typeface="Arial" panose="020B0604020202020204" pitchFamily="34" charset="0"/>
              </a:rPr>
              <a:t>Ensure </a:t>
            </a:r>
            <a:r>
              <a:rPr lang="en-US" sz="2800" dirty="0" smtClean="0">
                <a:solidFill>
                  <a:schemeClr val="accent1">
                    <a:lumMod val="50000"/>
                  </a:schemeClr>
                </a:solidFill>
                <a:latin typeface="Arial" panose="020B0604020202020204" pitchFamily="34" charset="0"/>
                <a:cs typeface="Arial" panose="020B0604020202020204" pitchFamily="34" charset="0"/>
              </a:rPr>
              <a:t>sub-awardees </a:t>
            </a:r>
            <a:r>
              <a:rPr lang="en-US" sz="2800" dirty="0">
                <a:solidFill>
                  <a:schemeClr val="accent1">
                    <a:lumMod val="50000"/>
                  </a:schemeClr>
                </a:solidFill>
                <a:latin typeface="Arial" panose="020B0604020202020204" pitchFamily="34" charset="0"/>
                <a:cs typeface="Arial" panose="020B0604020202020204" pitchFamily="34" charset="0"/>
              </a:rPr>
              <a:t>with CS requirements provide CS with each invoice. Good practice to </a:t>
            </a:r>
            <a:r>
              <a:rPr lang="en-US" sz="2800" dirty="0" smtClean="0">
                <a:solidFill>
                  <a:schemeClr val="accent1">
                    <a:lumMod val="50000"/>
                  </a:schemeClr>
                </a:solidFill>
                <a:latin typeface="Arial" panose="020B0604020202020204" pitchFamily="34" charset="0"/>
                <a:cs typeface="Arial" panose="020B0604020202020204" pitchFamily="34" charset="0"/>
              </a:rPr>
              <a:t>withhold </a:t>
            </a:r>
            <a:r>
              <a:rPr lang="en-US" sz="2800" dirty="0">
                <a:solidFill>
                  <a:schemeClr val="accent1">
                    <a:lumMod val="50000"/>
                  </a:schemeClr>
                </a:solidFill>
                <a:latin typeface="Arial" panose="020B0604020202020204" pitchFamily="34" charset="0"/>
                <a:cs typeface="Arial" panose="020B0604020202020204" pitchFamily="34" charset="0"/>
              </a:rPr>
              <a:t>payment until CS received.</a:t>
            </a:r>
          </a:p>
          <a:p>
            <a:pPr lvl="1"/>
            <a:r>
              <a:rPr lang="en-US" sz="2800" dirty="0">
                <a:solidFill>
                  <a:schemeClr val="accent1">
                    <a:lumMod val="50000"/>
                  </a:schemeClr>
                </a:solidFill>
                <a:latin typeface="Arial" panose="020B0604020202020204" pitchFamily="34" charset="0"/>
                <a:cs typeface="Arial" panose="020B0604020202020204" pitchFamily="34" charset="0"/>
              </a:rPr>
              <a:t>Un-met cost share results in return of sponsor funds so that cost share requirement aligns with dollars received from sponsor. Unit responsible for moved off charges due to un-met cost share.</a:t>
            </a: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4128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Rob Roy,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BOR Sponsored Operations</a:t>
            </a: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1471495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4934" y="723015"/>
            <a:ext cx="8605069" cy="4631624"/>
          </a:xfrm>
          <a:prstGeom prst="rect">
            <a:avLst/>
          </a:prstGeom>
        </p:spPr>
      </p:pic>
    </p:spTree>
    <p:extLst>
      <p:ext uri="{BB962C8B-B14F-4D97-AF65-F5344CB8AC3E}">
        <p14:creationId xmlns:p14="http://schemas.microsoft.com/office/powerpoint/2010/main" val="3486680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Grants and Contracts Accounting Website</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53629"/>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8" name="Picture 7"/>
          <p:cNvPicPr>
            <a:picLocks noChangeAspect="1"/>
          </p:cNvPicPr>
          <p:nvPr/>
        </p:nvPicPr>
        <p:blipFill>
          <a:blip r:embed="rId2"/>
          <a:stretch>
            <a:fillRect/>
          </a:stretch>
        </p:blipFill>
        <p:spPr>
          <a:xfrm>
            <a:off x="404019" y="2050904"/>
            <a:ext cx="8335962" cy="1397816"/>
          </a:xfrm>
          <a:prstGeom prst="rect">
            <a:avLst/>
          </a:prstGeom>
        </p:spPr>
      </p:pic>
      <p:sp>
        <p:nvSpPr>
          <p:cNvPr id="9" name="TextBox 8"/>
          <p:cNvSpPr txBox="1"/>
          <p:nvPr/>
        </p:nvSpPr>
        <p:spPr>
          <a:xfrm>
            <a:off x="3097074" y="1390288"/>
            <a:ext cx="4365265" cy="461665"/>
          </a:xfrm>
          <a:prstGeom prst="rect">
            <a:avLst/>
          </a:prstGeom>
          <a:noFill/>
        </p:spPr>
        <p:txBody>
          <a:bodyPr wrap="square" rtlCol="0">
            <a:spAutoFit/>
          </a:bodyPr>
          <a:lstStyle/>
          <a:p>
            <a:r>
              <a:rPr lang="en-US" sz="2400" b="1" u="sng" dirty="0" smtClean="0">
                <a:solidFill>
                  <a:schemeClr val="accent1">
                    <a:lumMod val="50000"/>
                  </a:schemeClr>
                </a:solidFill>
              </a:rPr>
              <a:t>Grants.gatech.edu</a:t>
            </a:r>
            <a:endParaRPr lang="en-US" sz="2400" b="1" dirty="0">
              <a:solidFill>
                <a:schemeClr val="accent1">
                  <a:lumMod val="50000"/>
                </a:schemeClr>
              </a:solidFill>
            </a:endParaRPr>
          </a:p>
        </p:txBody>
      </p:sp>
      <p:pic>
        <p:nvPicPr>
          <p:cNvPr id="10" name="Picture 9"/>
          <p:cNvPicPr>
            <a:picLocks noChangeAspect="1"/>
          </p:cNvPicPr>
          <p:nvPr/>
        </p:nvPicPr>
        <p:blipFill>
          <a:blip r:embed="rId3"/>
          <a:stretch>
            <a:fillRect/>
          </a:stretch>
        </p:blipFill>
        <p:spPr>
          <a:xfrm>
            <a:off x="1683313" y="3340565"/>
            <a:ext cx="4992790" cy="3291804"/>
          </a:xfrm>
          <a:prstGeom prst="rect">
            <a:avLst/>
          </a:prstGeom>
        </p:spPr>
      </p:pic>
    </p:spTree>
    <p:extLst>
      <p:ext uri="{BB962C8B-B14F-4D97-AF65-F5344CB8AC3E}">
        <p14:creationId xmlns:p14="http://schemas.microsoft.com/office/powerpoint/2010/main" val="1040228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85750" y="1230546"/>
            <a:ext cx="8572500" cy="4566771"/>
          </a:xfrm>
          <a:prstGeom prst="rect">
            <a:avLst/>
          </a:prstGeom>
        </p:spPr>
      </p:pic>
    </p:spTree>
    <p:extLst>
      <p:ext uri="{BB962C8B-B14F-4D97-AF65-F5344CB8AC3E}">
        <p14:creationId xmlns:p14="http://schemas.microsoft.com/office/powerpoint/2010/main" val="36862193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3650" y="343602"/>
            <a:ext cx="8792772" cy="2123151"/>
          </a:xfrm>
          <a:prstGeom prst="rect">
            <a:avLst/>
          </a:prstGeom>
        </p:spPr>
      </p:pic>
      <p:pic>
        <p:nvPicPr>
          <p:cNvPr id="5" name="Picture 4"/>
          <p:cNvPicPr>
            <a:picLocks noChangeAspect="1"/>
          </p:cNvPicPr>
          <p:nvPr/>
        </p:nvPicPr>
        <p:blipFill>
          <a:blip r:embed="rId4"/>
          <a:stretch>
            <a:fillRect/>
          </a:stretch>
        </p:blipFill>
        <p:spPr>
          <a:xfrm>
            <a:off x="143650" y="1956612"/>
            <a:ext cx="8766434" cy="4799638"/>
          </a:xfrm>
          <a:prstGeom prst="rect">
            <a:avLst/>
          </a:prstGeom>
        </p:spPr>
      </p:pic>
    </p:spTree>
    <p:extLst>
      <p:ext uri="{BB962C8B-B14F-4D97-AF65-F5344CB8AC3E}">
        <p14:creationId xmlns:p14="http://schemas.microsoft.com/office/powerpoint/2010/main" val="2322409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82632" y="1222744"/>
            <a:ext cx="8675618" cy="4528549"/>
          </a:xfrm>
          <a:prstGeom prst="rect">
            <a:avLst/>
          </a:prstGeom>
        </p:spPr>
      </p:pic>
    </p:spTree>
    <p:extLst>
      <p:ext uri="{BB962C8B-B14F-4D97-AF65-F5344CB8AC3E}">
        <p14:creationId xmlns:p14="http://schemas.microsoft.com/office/powerpoint/2010/main" val="21984916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5750" y="1364845"/>
            <a:ext cx="8572500" cy="4298172"/>
          </a:xfrm>
          <a:prstGeom prst="rect">
            <a:avLst/>
          </a:prstGeom>
        </p:spPr>
      </p:pic>
    </p:spTree>
    <p:extLst>
      <p:ext uri="{BB962C8B-B14F-4D97-AF65-F5344CB8AC3E}">
        <p14:creationId xmlns:p14="http://schemas.microsoft.com/office/powerpoint/2010/main" val="2387902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Upcoming Research Administration Post-Award Focused Trainings</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63568"/>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6" name="Picture 5"/>
          <p:cNvPicPr>
            <a:picLocks noChangeAspect="1"/>
          </p:cNvPicPr>
          <p:nvPr/>
        </p:nvPicPr>
        <p:blipFill>
          <a:blip r:embed="rId2"/>
          <a:stretch>
            <a:fillRect/>
          </a:stretch>
        </p:blipFill>
        <p:spPr>
          <a:xfrm>
            <a:off x="285751" y="1448304"/>
            <a:ext cx="7953086" cy="919375"/>
          </a:xfrm>
          <a:prstGeom prst="rect">
            <a:avLst/>
          </a:prstGeom>
          <a:ln>
            <a:solidFill>
              <a:schemeClr val="tx1"/>
            </a:solidFill>
          </a:ln>
        </p:spPr>
      </p:pic>
      <p:graphicFrame>
        <p:nvGraphicFramePr>
          <p:cNvPr id="7" name="Table 6"/>
          <p:cNvGraphicFramePr>
            <a:graphicFrameLocks noGrp="1"/>
          </p:cNvGraphicFramePr>
          <p:nvPr>
            <p:extLst>
              <p:ext uri="{D42A27DB-BD31-4B8C-83A1-F6EECF244321}">
                <p14:modId xmlns:p14="http://schemas.microsoft.com/office/powerpoint/2010/main" val="852413149"/>
              </p:ext>
            </p:extLst>
          </p:nvPr>
        </p:nvGraphicFramePr>
        <p:xfrm>
          <a:off x="1103243" y="2489262"/>
          <a:ext cx="6410740" cy="3832024"/>
        </p:xfrm>
        <a:graphic>
          <a:graphicData uri="http://schemas.openxmlformats.org/drawingml/2006/table">
            <a:tbl>
              <a:tblPr firstRow="1" bandRow="1">
                <a:tableStyleId>{073A0DAA-6AF3-43AB-8588-CEC1D06C72B9}</a:tableStyleId>
              </a:tblPr>
              <a:tblGrid>
                <a:gridCol w="4788627">
                  <a:extLst>
                    <a:ext uri="{9D8B030D-6E8A-4147-A177-3AD203B41FA5}">
                      <a16:colId xmlns:a16="http://schemas.microsoft.com/office/drawing/2014/main" val="1867718183"/>
                    </a:ext>
                  </a:extLst>
                </a:gridCol>
                <a:gridCol w="1622113">
                  <a:extLst>
                    <a:ext uri="{9D8B030D-6E8A-4147-A177-3AD203B41FA5}">
                      <a16:colId xmlns:a16="http://schemas.microsoft.com/office/drawing/2014/main" val="2524631590"/>
                    </a:ext>
                  </a:extLst>
                </a:gridCol>
              </a:tblGrid>
              <a:tr h="547432">
                <a:tc>
                  <a:txBody>
                    <a:bodyPr/>
                    <a:lstStyle/>
                    <a:p>
                      <a:r>
                        <a:rPr lang="en-US" sz="1400" dirty="0" smtClean="0"/>
                        <a:t>Class</a:t>
                      </a:r>
                      <a:endParaRPr lang="en-US" sz="1400" dirty="0"/>
                    </a:p>
                  </a:txBody>
                  <a:tcPr/>
                </a:tc>
                <a:tc>
                  <a:txBody>
                    <a:bodyPr/>
                    <a:lstStyle/>
                    <a:p>
                      <a:r>
                        <a:rPr lang="en-US" sz="1400" dirty="0" smtClean="0"/>
                        <a:t>Date</a:t>
                      </a:r>
                      <a:endParaRPr lang="en-US" sz="1400" dirty="0"/>
                    </a:p>
                  </a:txBody>
                  <a:tcPr/>
                </a:tc>
                <a:extLst>
                  <a:ext uri="{0D108BD9-81ED-4DB2-BD59-A6C34878D82A}">
                    <a16:rowId xmlns:a16="http://schemas.microsoft.com/office/drawing/2014/main" val="3533128233"/>
                  </a:ext>
                </a:extLst>
              </a:tr>
              <a:tr h="547432">
                <a:tc>
                  <a:txBody>
                    <a:bodyPr/>
                    <a:lstStyle/>
                    <a:p>
                      <a:r>
                        <a:rPr lang="en-US" sz="1400" dirty="0" smtClean="0"/>
                        <a:t>2 CFR 200 – Workshop</a:t>
                      </a:r>
                      <a:endParaRPr lang="en-US" sz="1400" dirty="0"/>
                    </a:p>
                  </a:txBody>
                  <a:tcPr/>
                </a:tc>
                <a:tc>
                  <a:txBody>
                    <a:bodyPr/>
                    <a:lstStyle/>
                    <a:p>
                      <a:r>
                        <a:rPr lang="en-US" sz="1400" dirty="0" smtClean="0"/>
                        <a:t>Mar. 4</a:t>
                      </a:r>
                      <a:r>
                        <a:rPr lang="en-US" sz="1400" baseline="0" dirty="0" smtClean="0"/>
                        <a:t> (Th)</a:t>
                      </a:r>
                      <a:endParaRPr lang="en-US" sz="1400" dirty="0"/>
                    </a:p>
                  </a:txBody>
                  <a:tcPr/>
                </a:tc>
                <a:extLst>
                  <a:ext uri="{0D108BD9-81ED-4DB2-BD59-A6C34878D82A}">
                    <a16:rowId xmlns:a16="http://schemas.microsoft.com/office/drawing/2014/main" val="1937514666"/>
                  </a:ext>
                </a:extLst>
              </a:tr>
              <a:tr h="547432">
                <a:tc>
                  <a:txBody>
                    <a:bodyPr/>
                    <a:lstStyle/>
                    <a:p>
                      <a:r>
                        <a:rPr lang="en-US" sz="1400" dirty="0" smtClean="0"/>
                        <a:t>GT Basic Certification – Workshop</a:t>
                      </a:r>
                      <a:endParaRPr lang="en-US" sz="1400" dirty="0"/>
                    </a:p>
                  </a:txBody>
                  <a:tcPr/>
                </a:tc>
                <a:tc>
                  <a:txBody>
                    <a:bodyPr/>
                    <a:lstStyle/>
                    <a:p>
                      <a:r>
                        <a:rPr lang="en-US" sz="1400" dirty="0" smtClean="0"/>
                        <a:t>Mar. 11 (Th)</a:t>
                      </a:r>
                      <a:endParaRPr lang="en-US" sz="1400" dirty="0"/>
                    </a:p>
                  </a:txBody>
                  <a:tcPr/>
                </a:tc>
                <a:extLst>
                  <a:ext uri="{0D108BD9-81ED-4DB2-BD59-A6C34878D82A}">
                    <a16:rowId xmlns:a16="http://schemas.microsoft.com/office/drawing/2014/main" val="2887437311"/>
                  </a:ext>
                </a:extLst>
              </a:tr>
              <a:tr h="547432">
                <a:tc>
                  <a:txBody>
                    <a:bodyPr/>
                    <a:lstStyle/>
                    <a:p>
                      <a:r>
                        <a:rPr lang="en-US" sz="1400" dirty="0" smtClean="0"/>
                        <a:t>Post-Award &amp; Compliance</a:t>
                      </a:r>
                      <a:r>
                        <a:rPr lang="en-US" sz="1400" baseline="0" dirty="0" smtClean="0"/>
                        <a:t> (Part 2)</a:t>
                      </a:r>
                      <a:endParaRPr lang="en-US" sz="1400" dirty="0"/>
                    </a:p>
                  </a:txBody>
                  <a:tcPr/>
                </a:tc>
                <a:tc>
                  <a:txBody>
                    <a:bodyPr/>
                    <a:lstStyle/>
                    <a:p>
                      <a:r>
                        <a:rPr lang="en-US" sz="1400" dirty="0" smtClean="0"/>
                        <a:t>Apr. 6 (Tu)</a:t>
                      </a:r>
                      <a:endParaRPr lang="en-US" sz="1400" dirty="0"/>
                    </a:p>
                  </a:txBody>
                  <a:tcPr/>
                </a:tc>
                <a:extLst>
                  <a:ext uri="{0D108BD9-81ED-4DB2-BD59-A6C34878D82A}">
                    <a16:rowId xmlns:a16="http://schemas.microsoft.com/office/drawing/2014/main" val="348389442"/>
                  </a:ext>
                </a:extLst>
              </a:tr>
              <a:tr h="547432">
                <a:tc>
                  <a:txBody>
                    <a:bodyPr/>
                    <a:lstStyle/>
                    <a:p>
                      <a:r>
                        <a:rPr lang="en-US" sz="1400" dirty="0" smtClean="0"/>
                        <a:t>Post-Award &amp; Compliance (Part 1)</a:t>
                      </a:r>
                      <a:endParaRPr lang="en-US" sz="1400" dirty="0"/>
                    </a:p>
                  </a:txBody>
                  <a:tcPr/>
                </a:tc>
                <a:tc>
                  <a:txBody>
                    <a:bodyPr/>
                    <a:lstStyle/>
                    <a:p>
                      <a:r>
                        <a:rPr lang="en-US" sz="1400" dirty="0" smtClean="0"/>
                        <a:t>Apr. 8 (Th)</a:t>
                      </a:r>
                      <a:endParaRPr lang="en-US" sz="1400" dirty="0"/>
                    </a:p>
                  </a:txBody>
                  <a:tcPr/>
                </a:tc>
                <a:extLst>
                  <a:ext uri="{0D108BD9-81ED-4DB2-BD59-A6C34878D82A}">
                    <a16:rowId xmlns:a16="http://schemas.microsoft.com/office/drawing/2014/main" val="3896705090"/>
                  </a:ext>
                </a:extLst>
              </a:tr>
              <a:tr h="547432">
                <a:tc>
                  <a:txBody>
                    <a:bodyPr/>
                    <a:lstStyle/>
                    <a:p>
                      <a:r>
                        <a:rPr lang="en-US" sz="1400" dirty="0" smtClean="0"/>
                        <a:t>GT Basic</a:t>
                      </a:r>
                      <a:r>
                        <a:rPr lang="en-US" sz="1400" baseline="0" dirty="0" smtClean="0"/>
                        <a:t> Certification – Workshop</a:t>
                      </a:r>
                      <a:endParaRPr lang="en-US" sz="1400" dirty="0"/>
                    </a:p>
                  </a:txBody>
                  <a:tcPr/>
                </a:tc>
                <a:tc>
                  <a:txBody>
                    <a:bodyPr/>
                    <a:lstStyle/>
                    <a:p>
                      <a:r>
                        <a:rPr lang="en-US" sz="1400" dirty="0" smtClean="0"/>
                        <a:t>Apr. 13 (Tu)</a:t>
                      </a:r>
                      <a:endParaRPr lang="en-US" sz="1400" dirty="0"/>
                    </a:p>
                  </a:txBody>
                  <a:tcPr/>
                </a:tc>
                <a:extLst>
                  <a:ext uri="{0D108BD9-81ED-4DB2-BD59-A6C34878D82A}">
                    <a16:rowId xmlns:a16="http://schemas.microsoft.com/office/drawing/2014/main" val="2329299367"/>
                  </a:ext>
                </a:extLst>
              </a:tr>
              <a:tr h="547432">
                <a:tc>
                  <a:txBody>
                    <a:bodyPr/>
                    <a:lstStyle/>
                    <a:p>
                      <a:r>
                        <a:rPr lang="en-US" sz="1400" dirty="0" smtClean="0"/>
                        <a:t>Internal Controls</a:t>
                      </a:r>
                      <a:r>
                        <a:rPr lang="en-US" sz="1400" baseline="0" dirty="0" smtClean="0"/>
                        <a:t> – Workshop</a:t>
                      </a:r>
                      <a:endParaRPr lang="en-US" sz="1400" dirty="0"/>
                    </a:p>
                  </a:txBody>
                  <a:tcPr/>
                </a:tc>
                <a:tc>
                  <a:txBody>
                    <a:bodyPr/>
                    <a:lstStyle/>
                    <a:p>
                      <a:r>
                        <a:rPr lang="en-US" sz="1400" dirty="0" smtClean="0"/>
                        <a:t>Apr. 21 (W)</a:t>
                      </a:r>
                      <a:endParaRPr lang="en-US" sz="1400" dirty="0"/>
                    </a:p>
                  </a:txBody>
                  <a:tcPr/>
                </a:tc>
                <a:extLst>
                  <a:ext uri="{0D108BD9-81ED-4DB2-BD59-A6C34878D82A}">
                    <a16:rowId xmlns:a16="http://schemas.microsoft.com/office/drawing/2014/main" val="1998058950"/>
                  </a:ext>
                </a:extLst>
              </a:tr>
            </a:tbl>
          </a:graphicData>
        </a:graphic>
      </p:graphicFrame>
    </p:spTree>
    <p:extLst>
      <p:ext uri="{BB962C8B-B14F-4D97-AF65-F5344CB8AC3E}">
        <p14:creationId xmlns:p14="http://schemas.microsoft.com/office/powerpoint/2010/main" val="3244174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Latest </a:t>
            </a:r>
            <a:r>
              <a:rPr lang="en-US" i="1" dirty="0" smtClean="0"/>
              <a:t>Buzz</a:t>
            </a:r>
            <a:r>
              <a:rPr lang="en-US" dirty="0" smtClean="0"/>
              <a:t> with G&amp;C Accounting</a:t>
            </a:r>
            <a:endParaRPr lang="en-US" dirty="0"/>
          </a:p>
        </p:txBody>
      </p:sp>
      <p:pic>
        <p:nvPicPr>
          <p:cNvPr id="5" name="Content Placeholder 4" descr="Cover Me Q&amp;A: What's your favorite cover song? - Cover M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1844" y="1583770"/>
            <a:ext cx="6980311" cy="2929237"/>
          </a:xfrm>
        </p:spPr>
      </p:pic>
      <p:sp>
        <p:nvSpPr>
          <p:cNvPr id="6" name="TextBox 5"/>
          <p:cNvSpPr txBox="1"/>
          <p:nvPr/>
        </p:nvSpPr>
        <p:spPr>
          <a:xfrm>
            <a:off x="3018503" y="5034116"/>
            <a:ext cx="3431458"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32865718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209" y="2015140"/>
            <a:ext cx="1460138" cy="32342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04" y="457396"/>
            <a:ext cx="2605548" cy="1429924"/>
          </a:xfrm>
          <a:prstGeom prst="rect">
            <a:avLst/>
          </a:prstGeom>
        </p:spPr>
      </p:pic>
      <p:sp>
        <p:nvSpPr>
          <p:cNvPr id="2" name="TextBox 1"/>
          <p:cNvSpPr txBox="1"/>
          <p:nvPr/>
        </p:nvSpPr>
        <p:spPr>
          <a:xfrm>
            <a:off x="3018504" y="5692877"/>
            <a:ext cx="2802194"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4137313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626643"/>
            <a:ext cx="4073814"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effectLst>
                  <a:outerShdw blurRad="38100" dist="38100" dir="2700000" algn="tl">
                    <a:srgbClr val="000000">
                      <a:alpha val="43137"/>
                    </a:srgbClr>
                  </a:outerShdw>
                </a:effectLst>
                <a:latin typeface="Roboto"/>
                <a:ea typeface="Roboto"/>
                <a:cs typeface="Roboto"/>
              </a:rPr>
              <a:t>Josh </a:t>
            </a:r>
            <a:r>
              <a:rPr lang="en-US" dirty="0" err="1" smtClean="0">
                <a:solidFill>
                  <a:srgbClr val="B3A369"/>
                </a:solidFill>
                <a:effectLst>
                  <a:outerShdw blurRad="38100" dist="38100" dir="2700000" algn="tl">
                    <a:srgbClr val="000000">
                      <a:alpha val="43137"/>
                    </a:srgbClr>
                  </a:outerShdw>
                </a:effectLst>
                <a:latin typeface="Roboto"/>
                <a:ea typeface="Roboto"/>
                <a:cs typeface="Roboto"/>
              </a:rPr>
              <a:t>Rosenberg,CPA</a:t>
            </a:r>
            <a:r>
              <a:rPr lang="en-US" dirty="0">
                <a:latin typeface="Roboto"/>
                <a:ea typeface="Roboto"/>
                <a:cs typeface="Roboto"/>
              </a:rPr>
              <a:t/>
            </a:r>
            <a:br>
              <a:rPr lang="en-US" dirty="0">
                <a:latin typeface="Roboto"/>
                <a:ea typeface="Roboto"/>
                <a:cs typeface="Roboto"/>
              </a:rPr>
            </a:br>
            <a:r>
              <a:rPr lang="en-US" sz="2200" dirty="0" smtClean="0">
                <a:solidFill>
                  <a:srgbClr val="B3A369"/>
                </a:solidFill>
                <a:latin typeface="Roboto"/>
                <a:ea typeface="Roboto"/>
                <a:cs typeface="Roboto"/>
              </a:rPr>
              <a:t>Sr. Director, Grants and Contracts</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14639"/>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2200867"/>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smtClean="0">
                <a:solidFill>
                  <a:srgbClr val="003057"/>
                </a:solidFill>
                <a:effectLst>
                  <a:outerShdw blurRad="38100" dist="38100" dir="2700000" algn="tl">
                    <a:srgbClr val="000000">
                      <a:alpha val="43137"/>
                    </a:srgbClr>
                  </a:outerShdw>
                </a:effectLst>
                <a:latin typeface="Roboto"/>
                <a:ea typeface="Roboto"/>
                <a:cs typeface="Roboto"/>
              </a:rPr>
              <a:t>Effort Reporting and the NIH Salary Cap</a:t>
            </a:r>
            <a:endParaRPr lang="en-US" sz="3300" dirty="0">
              <a:solidFill>
                <a:srgbClr val="003057"/>
              </a:solidFill>
              <a:effectLst>
                <a:outerShdw blurRad="38100" dist="38100" dir="2700000" algn="tl">
                  <a:srgbClr val="000000">
                    <a:alpha val="43137"/>
                  </a:srgbClr>
                </a:outerShdw>
              </a:effectLst>
            </a:endParaRPr>
          </a:p>
        </p:txBody>
      </p:sp>
      <p:sp>
        <p:nvSpPr>
          <p:cNvPr id="5" name="Title 1"/>
          <p:cNvSpPr txBox="1">
            <a:spLocks/>
          </p:cNvSpPr>
          <p:nvPr/>
        </p:nvSpPr>
        <p:spPr>
          <a:xfrm>
            <a:off x="4424216" y="3415496"/>
            <a:ext cx="4434034" cy="1225908"/>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sz="9800" dirty="0" smtClean="0">
                <a:effectLst>
                  <a:outerShdw blurRad="38100" dist="38100" dir="2700000" algn="tl">
                    <a:srgbClr val="000000">
                      <a:alpha val="43137"/>
                    </a:srgbClr>
                  </a:outerShdw>
                </a:effectLst>
                <a:latin typeface="Roboto"/>
                <a:ea typeface="Roboto"/>
                <a:cs typeface="Roboto"/>
              </a:rPr>
              <a:t/>
            </a:r>
            <a:br>
              <a:rPr lang="en-US" sz="9800" dirty="0" smtClean="0">
                <a:effectLst>
                  <a:outerShdw blurRad="38100" dist="38100" dir="2700000" algn="tl">
                    <a:srgbClr val="000000">
                      <a:alpha val="43137"/>
                    </a:srgbClr>
                  </a:outerShdw>
                </a:effectLst>
                <a:latin typeface="Roboto"/>
                <a:ea typeface="Roboto"/>
                <a:cs typeface="Roboto"/>
              </a:rPr>
            </a:br>
            <a:r>
              <a:rPr lang="en-US" sz="9800" dirty="0" smtClean="0">
                <a:solidFill>
                  <a:srgbClr val="B3A369"/>
                </a:solidFill>
                <a:effectLst>
                  <a:outerShdw blurRad="38100" dist="38100" dir="2700000" algn="tl">
                    <a:srgbClr val="000000">
                      <a:alpha val="43137"/>
                    </a:srgbClr>
                  </a:outerShdw>
                </a:effectLst>
                <a:latin typeface="Roboto"/>
                <a:ea typeface="Roboto"/>
                <a:cs typeface="Roboto"/>
              </a:rPr>
              <a:t>Jonathon </a:t>
            </a:r>
            <a:r>
              <a:rPr lang="en-US" sz="9800" dirty="0" err="1" smtClean="0">
                <a:solidFill>
                  <a:srgbClr val="B3A369"/>
                </a:solidFill>
                <a:effectLst>
                  <a:outerShdw blurRad="38100" dist="38100" dir="2700000" algn="tl">
                    <a:srgbClr val="000000">
                      <a:alpha val="43137"/>
                    </a:srgbClr>
                  </a:outerShdw>
                </a:effectLst>
                <a:latin typeface="Roboto"/>
                <a:ea typeface="Roboto"/>
                <a:cs typeface="Roboto"/>
              </a:rPr>
              <a:t>Jeffries,CPA</a:t>
            </a:r>
            <a:r>
              <a:rPr lang="en-US" sz="9800" dirty="0" smtClean="0">
                <a:solidFill>
                  <a:srgbClr val="B3A369"/>
                </a:solidFill>
                <a:effectLst>
                  <a:outerShdw blurRad="38100" dist="38100" dir="2700000" algn="tl">
                    <a:srgbClr val="000000">
                      <a:alpha val="43137"/>
                    </a:srgbClr>
                  </a:outerShdw>
                </a:effectLst>
                <a:latin typeface="Roboto"/>
                <a:ea typeface="Roboto"/>
                <a:cs typeface="Roboto"/>
              </a:rPr>
              <a:t>        </a:t>
            </a:r>
            <a:r>
              <a:rPr lang="en-US" sz="6200" dirty="0" smtClean="0">
                <a:solidFill>
                  <a:srgbClr val="B3A369"/>
                </a:solidFill>
                <a:latin typeface="Roboto"/>
                <a:ea typeface="Roboto"/>
                <a:cs typeface="Roboto"/>
              </a:rPr>
              <a:t>Director, Cost Accounting</a:t>
            </a:r>
            <a:r>
              <a:rPr lang="en-US" sz="2400" dirty="0" smtClean="0">
                <a:latin typeface="Roboto"/>
                <a:ea typeface="Roboto"/>
                <a:cs typeface="Roboto"/>
              </a:rPr>
              <a:t/>
            </a:r>
            <a:br>
              <a:rPr lang="en-US" sz="2400" dirty="0" smtClean="0">
                <a:latin typeface="Roboto"/>
                <a:ea typeface="Roboto"/>
                <a:cs typeface="Roboto"/>
              </a:rPr>
            </a:br>
            <a:endParaRPr lang="en-US" dirty="0"/>
          </a:p>
        </p:txBody>
      </p:sp>
      <p:pic>
        <p:nvPicPr>
          <p:cNvPr id="6" name="Picture 5"/>
          <p:cNvPicPr>
            <a:picLocks noChangeAspect="1"/>
          </p:cNvPicPr>
          <p:nvPr/>
        </p:nvPicPr>
        <p:blipFill>
          <a:blip r:embed="rId2"/>
          <a:stretch>
            <a:fillRect/>
          </a:stretch>
        </p:blipFill>
        <p:spPr>
          <a:xfrm>
            <a:off x="3152775" y="6092814"/>
            <a:ext cx="2838450" cy="581025"/>
          </a:xfrm>
          <a:prstGeom prst="rect">
            <a:avLst/>
          </a:prstGeom>
        </p:spPr>
      </p:pic>
    </p:spTree>
    <p:extLst>
      <p:ext uri="{BB962C8B-B14F-4D97-AF65-F5344CB8AC3E}">
        <p14:creationId xmlns:p14="http://schemas.microsoft.com/office/powerpoint/2010/main" val="2940235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2961769"/>
            <a:ext cx="8572500" cy="1288465"/>
          </a:xfrm>
        </p:spPr>
        <p:txBody>
          <a:bodyPr>
            <a:normAutofit/>
          </a:bodyPr>
          <a:lstStyle/>
          <a:p>
            <a:pPr marL="457200" lvl="1" indent="0" algn="ctr">
              <a:buNone/>
            </a:pPr>
            <a:r>
              <a:rPr lang="en-US" sz="3600" b="1" dirty="0" smtClean="0">
                <a:latin typeface="Arial" panose="020B0604020202020204" pitchFamily="34" charset="0"/>
                <a:cs typeface="Arial" panose="020B0604020202020204" pitchFamily="34" charset="0"/>
              </a:rPr>
              <a:t>DEPARTMENT OF INTERNAL AUDIT</a:t>
            </a:r>
          </a:p>
          <a:p>
            <a:pPr marL="457200" lvl="1" indent="0" algn="ctr">
              <a:buNone/>
            </a:pPr>
            <a:r>
              <a:rPr lang="en-US" dirty="0" smtClean="0">
                <a:latin typeface="Arial" panose="020B0604020202020204" pitchFamily="34" charset="0"/>
                <a:cs typeface="Arial" panose="020B0604020202020204" pitchFamily="34" charset="0"/>
              </a:rPr>
              <a:t>Effort Reporting</a:t>
            </a:r>
            <a:endParaRPr lang="en-US" dirty="0">
              <a:latin typeface="Arial" panose="020B0604020202020204" pitchFamily="34" charset="0"/>
              <a:cs typeface="Arial" panose="020B060402020202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60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fontScale="92500" lnSpcReduction="20000"/>
          </a:bodyPr>
          <a:lstStyle/>
          <a:p>
            <a:pPr marL="457200" lvl="1" indent="0">
              <a:buNone/>
            </a:pPr>
            <a:r>
              <a:rPr lang="en-US" sz="3000" dirty="0" smtClean="0">
                <a:latin typeface="Arial" panose="020B0604020202020204" pitchFamily="34" charset="0"/>
                <a:cs typeface="Arial" panose="020B0604020202020204" pitchFamily="34" charset="0"/>
              </a:rPr>
              <a:t>In the Fall of FY21, Internal Audit performed a comprehensive review of GT effort reporting practices.  They identified seven (7) areas of concern:</a:t>
            </a:r>
          </a:p>
          <a:p>
            <a:pPr marL="457200" lvl="1" indent="0">
              <a:buNone/>
            </a:pPr>
            <a:endParaRPr lang="en-US" sz="30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NIH </a:t>
            </a:r>
            <a:r>
              <a:rPr lang="en-US" dirty="0">
                <a:latin typeface="Arial" panose="020B0604020202020204" pitchFamily="34" charset="0"/>
                <a:cs typeface="Arial" panose="020B0604020202020204" pitchFamily="34" charset="0"/>
              </a:rPr>
              <a:t>Salary Cap </a:t>
            </a:r>
            <a:r>
              <a:rPr lang="en-US" dirty="0" smtClean="0">
                <a:latin typeface="Arial" panose="020B0604020202020204" pitchFamily="34" charset="0"/>
                <a:cs typeface="Arial" panose="020B0604020202020204" pitchFamily="34" charset="0"/>
              </a:rPr>
              <a:t>Limitations</a:t>
            </a:r>
          </a:p>
          <a:p>
            <a:pPr lvl="1"/>
            <a:r>
              <a:rPr lang="en-US" dirty="0" smtClean="0">
                <a:latin typeface="Arial" panose="020B0604020202020204" pitchFamily="34" charset="0"/>
                <a:cs typeface="Arial" panose="020B0604020202020204" pitchFamily="34" charset="0"/>
              </a:rPr>
              <a:t>IBS Guidance</a:t>
            </a:r>
          </a:p>
          <a:p>
            <a:pPr lvl="1"/>
            <a:r>
              <a:rPr lang="en-US" dirty="0" smtClean="0">
                <a:latin typeface="Arial" panose="020B0604020202020204" pitchFamily="34" charset="0"/>
                <a:cs typeface="Arial" panose="020B0604020202020204" pitchFamily="34" charset="0"/>
              </a:rPr>
              <a:t>Effort Reporting Training </a:t>
            </a:r>
          </a:p>
          <a:p>
            <a:pPr lvl="1"/>
            <a:r>
              <a:rPr lang="en-US" dirty="0" smtClean="0">
                <a:latin typeface="Arial" panose="020B0604020202020204" pitchFamily="34" charset="0"/>
                <a:cs typeface="Arial" panose="020B0604020202020204" pitchFamily="34" charset="0"/>
              </a:rPr>
              <a:t>Terminated </a:t>
            </a:r>
            <a:r>
              <a:rPr lang="en-US" dirty="0">
                <a:latin typeface="Arial" panose="020B0604020202020204" pitchFamily="34" charset="0"/>
                <a:cs typeface="Arial" panose="020B0604020202020204" pitchFamily="34" charset="0"/>
              </a:rPr>
              <a:t>Employees and ASRs</a:t>
            </a:r>
          </a:p>
          <a:p>
            <a:pPr lvl="1"/>
            <a:r>
              <a:rPr lang="en-US" dirty="0" smtClean="0">
                <a:latin typeface="Arial" panose="020B0604020202020204" pitchFamily="34" charset="0"/>
                <a:cs typeface="Arial" panose="020B0604020202020204" pitchFamily="34" charset="0"/>
              </a:rPr>
              <a:t>WAF </a:t>
            </a:r>
            <a:r>
              <a:rPr lang="en-US" dirty="0">
                <a:latin typeface="Arial" panose="020B0604020202020204" pitchFamily="34" charset="0"/>
                <a:cs typeface="Arial" panose="020B0604020202020204" pitchFamily="34" charset="0"/>
              </a:rPr>
              <a:t>Retention</a:t>
            </a:r>
          </a:p>
          <a:p>
            <a:pPr lvl="1"/>
            <a:r>
              <a:rPr lang="en-US" dirty="0" smtClean="0">
                <a:latin typeface="Arial" panose="020B0604020202020204" pitchFamily="34" charset="0"/>
                <a:cs typeface="Arial" panose="020B0604020202020204" pitchFamily="34" charset="0"/>
              </a:rPr>
              <a:t>Cost </a:t>
            </a:r>
            <a:r>
              <a:rPr lang="en-US" dirty="0">
                <a:latin typeface="Arial" panose="020B0604020202020204" pitchFamily="34" charset="0"/>
                <a:cs typeface="Arial" panose="020B0604020202020204" pitchFamily="34" charset="0"/>
              </a:rPr>
              <a:t>Transfers</a:t>
            </a:r>
          </a:p>
          <a:p>
            <a:pPr lvl="1"/>
            <a:r>
              <a:rPr lang="en-US" dirty="0" smtClean="0">
                <a:latin typeface="Arial" panose="020B0604020202020204" pitchFamily="34" charset="0"/>
                <a:cs typeface="Arial" panose="020B0604020202020204" pitchFamily="34" charset="0"/>
              </a:rPr>
              <a:t>Undesignated </a:t>
            </a:r>
            <a:r>
              <a:rPr lang="en-US" dirty="0">
                <a:latin typeface="Arial" panose="020B0604020202020204" pitchFamily="34" charset="0"/>
                <a:cs typeface="Arial" panose="020B0604020202020204" pitchFamily="34" charset="0"/>
              </a:rPr>
              <a:t>Driver Worktags</a:t>
            </a:r>
          </a:p>
          <a:p>
            <a:pPr lvl="1"/>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237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EB44D29EDD04CB9097BA75913CB89" ma:contentTypeVersion="12" ma:contentTypeDescription="Create a new document." ma:contentTypeScope="" ma:versionID="47aa165440c9264a310db60ddf025054">
  <xsd:schema xmlns:xsd="http://www.w3.org/2001/XMLSchema" xmlns:xs="http://www.w3.org/2001/XMLSchema" xmlns:p="http://schemas.microsoft.com/office/2006/metadata/properties" xmlns:ns3="d161d792-62b2-4f41-ac3a-333a77a120fb" xmlns:ns4="204af650-b4c7-458d-b0d8-872510ed4c10" targetNamespace="http://schemas.microsoft.com/office/2006/metadata/properties" ma:root="true" ma:fieldsID="6452128c7d074a9e964e11129f0a98fd" ns3:_="" ns4:_="">
    <xsd:import namespace="d161d792-62b2-4f41-ac3a-333a77a120fb"/>
    <xsd:import namespace="204af650-b4c7-458d-b0d8-872510ed4c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1d792-62b2-4f41-ac3a-333a77a120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af650-b4c7-458d-b0d8-872510ed4c1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338D3F-54E0-4D15-AE49-F53FEEC92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1d792-62b2-4f41-ac3a-333a77a120fb"/>
    <ds:schemaRef ds:uri="204af650-b4c7-458d-b0d8-872510ed4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9165FB-ADE2-44FC-8314-EDA917EDD9A3}">
  <ds:schemaRefs>
    <ds:schemaRef ds:uri="http://schemas.microsoft.com/sharepoint/v3/contenttype/forms"/>
  </ds:schemaRefs>
</ds:datastoreItem>
</file>

<file path=customXml/itemProps3.xml><?xml version="1.0" encoding="utf-8"?>
<ds:datastoreItem xmlns:ds="http://schemas.openxmlformats.org/officeDocument/2006/customXml" ds:itemID="{6AB95510-388F-4B54-A042-E81080784286}">
  <ds:schemaRefs>
    <ds:schemaRef ds:uri="http://purl.org/dc/terms/"/>
    <ds:schemaRef ds:uri="d161d792-62b2-4f41-ac3a-333a77a120fb"/>
    <ds:schemaRef ds:uri="204af650-b4c7-458d-b0d8-872510ed4c10"/>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2015_editable_slide_template</Template>
  <TotalTime>22846</TotalTime>
  <Words>2669</Words>
  <Application>Microsoft Office PowerPoint</Application>
  <PresentationFormat>On-screen Show (4:3)</PresentationFormat>
  <Paragraphs>426</Paragraphs>
  <Slides>66</Slides>
  <Notes>39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66</vt:i4>
      </vt:variant>
    </vt:vector>
  </HeadingPairs>
  <TitlesOfParts>
    <vt:vector size="78" baseType="lpstr">
      <vt:lpstr>Roboto Condensed Light</vt:lpstr>
      <vt:lpstr>Roboto</vt:lpstr>
      <vt:lpstr>Calibri</vt:lpstr>
      <vt:lpstr>Lucida Grande</vt:lpstr>
      <vt:lpstr>Arial</vt:lpstr>
      <vt:lpstr>Wingdings</vt:lpstr>
      <vt:lpstr>Roboto Light</vt:lpstr>
      <vt:lpstr>Custom Design</vt:lpstr>
      <vt:lpstr>1_Custom Design</vt:lpstr>
      <vt:lpstr>2_Custom Design</vt:lpstr>
      <vt:lpstr>White Main</vt:lpstr>
      <vt:lpstr>3_Custom Design</vt:lpstr>
      <vt:lpstr>The Latest Buzz with G&amp;C Accounting</vt:lpstr>
      <vt:lpstr> Serena Simpson G&amp;C Systems Analyst Lead  </vt:lpstr>
      <vt:lpstr>Agenda </vt:lpstr>
      <vt:lpstr> Josh Rosenberg, CPA Senior Director of Grants &amp; Contracts Accounting  </vt:lpstr>
      <vt:lpstr>Grants and Contracts Accounting – Who We Are</vt:lpstr>
      <vt:lpstr>Grants and Contracts Accounting Website</vt:lpstr>
      <vt:lpstr> Josh Rosenberg,CPA Sr. Director, Grants and Contracts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NIH Salary Cap</vt:lpstr>
      <vt:lpstr>New NIH Salary Cap Calculation</vt:lpstr>
      <vt:lpstr>Tools to Manage NIH Salary Cap</vt:lpstr>
      <vt:lpstr>NSF Salary Cap – Best Practices</vt:lpstr>
      <vt:lpstr>ASRs for Terminating Employees</vt:lpstr>
      <vt:lpstr> Cassandra Belton, CPA  Cost Accounting Financial Compliance Program Manager </vt:lpstr>
      <vt:lpstr>Timing of Journal Entry for Tuition Remission on Cost Share </vt:lpstr>
      <vt:lpstr>Participant Support Audit Recommendation</vt:lpstr>
      <vt:lpstr>Participant Support Audit Response</vt:lpstr>
      <vt:lpstr>G&amp;C Participant Support Transaction Detail – GTCR </vt:lpstr>
      <vt:lpstr>Workday Grants Reporting</vt:lpstr>
      <vt:lpstr>PowerPoint Presentation</vt:lpstr>
      <vt:lpstr>SPONSORED AWARD BUDGET EXPENSE REPORT (SABER)</vt:lpstr>
      <vt:lpstr>TIPS AND TRICKS</vt:lpstr>
      <vt:lpstr>TIPS AND TRICKS</vt:lpstr>
      <vt:lpstr>TIPS AND TRICKS</vt:lpstr>
      <vt:lpstr>TIPS AND TRICKS</vt:lpstr>
      <vt:lpstr>G&amp;C Participant Support Transaction Detail - GTCR</vt:lpstr>
      <vt:lpstr>G&amp;C Participant Support Transaction Detail - GTCR</vt:lpstr>
      <vt:lpstr>GT Award Exception Report </vt:lpstr>
      <vt:lpstr>PI Quick View</vt:lpstr>
      <vt:lpstr>PI Quick View</vt:lpstr>
      <vt:lpstr>PowerPoint Presentation</vt:lpstr>
      <vt:lpstr>PowerPoint Presentation</vt:lpstr>
      <vt:lpstr>How can I get help?</vt:lpstr>
      <vt:lpstr>Service Now</vt:lpstr>
      <vt:lpstr>KNOWLEDGE ARTICLES</vt:lpstr>
      <vt:lpstr> Doug Feller, CRA Project Accounting G&amp;C Financial Analyst III  </vt:lpstr>
      <vt:lpstr>Inactivation of Awards</vt:lpstr>
      <vt:lpstr>PowerPoint Presentation</vt:lpstr>
      <vt:lpstr>PowerPoint Presentation</vt:lpstr>
      <vt:lpstr>Service Now</vt:lpstr>
      <vt:lpstr> Gabrielle Slappey, CRA  Project Accounting G&amp;C Financial Manager  </vt:lpstr>
      <vt:lpstr>Request Framework – Create New Request</vt:lpstr>
      <vt:lpstr>Request Framework – New Award Line/Grant </vt:lpstr>
      <vt:lpstr> Glenn Campopiano, CRA Project Accounting Director of Project Accounting </vt:lpstr>
      <vt:lpstr>PowerPoint Presentation</vt:lpstr>
      <vt:lpstr>PowerPoint Presentation</vt:lpstr>
      <vt:lpstr>PowerPoint Presentation</vt:lpstr>
      <vt:lpstr>PowerPoint Presentation</vt:lpstr>
      <vt:lpstr>PowerPoint Presentation</vt:lpstr>
      <vt:lpstr> Rob Roy, CRA Director of BOR Sponsored Operations</vt:lpstr>
      <vt:lpstr>PowerPoint Presentation</vt:lpstr>
      <vt:lpstr>PowerPoint Presentation</vt:lpstr>
      <vt:lpstr>PowerPoint Presentation</vt:lpstr>
      <vt:lpstr>PowerPoint Presentation</vt:lpstr>
      <vt:lpstr>PowerPoint Presentation</vt:lpstr>
      <vt:lpstr>Upcoming Research Administration Post-Award Focused Trainings</vt:lpstr>
      <vt:lpstr>The Latest Buzz with G&amp;C Accounting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Simpson, Serena</cp:lastModifiedBy>
  <cp:revision>229</cp:revision>
  <cp:lastPrinted>2019-09-24T17:23:11Z</cp:lastPrinted>
  <dcterms:created xsi:type="dcterms:W3CDTF">2016-03-09T16:46:53Z</dcterms:created>
  <dcterms:modified xsi:type="dcterms:W3CDTF">2021-02-24T21:12:20Z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0x01010012BEB44D29EDD04CB9097BA75913CB89</vt:lpwstr>
  </property>
</Properties>
</file>