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4"/>
    <p:sldMasterId id="2147483683" r:id="rId5"/>
    <p:sldMasterId id="2147483695" r:id="rId6"/>
    <p:sldMasterId id="2147483705" r:id="rId7"/>
    <p:sldMasterId id="2147483712" r:id="rId8"/>
  </p:sldMasterIdLst>
  <p:notesMasterIdLst>
    <p:notesMasterId r:id="rId44"/>
  </p:notesMasterIdLst>
  <p:sldIdLst>
    <p:sldId id="515" r:id="rId9"/>
    <p:sldId id="516" r:id="rId10"/>
    <p:sldId id="488" r:id="rId11"/>
    <p:sldId id="505" r:id="rId12"/>
    <p:sldId id="509" r:id="rId13"/>
    <p:sldId id="508" r:id="rId14"/>
    <p:sldId id="522" r:id="rId15"/>
    <p:sldId id="523" r:id="rId16"/>
    <p:sldId id="524" r:id="rId17"/>
    <p:sldId id="525" r:id="rId18"/>
    <p:sldId id="526" r:id="rId19"/>
    <p:sldId id="527" r:id="rId20"/>
    <p:sldId id="528" r:id="rId21"/>
    <p:sldId id="531" r:id="rId22"/>
    <p:sldId id="532" r:id="rId23"/>
    <p:sldId id="533" r:id="rId24"/>
    <p:sldId id="534" r:id="rId25"/>
    <p:sldId id="535" r:id="rId26"/>
    <p:sldId id="536" r:id="rId27"/>
    <p:sldId id="547" r:id="rId28"/>
    <p:sldId id="548" r:id="rId29"/>
    <p:sldId id="549" r:id="rId30"/>
    <p:sldId id="550" r:id="rId31"/>
    <p:sldId id="542" r:id="rId32"/>
    <p:sldId id="543" r:id="rId33"/>
    <p:sldId id="545" r:id="rId34"/>
    <p:sldId id="544" r:id="rId35"/>
    <p:sldId id="546" r:id="rId36"/>
    <p:sldId id="539" r:id="rId37"/>
    <p:sldId id="540" r:id="rId38"/>
    <p:sldId id="541" r:id="rId39"/>
    <p:sldId id="537" r:id="rId40"/>
    <p:sldId id="538" r:id="rId41"/>
    <p:sldId id="529" r:id="rId42"/>
    <p:sldId id="530" r:id="rId43"/>
  </p:sldIdLst>
  <p:sldSz cx="9144000" cy="6858000" type="screen4x3"/>
  <p:notesSz cx="7010400" cy="9296400"/>
  <p:embeddedFontLst>
    <p:embeddedFont>
      <p:font typeface="Roboto" panose="020B0604020202020204" charset="0"/>
      <p:regular r:id="rId45"/>
      <p:bold r:id="rId46"/>
      <p:italic r:id="rId47"/>
      <p:boldItalic r:id="rId48"/>
    </p:embeddedFont>
    <p:embeddedFont>
      <p:font typeface="Roboto Condensed Light"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Roboto Light" panose="020B0604020202020204" charset="0"/>
      <p:regular r:id="rId57"/>
      <p: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437"/>
    <a:srgbClr val="0000FF"/>
    <a:srgbClr val="B3A369"/>
    <a:srgbClr val="003057"/>
    <a:srgbClr val="A7934B"/>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94660"/>
  </p:normalViewPr>
  <p:slideViewPr>
    <p:cSldViewPr snapToGrid="0">
      <p:cViewPr varScale="1">
        <p:scale>
          <a:sx n="124" d="100"/>
          <a:sy n="124" d="100"/>
        </p:scale>
        <p:origin x="966" y="108"/>
      </p:cViewPr>
      <p:guideLst>
        <p:guide orient="horz" pos="773"/>
        <p:guide pos="1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Master" Target="slideMasters/slideMaster5.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D8765AD0-B56E-4E5A-9C1E-13D91B659D5D}" type="datetimeFigureOut">
              <a:rPr lang="en-US" smtClean="0"/>
              <a:t>7/28/2021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F28341C-8A29-4DC3-AE60-95FC0085A85B}" type="slidenum">
              <a:rPr lang="en-US" smtClean="0"/>
              <a:t>‹#›</a:t>
            </a:fld>
            <a:endParaRPr lang="en-US" dirty="0"/>
          </a:p>
        </p:txBody>
      </p:sp>
    </p:spTree>
    <p:extLst>
      <p:ext uri="{BB962C8B-B14F-4D97-AF65-F5344CB8AC3E}">
        <p14:creationId xmlns:p14="http://schemas.microsoft.com/office/powerpoint/2010/main" val="68857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CFBE8C-3CD8-446C-83ED-0186F065E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50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13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 with over 90 days includes late</a:t>
            </a:r>
            <a:r>
              <a:rPr lang="en-US" baseline="0" dirty="0"/>
              <a:t> setup by G&amp;C and/or OSP; we cannot move prior year expense from State account; Cost transfers without a Grant Worktag should go to the controller’s office.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7A110E-9D31-4F1C-8360-E5BF2B447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25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 with over 90 days includes late</a:t>
            </a:r>
            <a:r>
              <a:rPr lang="en-US" baseline="0" dirty="0"/>
              <a:t> setup by G&amp;C and/or OSP; we cannot move prior year expense from State account; Cost transfers without a Grant Worktag should go to the controller’s office.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7A110E-9D31-4F1C-8360-E5BF2B447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62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 with over 90 days includes late</a:t>
            </a:r>
            <a:r>
              <a:rPr lang="en-US" baseline="0" dirty="0"/>
              <a:t> setup by G&amp;C and/or OSP; we cannot move prior year expense from State account; Cost transfers without a Grant Worktag should go to the controller’s office.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7A110E-9D31-4F1C-8360-E5BF2B447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01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40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90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55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748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8341C-8A29-4DC3-AE60-95FC0085A85B}" type="slidenum">
              <a:rPr lang="en-US" smtClean="0"/>
              <a:t>30</a:t>
            </a:fld>
            <a:endParaRPr lang="en-US"/>
          </a:p>
        </p:txBody>
      </p:sp>
    </p:spTree>
    <p:extLst>
      <p:ext uri="{BB962C8B-B14F-4D97-AF65-F5344CB8AC3E}">
        <p14:creationId xmlns:p14="http://schemas.microsoft.com/office/powerpoint/2010/main" val="3983540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8341C-8A29-4DC3-AE60-95FC0085A85B}" type="slidenum">
              <a:rPr lang="en-US" smtClean="0"/>
              <a:t>31</a:t>
            </a:fld>
            <a:endParaRPr lang="en-US"/>
          </a:p>
        </p:txBody>
      </p:sp>
    </p:spTree>
    <p:extLst>
      <p:ext uri="{BB962C8B-B14F-4D97-AF65-F5344CB8AC3E}">
        <p14:creationId xmlns:p14="http://schemas.microsoft.com/office/powerpoint/2010/main" val="398006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59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75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98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9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47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7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138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CFDADE-9A1C-49C0-BD7B-85E0FDCD5A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05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9196" y="3793068"/>
            <a:ext cx="5096935" cy="1684868"/>
          </a:xfrm>
          <a:prstGeom prst="rect">
            <a:avLst/>
          </a:prstGeom>
        </p:spPr>
        <p:txBody>
          <a:bodyPr>
            <a:noAutofit/>
          </a:bodyPr>
          <a:lstStyle>
            <a:lvl1pPr marL="0" indent="0" algn="l">
              <a:lnSpc>
                <a:spcPts val="3600"/>
              </a:lnSpc>
              <a:buNone/>
              <a:defRPr sz="3000" b="0" cap="none" spc="0" baseline="0">
                <a:solidFill>
                  <a:schemeClr val="tx1">
                    <a:lumMod val="50000"/>
                    <a:lumOff val="50000"/>
                  </a:schemeClr>
                </a:solidFill>
                <a:latin typeface="Roboto Condensed Light" pitchFamily="2" charset="0"/>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3239197" y="333632"/>
            <a:ext cx="5096935" cy="3459435"/>
          </a:xfrm>
          <a:prstGeom prst="rect">
            <a:avLst/>
          </a:prstGeom>
        </p:spPr>
        <p:txBody>
          <a:bodyPr anchor="b" anchorCtr="0">
            <a:normAutofit/>
          </a:bodyPr>
          <a:lstStyle>
            <a:lvl1pPr algn="l">
              <a:lnSpc>
                <a:spcPts val="4800"/>
              </a:lnSpc>
              <a:defRPr sz="4200" b="1"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68865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285750" y="365125"/>
            <a:ext cx="66008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19986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9196" y="3793068"/>
            <a:ext cx="5096935" cy="1684868"/>
          </a:xfrm>
          <a:prstGeom prst="rect">
            <a:avLst/>
          </a:prstGeom>
        </p:spPr>
        <p:txBody>
          <a:bodyPr>
            <a:noAutofit/>
          </a:bodyPr>
          <a:lstStyle>
            <a:lvl1pPr marL="0" indent="0" algn="l">
              <a:lnSpc>
                <a:spcPts val="3600"/>
              </a:lnSpc>
              <a:buNone/>
              <a:defRPr sz="3000" b="0" cap="none" spc="0" baseline="0">
                <a:solidFill>
                  <a:schemeClr val="tx1">
                    <a:lumMod val="50000"/>
                    <a:lumOff val="50000"/>
                  </a:schemeClr>
                </a:solidFill>
                <a:latin typeface="Roboto Condensed Light" pitchFamily="2" charset="0"/>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3239197" y="333632"/>
            <a:ext cx="5096935" cy="3459435"/>
          </a:xfrm>
          <a:prstGeom prst="rect">
            <a:avLst/>
          </a:prstGeom>
        </p:spPr>
        <p:txBody>
          <a:bodyPr anchor="b" anchorCtr="0">
            <a:normAutofit/>
          </a:bodyPr>
          <a:lstStyle>
            <a:lvl1pPr algn="l">
              <a:lnSpc>
                <a:spcPts val="4800"/>
              </a:lnSpc>
              <a:defRPr sz="4200" b="1"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38789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1214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284285" y="1215483"/>
            <a:ext cx="4211515" cy="4961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4648200" y="1215483"/>
            <a:ext cx="4210050" cy="4961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71426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285750" y="1235113"/>
            <a:ext cx="42132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285750" y="2078656"/>
            <a:ext cx="4213225" cy="4111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4629150" y="1235113"/>
            <a:ext cx="4229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4629150" y="2078656"/>
            <a:ext cx="4229100" cy="4111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3660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343983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719785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28575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3235325" y="457201"/>
            <a:ext cx="562292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285750" y="2274848"/>
            <a:ext cx="2949575"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3840547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28575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3235325" y="457201"/>
            <a:ext cx="5622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285750" y="2274848"/>
            <a:ext cx="2949575"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2708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58446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68865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285750" y="365125"/>
            <a:ext cx="66008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411546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60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3505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dirty="0"/>
          </a:p>
        </p:txBody>
      </p:sp>
      <p:sp>
        <p:nvSpPr>
          <p:cNvPr id="5" name="Picture Placeholder 3"/>
          <p:cNvSpPr>
            <a:spLocks noGrp="1"/>
          </p:cNvSpPr>
          <p:nvPr>
            <p:ph type="pic" sz="quarter" idx="12"/>
          </p:nvPr>
        </p:nvSpPr>
        <p:spPr>
          <a:xfrm>
            <a:off x="254000" y="3784602"/>
            <a:ext cx="4216401" cy="2459799"/>
          </a:xfrm>
        </p:spPr>
        <p:txBody>
          <a:bodyPr/>
          <a:lstStyle/>
          <a:p>
            <a:endParaRPr lang="en-US" dirty="0"/>
          </a:p>
        </p:txBody>
      </p:sp>
      <p:sp>
        <p:nvSpPr>
          <p:cNvPr id="6" name="Picture Placeholder 3"/>
          <p:cNvSpPr>
            <a:spLocks noGrp="1"/>
          </p:cNvSpPr>
          <p:nvPr>
            <p:ph type="pic" sz="quarter" idx="13"/>
          </p:nvPr>
        </p:nvSpPr>
        <p:spPr>
          <a:xfrm>
            <a:off x="4656667" y="3784600"/>
            <a:ext cx="4207934" cy="2459800"/>
          </a:xfrm>
        </p:spPr>
        <p:txBody>
          <a:bodyPr/>
          <a:lstStyle/>
          <a:p>
            <a:endParaRPr lang="en-US" dirty="0"/>
          </a:p>
        </p:txBody>
      </p:sp>
    </p:spTree>
    <p:extLst>
      <p:ext uri="{BB962C8B-B14F-4D97-AF65-F5344CB8AC3E}">
        <p14:creationId xmlns:p14="http://schemas.microsoft.com/office/powerpoint/2010/main" val="3613402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262467" y="1329267"/>
            <a:ext cx="2751666" cy="1400218"/>
          </a:xfrm>
        </p:spPr>
        <p:txBody>
          <a:bodyPr/>
          <a:lstStyle/>
          <a:p>
            <a:endParaRPr lang="en-US" dirty="0"/>
          </a:p>
        </p:txBody>
      </p:sp>
      <p:sp>
        <p:nvSpPr>
          <p:cNvPr id="6" name="Picture Placeholder 3"/>
          <p:cNvSpPr>
            <a:spLocks noGrp="1"/>
          </p:cNvSpPr>
          <p:nvPr>
            <p:ph type="pic" sz="quarter" idx="12"/>
          </p:nvPr>
        </p:nvSpPr>
        <p:spPr>
          <a:xfrm>
            <a:off x="6092776" y="1329267"/>
            <a:ext cx="2805693" cy="1400218"/>
          </a:xfrm>
        </p:spPr>
        <p:txBody>
          <a:bodyPr/>
          <a:lstStyle/>
          <a:p>
            <a:endParaRPr lang="en-US" dirty="0"/>
          </a:p>
        </p:txBody>
      </p:sp>
      <p:sp>
        <p:nvSpPr>
          <p:cNvPr id="7" name="Picture Placeholder 3"/>
          <p:cNvSpPr>
            <a:spLocks noGrp="1"/>
          </p:cNvSpPr>
          <p:nvPr>
            <p:ph type="pic" sz="quarter" idx="13"/>
          </p:nvPr>
        </p:nvSpPr>
        <p:spPr>
          <a:xfrm>
            <a:off x="3132668" y="1329267"/>
            <a:ext cx="2870200" cy="1400218"/>
          </a:xfrm>
        </p:spPr>
        <p:txBody>
          <a:bodyPr/>
          <a:lstStyle/>
          <a:p>
            <a:endParaRPr lang="en-US" dirty="0"/>
          </a:p>
        </p:txBody>
      </p:sp>
      <p:sp>
        <p:nvSpPr>
          <p:cNvPr id="8" name="Picture Placeholder 3"/>
          <p:cNvSpPr>
            <a:spLocks noGrp="1"/>
          </p:cNvSpPr>
          <p:nvPr>
            <p:ph type="pic" sz="quarter" idx="14"/>
          </p:nvPr>
        </p:nvSpPr>
        <p:spPr>
          <a:xfrm>
            <a:off x="262467" y="2946400"/>
            <a:ext cx="2751666" cy="1514524"/>
          </a:xfrm>
        </p:spPr>
        <p:txBody>
          <a:bodyPr/>
          <a:lstStyle/>
          <a:p>
            <a:endParaRPr lang="en-US" dirty="0"/>
          </a:p>
        </p:txBody>
      </p:sp>
      <p:sp>
        <p:nvSpPr>
          <p:cNvPr id="9" name="Picture Placeholder 3"/>
          <p:cNvSpPr>
            <a:spLocks noGrp="1"/>
          </p:cNvSpPr>
          <p:nvPr>
            <p:ph type="pic" sz="quarter" idx="15"/>
          </p:nvPr>
        </p:nvSpPr>
        <p:spPr>
          <a:xfrm>
            <a:off x="6092776" y="2946400"/>
            <a:ext cx="2805693" cy="1514524"/>
          </a:xfrm>
        </p:spPr>
        <p:txBody>
          <a:bodyPr/>
          <a:lstStyle/>
          <a:p>
            <a:endParaRPr lang="en-US" dirty="0"/>
          </a:p>
        </p:txBody>
      </p:sp>
      <p:sp>
        <p:nvSpPr>
          <p:cNvPr id="10" name="Picture Placeholder 3"/>
          <p:cNvSpPr>
            <a:spLocks noGrp="1"/>
          </p:cNvSpPr>
          <p:nvPr>
            <p:ph type="pic" sz="quarter" idx="16"/>
          </p:nvPr>
        </p:nvSpPr>
        <p:spPr>
          <a:xfrm>
            <a:off x="3132668" y="2946400"/>
            <a:ext cx="2870200" cy="1514524"/>
          </a:xfrm>
        </p:spPr>
        <p:txBody>
          <a:bodyPr/>
          <a:lstStyle/>
          <a:p>
            <a:endParaRPr lang="en-US" dirty="0"/>
          </a:p>
        </p:txBody>
      </p:sp>
      <p:sp>
        <p:nvSpPr>
          <p:cNvPr id="11" name="Picture Placeholder 3"/>
          <p:cNvSpPr>
            <a:spLocks noGrp="1"/>
          </p:cNvSpPr>
          <p:nvPr>
            <p:ph type="pic" sz="quarter" idx="17"/>
          </p:nvPr>
        </p:nvSpPr>
        <p:spPr>
          <a:xfrm>
            <a:off x="262467" y="4677839"/>
            <a:ext cx="2751666" cy="1507682"/>
          </a:xfrm>
        </p:spPr>
        <p:txBody>
          <a:bodyPr/>
          <a:lstStyle/>
          <a:p>
            <a:endParaRPr lang="en-US" dirty="0"/>
          </a:p>
        </p:txBody>
      </p:sp>
      <p:sp>
        <p:nvSpPr>
          <p:cNvPr id="12" name="Picture Placeholder 3"/>
          <p:cNvSpPr>
            <a:spLocks noGrp="1"/>
          </p:cNvSpPr>
          <p:nvPr>
            <p:ph type="pic" sz="quarter" idx="18"/>
          </p:nvPr>
        </p:nvSpPr>
        <p:spPr>
          <a:xfrm>
            <a:off x="6092776" y="4677839"/>
            <a:ext cx="2805692" cy="1507682"/>
          </a:xfrm>
        </p:spPr>
        <p:txBody>
          <a:bodyPr/>
          <a:lstStyle/>
          <a:p>
            <a:endParaRPr lang="en-US" dirty="0"/>
          </a:p>
        </p:txBody>
      </p:sp>
      <p:sp>
        <p:nvSpPr>
          <p:cNvPr id="13" name="Picture Placeholder 3"/>
          <p:cNvSpPr>
            <a:spLocks noGrp="1"/>
          </p:cNvSpPr>
          <p:nvPr>
            <p:ph type="pic" sz="quarter" idx="19"/>
          </p:nvPr>
        </p:nvSpPr>
        <p:spPr>
          <a:xfrm>
            <a:off x="3132668" y="4677839"/>
            <a:ext cx="2870200" cy="1507682"/>
          </a:xfrm>
        </p:spPr>
        <p:txBody>
          <a:bodyPr/>
          <a:lstStyle/>
          <a:p>
            <a:endParaRPr lang="en-US" dirty="0"/>
          </a:p>
        </p:txBody>
      </p:sp>
    </p:spTree>
    <p:extLst>
      <p:ext uri="{BB962C8B-B14F-4D97-AF65-F5344CB8AC3E}">
        <p14:creationId xmlns:p14="http://schemas.microsoft.com/office/powerpoint/2010/main" val="355868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45" y="1557867"/>
            <a:ext cx="5096935" cy="2235200"/>
          </a:xfrm>
          <a:noFill/>
        </p:spPr>
        <p:txBody>
          <a:bodyPr anchor="b" anchorCtr="0">
            <a:noAutofit/>
          </a:bodyPr>
          <a:lstStyle>
            <a:lvl1pPr algn="l">
              <a:lnSpc>
                <a:spcPts val="3600"/>
              </a:lnSpc>
              <a:defRPr b="1" cap="all" spc="150">
                <a:solidFill>
                  <a:schemeClr val="tx1"/>
                </a:solidFill>
              </a:defRPr>
            </a:lvl1pPr>
          </a:lstStyle>
          <a:p>
            <a:r>
              <a:rPr lang="en-US"/>
              <a:t>Click to edit Master title style</a:t>
            </a:r>
          </a:p>
        </p:txBody>
      </p:sp>
      <p:sp>
        <p:nvSpPr>
          <p:cNvPr id="3" name="Subtitle 2"/>
          <p:cNvSpPr>
            <a:spLocks noGrp="1"/>
          </p:cNvSpPr>
          <p:nvPr>
            <p:ph type="subTitle" idx="1"/>
          </p:nvPr>
        </p:nvSpPr>
        <p:spPr>
          <a:xfrm>
            <a:off x="3725345" y="4275706"/>
            <a:ext cx="5096935" cy="1202267"/>
          </a:xfrm>
        </p:spPr>
        <p:txBody>
          <a:bodyPr>
            <a:noAutofit/>
          </a:bodyPr>
          <a:lstStyle>
            <a:lvl1pPr marL="0" indent="0" algn="l">
              <a:lnSpc>
                <a:spcPts val="2100"/>
              </a:lnSpc>
              <a:buNone/>
              <a:defRPr sz="2000" b="1"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94184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2AA957AF-53C0-420B-9C2D-77DB1416566C}" type="slidenum">
              <a:rPr lang="en-US" smtClean="0">
                <a:solidFill>
                  <a:prstClr val="white"/>
                </a:solidFill>
              </a:rPr>
              <a:pPr defTabSz="457200"/>
              <a:t>‹#›</a:t>
            </a:fld>
            <a:endParaRPr lang="en-US" dirty="0">
              <a:solidFill>
                <a:prstClr val="white"/>
              </a:solidFill>
            </a:endParaRPr>
          </a:p>
        </p:txBody>
      </p:sp>
      <p:sp>
        <p:nvSpPr>
          <p:cNvPr id="12" name="Text Placeholder 11"/>
          <p:cNvSpPr>
            <a:spLocks noGrp="1"/>
          </p:cNvSpPr>
          <p:nvPr>
            <p:ph type="body" sz="quarter" idx="13"/>
          </p:nvPr>
        </p:nvSpPr>
        <p:spPr>
          <a:xfrm>
            <a:off x="457200" y="117446"/>
            <a:ext cx="7031038" cy="495329"/>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4" name="Text Placeholder 13"/>
          <p:cNvSpPr>
            <a:spLocks noGrp="1"/>
          </p:cNvSpPr>
          <p:nvPr>
            <p:ph type="body" sz="quarter" idx="14"/>
          </p:nvPr>
        </p:nvSpPr>
        <p:spPr>
          <a:xfrm>
            <a:off x="457200" y="981075"/>
            <a:ext cx="8142287" cy="503383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23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284285" y="1215483"/>
            <a:ext cx="4211515" cy="4961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4648200" y="1215483"/>
            <a:ext cx="4210050" cy="4961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6612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285750" y="1235113"/>
            <a:ext cx="42132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285750" y="2078656"/>
            <a:ext cx="4213225" cy="4111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4629150" y="1235113"/>
            <a:ext cx="4229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4629150" y="2078656"/>
            <a:ext cx="4229100" cy="4111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0460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142062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39050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28575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3235325" y="457201"/>
            <a:ext cx="562292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285750" y="2274848"/>
            <a:ext cx="2949575"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400349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28575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3235325" y="457201"/>
            <a:ext cx="5622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285750" y="2274848"/>
            <a:ext cx="2949575"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10774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391563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285750" y="1215483"/>
            <a:ext cx="8572500" cy="45963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2857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2344615" y="5811838"/>
            <a:ext cx="445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6800850" y="581183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13" r:id="rId10"/>
  </p:sldLayoutIdLst>
  <p:txStyles>
    <p:title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285750" y="1215483"/>
            <a:ext cx="8572500" cy="45963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2857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7/28/2021</a:t>
            </a:fld>
            <a:endParaRPr lang="en-US" dirty="0"/>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2344615" y="5811838"/>
            <a:ext cx="445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6800850" y="581183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32004105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algn="l" defTabSz="914400" rtl="0" eaLnBrk="1" latinLnBrk="0" hangingPunct="1">
        <a:lnSpc>
          <a:spcPct val="90000"/>
        </a:lnSpc>
        <a:spcBef>
          <a:spcPct val="0"/>
        </a:spcBef>
        <a:buNone/>
        <a:defRPr sz="3600" b="1" i="0" kern="1200" baseline="0">
          <a:solidFill>
            <a:srgbClr val="003057"/>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1357983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285750" y="1215483"/>
            <a:ext cx="8572500" cy="45963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2857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2344615" y="5811838"/>
            <a:ext cx="445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slide</a:t>
            </a: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6800850" y="581183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3430862188"/>
      </p:ext>
    </p:extLst>
  </p:cSld>
  <p:clrMap bg1="lt1" tx1="dk1" bg2="lt2" tx2="dk2" accent1="accent1" accent2="accent2" accent3="accent3" accent4="accent4" accent5="accent5" accent6="accent6" hlink="hlink" folHlink="folHlink"/>
  <p:hf sldNum="0" hdr="0" dt="0"/>
  <p:txStyles>
    <p:titleStyle>
      <a:lvl1pPr algn="l" defTabSz="914400" rtl="0" eaLnBrk="1" latinLnBrk="0" hangingPunct="1">
        <a:lnSpc>
          <a:spcPct val="90000"/>
        </a:lnSpc>
        <a:spcBef>
          <a:spcPct val="0"/>
        </a:spcBef>
        <a:buNone/>
        <a:defRPr sz="3600" b="1" i="0" kern="1200" baseline="0">
          <a:solidFill>
            <a:srgbClr val="003057"/>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ov.georgia.gov/press-releases/2021-05-05/gov-kemp-signs-bill-provide-paid-parental-leave-state-employe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hr.gatech.edu/paid-parental-leav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atech.us18.list-manage.com/track/click?u=ca86ad1a9ad890a0a6fd553e2&amp;id=3c0dbb0d79&amp;e=c9559cba1d" TargetMode="External"/><Relationship Id="rId7" Type="http://schemas.openxmlformats.org/officeDocument/2006/relationships/hyperlink" Target="mailto:erp.training@gatech.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gatech.us18.list-manage.com/track/click?u=ca86ad1a9ad890a0a6fd553e2&amp;id=cbb77e0ae2&amp;e=c9559cba1d" TargetMode="External"/><Relationship Id="rId5" Type="http://schemas.openxmlformats.org/officeDocument/2006/relationships/hyperlink" Target="https://gatech.us18.list-manage.com/track/click?u=ca86ad1a9ad890a0a6fd553e2&amp;id=0fcb855b22&amp;e=c9559cba1d" TargetMode="External"/><Relationship Id="rId4" Type="http://schemas.openxmlformats.org/officeDocument/2006/relationships/hyperlink" Target="https://gatech.us18.list-manage.com/track/click?u=ca86ad1a9ad890a0a6fd553e2&amp;id=b2323f1796&amp;e=c9559cba1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training.osp.gatech.edu/"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oneusgsupport@usg.ed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2894381" y="1962229"/>
            <a:ext cx="5786563" cy="1472449"/>
          </a:xfrm>
          <a:prstGeom prst="rect">
            <a:avLst/>
          </a:prstGeom>
        </p:spPr>
        <p:txBody>
          <a:bodyPr wrap="square">
            <a:normAutofit/>
          </a:bodyPr>
          <a:lstStyle/>
          <a:p>
            <a:pPr algn="ctr"/>
            <a:r>
              <a:rPr lang="en-US" dirty="0" smtClean="0">
                <a:solidFill>
                  <a:schemeClr val="accent1">
                    <a:lumMod val="50000"/>
                  </a:schemeClr>
                </a:solidFill>
                <a:effectLst>
                  <a:outerShdw blurRad="38100" dist="38100" dir="2700000" algn="tl">
                    <a:srgbClr val="000000">
                      <a:alpha val="43137"/>
                    </a:srgbClr>
                  </a:outerShdw>
                </a:effectLst>
              </a:rPr>
              <a:t>The Latest </a:t>
            </a:r>
            <a:r>
              <a:rPr lang="en-US" i="1" dirty="0" smtClean="0">
                <a:solidFill>
                  <a:schemeClr val="accent1">
                    <a:lumMod val="50000"/>
                  </a:schemeClr>
                </a:solidFill>
                <a:effectLst>
                  <a:outerShdw blurRad="38100" dist="38100" dir="2700000" algn="tl">
                    <a:srgbClr val="000000">
                      <a:alpha val="43137"/>
                    </a:srgbClr>
                  </a:outerShdw>
                </a:effectLst>
              </a:rPr>
              <a:t>Buzz</a:t>
            </a:r>
            <a:r>
              <a:rPr lang="en-US" dirty="0" smtClean="0">
                <a:solidFill>
                  <a:schemeClr val="accent1">
                    <a:lumMod val="50000"/>
                  </a:schemeClr>
                </a:solidFill>
                <a:effectLst>
                  <a:outerShdw blurRad="38100" dist="38100" dir="2700000" algn="tl">
                    <a:srgbClr val="000000">
                      <a:alpha val="43137"/>
                    </a:srgbClr>
                  </a:outerShdw>
                </a:effectLst>
              </a:rPr>
              <a:t> with G&amp;C Accounting</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B7E66134-3B68-CA46-9583-81F439EB81A2}"/>
              </a:ext>
            </a:extLst>
          </p:cNvPr>
          <p:cNvSpPr>
            <a:spLocks noGrp="1"/>
          </p:cNvSpPr>
          <p:nvPr>
            <p:ph type="subTitle" idx="1"/>
          </p:nvPr>
        </p:nvSpPr>
        <p:spPr/>
        <p:txBody>
          <a:bodyPr anchor="t">
            <a:noAutofit/>
          </a:bodyPr>
          <a:lstStyle/>
          <a:p>
            <a:r>
              <a:rPr lang="en-US" dirty="0" smtClean="0">
                <a:latin typeface="Roboto Condensed Light"/>
                <a:ea typeface="Roboto Condensed Light"/>
                <a:cs typeface="Roboto Condensed Light"/>
              </a:rPr>
              <a:t>Thursday, July 28, 2021</a:t>
            </a:r>
            <a:endParaRPr lang="en-US" dirty="0">
              <a:latin typeface="Roboto Condensed Light"/>
              <a:ea typeface="Roboto Condensed Light"/>
              <a:cs typeface="Roboto Condensed Light"/>
            </a:endParaRPr>
          </a:p>
          <a:p>
            <a:r>
              <a:rPr lang="en-US" dirty="0" smtClean="0">
                <a:latin typeface="Roboto Condensed Light"/>
                <a:ea typeface="Roboto Condensed Light"/>
                <a:cs typeface="Roboto Condensed Light"/>
              </a:rPr>
              <a:t>1:00 - 2:30PM</a:t>
            </a:r>
            <a:endParaRPr lang="en-US" dirty="0">
              <a:latin typeface="Roboto Condensed Light"/>
              <a:ea typeface="Roboto Condensed Light"/>
              <a:cs typeface="Roboto Condensed Ligh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009" y="4041058"/>
            <a:ext cx="1185993" cy="2626976"/>
          </a:xfrm>
          <a:prstGeom prst="rect">
            <a:avLst/>
          </a:prstGeom>
        </p:spPr>
      </p:pic>
    </p:spTree>
    <p:extLst>
      <p:ext uri="{BB962C8B-B14F-4D97-AF65-F5344CB8AC3E}">
        <p14:creationId xmlns:p14="http://schemas.microsoft.com/office/powerpoint/2010/main" val="314633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Accounting </a:t>
            </a:r>
            <a:endParaRPr lang="en-US" dirty="0"/>
          </a:p>
        </p:txBody>
      </p:sp>
      <p:sp>
        <p:nvSpPr>
          <p:cNvPr id="3" name="TextBox 2"/>
          <p:cNvSpPr txBox="1"/>
          <p:nvPr/>
        </p:nvSpPr>
        <p:spPr>
          <a:xfrm>
            <a:off x="427702" y="1215482"/>
            <a:ext cx="8430547" cy="923330"/>
          </a:xfrm>
          <a:prstGeom prst="rect">
            <a:avLst/>
          </a:prstGeom>
          <a:noFill/>
        </p:spPr>
        <p:txBody>
          <a:bodyPr wrap="square" rtlCol="0">
            <a:spAutoFit/>
          </a:bodyPr>
          <a:lstStyle/>
          <a:p>
            <a:r>
              <a:rPr lang="en-US" b="1" dirty="0" smtClean="0"/>
              <a:t>Known Issue:</a:t>
            </a:r>
          </a:p>
          <a:p>
            <a:endParaRPr lang="en-US" b="1" dirty="0"/>
          </a:p>
          <a:p>
            <a:endParaRPr lang="en-US" dirty="0"/>
          </a:p>
        </p:txBody>
      </p:sp>
      <p:graphicFrame>
        <p:nvGraphicFramePr>
          <p:cNvPr id="8" name="Table 7"/>
          <p:cNvGraphicFramePr>
            <a:graphicFrameLocks noGrp="1"/>
          </p:cNvGraphicFramePr>
          <p:nvPr/>
        </p:nvGraphicFramePr>
        <p:xfrm>
          <a:off x="285750" y="1744267"/>
          <a:ext cx="8521263" cy="1861820"/>
        </p:xfrm>
        <a:graphic>
          <a:graphicData uri="http://schemas.openxmlformats.org/drawingml/2006/table">
            <a:tbl>
              <a:tblPr firstRow="1" firstCol="1" bandRow="1"/>
              <a:tblGrid>
                <a:gridCol w="859222">
                  <a:extLst>
                    <a:ext uri="{9D8B030D-6E8A-4147-A177-3AD203B41FA5}">
                      <a16:colId xmlns:a16="http://schemas.microsoft.com/office/drawing/2014/main" val="2934622436"/>
                    </a:ext>
                  </a:extLst>
                </a:gridCol>
                <a:gridCol w="1056290">
                  <a:extLst>
                    <a:ext uri="{9D8B030D-6E8A-4147-A177-3AD203B41FA5}">
                      <a16:colId xmlns:a16="http://schemas.microsoft.com/office/drawing/2014/main" val="385947830"/>
                    </a:ext>
                  </a:extLst>
                </a:gridCol>
                <a:gridCol w="3011213">
                  <a:extLst>
                    <a:ext uri="{9D8B030D-6E8A-4147-A177-3AD203B41FA5}">
                      <a16:colId xmlns:a16="http://schemas.microsoft.com/office/drawing/2014/main" val="920791077"/>
                    </a:ext>
                  </a:extLst>
                </a:gridCol>
                <a:gridCol w="3594538">
                  <a:extLst>
                    <a:ext uri="{9D8B030D-6E8A-4147-A177-3AD203B41FA5}">
                      <a16:colId xmlns:a16="http://schemas.microsoft.com/office/drawing/2014/main" val="2083430696"/>
                    </a:ext>
                  </a:extLst>
                </a:gridCol>
              </a:tblGrid>
              <a:tr h="443598">
                <a:tc>
                  <a:txBody>
                    <a:bodyPr/>
                    <a:lstStyle/>
                    <a:p>
                      <a:pPr marL="457200" marR="0">
                        <a:lnSpc>
                          <a:spcPct val="105000"/>
                        </a:lnSpc>
                        <a:spcBef>
                          <a:spcPts val="0"/>
                        </a:spcBef>
                        <a:spcAft>
                          <a:spcPts val="800"/>
                        </a:spcAft>
                      </a:pPr>
                      <a:r>
                        <a:rPr lang="en-US" sz="1100" b="1" dirty="0" smtClean="0">
                          <a:solidFill>
                            <a:schemeClr val="tx1"/>
                          </a:solidFill>
                          <a:effectLst/>
                          <a:latin typeface="Calibri" panose="020F0502020204030204" pitchFamily="34" charset="0"/>
                          <a:ea typeface="Calibri" panose="020F0502020204030204" pitchFamily="34" charset="0"/>
                        </a:rPr>
                        <a:t>Pay Group</a:t>
                      </a:r>
                      <a:r>
                        <a:rPr lang="en-US" sz="1100" dirty="0" smtClean="0">
                          <a:solidFill>
                            <a:schemeClr val="tx1"/>
                          </a:solidFill>
                          <a:effectLst/>
                          <a:latin typeface="Calibri" panose="020F0502020204030204" pitchFamily="34" charset="0"/>
                          <a:ea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05000"/>
                        </a:lnSpc>
                        <a:spcBef>
                          <a:spcPts val="0"/>
                        </a:spcBef>
                        <a:spcAft>
                          <a:spcPts val="800"/>
                        </a:spcAft>
                      </a:pPr>
                      <a:r>
                        <a:rPr lang="en-US" sz="1100" b="1">
                          <a:solidFill>
                            <a:schemeClr val="tx1"/>
                          </a:solidFill>
                          <a:effectLst/>
                          <a:latin typeface="Calibri" panose="020F0502020204030204" pitchFamily="34" charset="0"/>
                          <a:ea typeface="Calibri" panose="020F0502020204030204" pitchFamily="34" charset="0"/>
                        </a:rPr>
                        <a:t>Pay Group Title</a:t>
                      </a:r>
                      <a:r>
                        <a:rPr lang="en-US" sz="1100">
                          <a:solidFill>
                            <a:schemeClr val="tx1"/>
                          </a:solidFill>
                          <a:effectLst/>
                          <a:latin typeface="Calibri" panose="020F0502020204030204" pitchFamily="34"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05000"/>
                        </a:lnSpc>
                        <a:spcBef>
                          <a:spcPts val="0"/>
                        </a:spcBef>
                        <a:spcAft>
                          <a:spcPts val="800"/>
                        </a:spcAft>
                      </a:pPr>
                      <a:r>
                        <a:rPr lang="en-US" sz="1100" b="1" dirty="0">
                          <a:solidFill>
                            <a:schemeClr val="tx1"/>
                          </a:solidFill>
                          <a:effectLst/>
                          <a:latin typeface="Calibri" panose="020F0502020204030204" pitchFamily="34" charset="0"/>
                          <a:ea typeface="Calibri" panose="020F0502020204030204" pitchFamily="34" charset="0"/>
                        </a:rPr>
                        <a:t>Issue</a:t>
                      </a:r>
                      <a:r>
                        <a:rPr lang="en-US" sz="1100" dirty="0">
                          <a:solidFill>
                            <a:schemeClr val="tx1"/>
                          </a:solidFill>
                          <a:effectLst/>
                          <a:latin typeface="Calibri" panose="020F0502020204030204" pitchFamily="34"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05000"/>
                        </a:lnSpc>
                        <a:spcBef>
                          <a:spcPts val="0"/>
                        </a:spcBef>
                        <a:spcAft>
                          <a:spcPts val="800"/>
                        </a:spcAft>
                      </a:pPr>
                      <a:r>
                        <a:rPr lang="en-US" sz="1100" b="1">
                          <a:solidFill>
                            <a:schemeClr val="tx1"/>
                          </a:solidFill>
                          <a:effectLst/>
                          <a:latin typeface="Calibri" panose="020F0502020204030204" pitchFamily="34" charset="0"/>
                          <a:ea typeface="Calibri" panose="020F0502020204030204" pitchFamily="34" charset="0"/>
                        </a:rPr>
                        <a:t>Status</a:t>
                      </a:r>
                      <a:endParaRPr lang="en-US" sz="1100">
                        <a:solidFill>
                          <a:schemeClr val="tx1"/>
                        </a:solidFill>
                        <a:effectLst/>
                        <a:latin typeface="Calibri" panose="020F0502020204030204" pitchFamily="34" charset="0"/>
                        <a:ea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919514"/>
                  </a:ext>
                </a:extLst>
              </a:tr>
              <a:tr h="843646">
                <a:tc>
                  <a:txBody>
                    <a:bodyPr/>
                    <a:lstStyle/>
                    <a:p>
                      <a:pPr marL="457200" marR="0">
                        <a:lnSpc>
                          <a:spcPct val="105000"/>
                        </a:lnSpc>
                        <a:spcBef>
                          <a:spcPts val="0"/>
                        </a:spcBef>
                        <a:spcAft>
                          <a:spcPts val="800"/>
                        </a:spcAft>
                      </a:pPr>
                      <a:r>
                        <a:rPr lang="en-US" sz="1100">
                          <a:solidFill>
                            <a:schemeClr val="tx1"/>
                          </a:solidFill>
                          <a:effectLst/>
                          <a:latin typeface="Calibri" panose="020F0502020204030204" pitchFamily="34" charset="0"/>
                          <a:ea typeface="Calibri" panose="020F0502020204030204" pitchFamily="34" charset="0"/>
                        </a:rPr>
                        <a:t>03F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05000"/>
                        </a:lnSpc>
                        <a:spcBef>
                          <a:spcPts val="0"/>
                        </a:spcBef>
                        <a:spcAft>
                          <a:spcPts val="800"/>
                        </a:spcAft>
                      </a:pPr>
                      <a:r>
                        <a:rPr lang="en-US" sz="1100">
                          <a:solidFill>
                            <a:schemeClr val="tx1"/>
                          </a:solidFill>
                          <a:effectLst/>
                          <a:latin typeface="Calibri" panose="020F0502020204030204" pitchFamily="34" charset="0"/>
                          <a:ea typeface="Calibri" panose="020F0502020204030204" pitchFamily="34" charset="0"/>
                        </a:rPr>
                        <a:t>Academic Year Faculty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05000"/>
                        </a:lnSpc>
                        <a:spcBef>
                          <a:spcPts val="0"/>
                        </a:spcBef>
                        <a:spcAft>
                          <a:spcPts val="800"/>
                        </a:spcAft>
                      </a:pPr>
                      <a:r>
                        <a:rPr lang="en-US" sz="1100">
                          <a:solidFill>
                            <a:schemeClr val="tx1"/>
                          </a:solidFill>
                          <a:effectLst/>
                          <a:latin typeface="Calibri" panose="020F0502020204030204" pitchFamily="34" charset="0"/>
                          <a:ea typeface="Calibri" panose="020F0502020204030204" pitchFamily="34" charset="0"/>
                        </a:rPr>
                        <a:t>Regular salary is being encumbered in July which overstates the employee’s estimated pay for FY2022. Employees in this pay group should have their regular salary encumbered over 10 months equally (August - May). </a:t>
                      </a:r>
                    </a:p>
                    <a:p>
                      <a:pPr marL="457200" marR="0">
                        <a:lnSpc>
                          <a:spcPct val="105000"/>
                        </a:lnSpc>
                        <a:spcBef>
                          <a:spcPts val="0"/>
                        </a:spcBef>
                        <a:spcAft>
                          <a:spcPts val="800"/>
                        </a:spcAft>
                      </a:pPr>
                      <a:r>
                        <a:rPr lang="en-US" sz="1100">
                          <a:solidFill>
                            <a:schemeClr val="tx1"/>
                          </a:solidFill>
                          <a:effectLst/>
                          <a:latin typeface="Calibri" panose="020F0502020204030204" pitchFamily="34" charset="0"/>
                          <a:ea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05000"/>
                        </a:lnSpc>
                        <a:spcBef>
                          <a:spcPts val="0"/>
                        </a:spcBef>
                        <a:spcAft>
                          <a:spcPts val="800"/>
                        </a:spcAft>
                      </a:pPr>
                      <a:r>
                        <a:rPr lang="en-US" sz="1100" dirty="0">
                          <a:solidFill>
                            <a:schemeClr val="tx1"/>
                          </a:solidFill>
                          <a:effectLst/>
                          <a:latin typeface="Calibri" panose="020F0502020204030204" pitchFamily="34" charset="0"/>
                          <a:ea typeface="Calibri" panose="020F0502020204030204" pitchFamily="34" charset="0"/>
                        </a:rPr>
                        <a:t>Reviewing academic pay accrual process and impact to GT encumbrance process for July. Code change to GT encumbrance process may be required. TBD.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139975"/>
                  </a:ext>
                </a:extLst>
              </a:tr>
            </a:tbl>
          </a:graphicData>
        </a:graphic>
      </p:graphicFrame>
      <p:sp>
        <p:nvSpPr>
          <p:cNvPr id="9" name="TextBox 8"/>
          <p:cNvSpPr txBox="1"/>
          <p:nvPr/>
        </p:nvSpPr>
        <p:spPr>
          <a:xfrm>
            <a:off x="0" y="3805690"/>
            <a:ext cx="9144000" cy="629916"/>
          </a:xfrm>
          <a:prstGeom prst="rect">
            <a:avLst/>
          </a:prstGeom>
          <a:noFill/>
        </p:spPr>
        <p:txBody>
          <a:bodyPr wrap="square" rtlCol="0">
            <a:spAutoFit/>
          </a:bodyPr>
          <a:lstStyle/>
          <a:p>
            <a:pPr marL="457200" marR="0">
              <a:lnSpc>
                <a:spcPct val="105000"/>
              </a:lnSpc>
              <a:spcBef>
                <a:spcPts val="0"/>
              </a:spcBef>
              <a:spcAft>
                <a:spcPts val="800"/>
              </a:spcAft>
            </a:pPr>
            <a:r>
              <a:rPr lang="en-US" sz="1600" b="1" dirty="0">
                <a:latin typeface="Calibri" panose="020F0502020204030204" pitchFamily="34" charset="0"/>
                <a:ea typeface="Calibri" panose="020F0502020204030204" pitchFamily="34" charset="0"/>
              </a:rPr>
              <a:t>Workaround: </a:t>
            </a:r>
            <a:r>
              <a:rPr lang="en-US" sz="1600" dirty="0">
                <a:latin typeface="Calibri" panose="020F0502020204030204" pitchFamily="34" charset="0"/>
                <a:ea typeface="Calibri" panose="020F0502020204030204" pitchFamily="34" charset="0"/>
              </a:rPr>
              <a:t>Currently, there is no workaround for either of the known issues. The OneUSG Connect Support team is investigating the issue and we will communicate an update once it is resolved. </a:t>
            </a:r>
            <a:r>
              <a:rPr lang="en-US" dirty="0">
                <a:solidFill>
                  <a:srgbClr val="1F497D"/>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3589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Accounting </a:t>
            </a:r>
            <a:endParaRPr lang="en-US" dirty="0"/>
          </a:p>
        </p:txBody>
      </p:sp>
      <p:sp>
        <p:nvSpPr>
          <p:cNvPr id="3" name="TextBox 2"/>
          <p:cNvSpPr txBox="1"/>
          <p:nvPr/>
        </p:nvSpPr>
        <p:spPr>
          <a:xfrm>
            <a:off x="427702" y="1215482"/>
            <a:ext cx="8430547" cy="3046988"/>
          </a:xfrm>
          <a:prstGeom prst="rect">
            <a:avLst/>
          </a:prstGeom>
          <a:noFill/>
        </p:spPr>
        <p:txBody>
          <a:bodyPr wrap="square" rtlCol="0">
            <a:spAutoFit/>
          </a:bodyPr>
          <a:lstStyle/>
          <a:p>
            <a:endParaRPr lang="en-US" dirty="0" smtClean="0"/>
          </a:p>
          <a:p>
            <a:r>
              <a:rPr lang="en-US" dirty="0" smtClean="0"/>
              <a:t>Review FY2022 Position Funding</a:t>
            </a:r>
            <a:endParaRPr lang="en-US" dirty="0"/>
          </a:p>
          <a:p>
            <a:endParaRPr lang="en-US" sz="1400" dirty="0" smtClean="0"/>
          </a:p>
          <a:p>
            <a:pPr marL="285750" indent="-285750">
              <a:buFont typeface="Arial" panose="020B0604020202020204" pitchFamily="34" charset="0"/>
              <a:buChar char="•"/>
            </a:pPr>
            <a:r>
              <a:rPr lang="en-US" sz="1400" dirty="0" smtClean="0"/>
              <a:t>	</a:t>
            </a:r>
            <a:r>
              <a:rPr lang="en-US" dirty="0" smtClean="0"/>
              <a:t>Funding loaded based off of annual budget developed in April 2021. </a:t>
            </a:r>
          </a:p>
          <a:p>
            <a:pPr lvl="1"/>
            <a:r>
              <a:rPr lang="en-US" sz="1400" dirty="0" smtClean="0"/>
              <a:t>	</a:t>
            </a:r>
            <a:r>
              <a:rPr lang="en-US" sz="1200" dirty="0" smtClean="0"/>
              <a:t>Correct FY2022  funding if necessary with a change position funding transaction to avoid submitting an EDR. </a:t>
            </a:r>
          </a:p>
          <a:p>
            <a:endParaRPr lang="en-US" sz="1400" dirty="0" smtClean="0"/>
          </a:p>
          <a:p>
            <a:pPr marL="285750" indent="-285750">
              <a:buFont typeface="Arial" panose="020B0604020202020204" pitchFamily="34" charset="0"/>
              <a:buChar char="•"/>
            </a:pPr>
            <a:r>
              <a:rPr lang="en-US" sz="1400" dirty="0"/>
              <a:t>	</a:t>
            </a:r>
            <a:r>
              <a:rPr lang="en-US" dirty="0" smtClean="0"/>
              <a:t>Grants that have ended will cause funding to post to suspense,  	undesignated, or cost overrun worktags. </a:t>
            </a:r>
            <a:endParaRPr lang="en-US" dirty="0"/>
          </a:p>
          <a:p>
            <a:r>
              <a:rPr lang="en-US" sz="1400" dirty="0" smtClean="0"/>
              <a:t>		</a:t>
            </a:r>
            <a:r>
              <a:rPr lang="en-US" sz="1200" dirty="0" smtClean="0"/>
              <a:t>Extend grant end date or transfer funding to valid funding source</a:t>
            </a:r>
          </a:p>
          <a:p>
            <a:endParaRPr lang="en-US" sz="1400" dirty="0" smtClean="0"/>
          </a:p>
          <a:p>
            <a:pPr marL="285750" indent="-285750">
              <a:buFont typeface="Arial" panose="020B0604020202020204" pitchFamily="34" charset="0"/>
              <a:buChar char="•"/>
            </a:pPr>
            <a:r>
              <a:rPr lang="en-US" dirty="0"/>
              <a:t>	</a:t>
            </a:r>
            <a:r>
              <a:rPr lang="en-US" dirty="0" smtClean="0"/>
              <a:t>Establish cost share to avoid over 90 day requests </a:t>
            </a:r>
          </a:p>
          <a:p>
            <a:r>
              <a:rPr lang="en-US" sz="1400" dirty="0"/>
              <a:t>	</a:t>
            </a:r>
            <a:r>
              <a:rPr lang="en-US" sz="1400" dirty="0" smtClean="0"/>
              <a:t>	</a:t>
            </a:r>
            <a:endParaRPr lang="en-US" sz="1400" dirty="0"/>
          </a:p>
        </p:txBody>
      </p:sp>
    </p:spTree>
    <p:extLst>
      <p:ext uri="{BB962C8B-B14F-4D97-AF65-F5344CB8AC3E}">
        <p14:creationId xmlns:p14="http://schemas.microsoft.com/office/powerpoint/2010/main" val="113949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Accounting </a:t>
            </a:r>
            <a:endParaRPr lang="en-US" dirty="0"/>
          </a:p>
        </p:txBody>
      </p:sp>
      <p:sp>
        <p:nvSpPr>
          <p:cNvPr id="3" name="TextBox 2"/>
          <p:cNvSpPr txBox="1"/>
          <p:nvPr/>
        </p:nvSpPr>
        <p:spPr>
          <a:xfrm>
            <a:off x="427702" y="1215482"/>
            <a:ext cx="8430547" cy="3970318"/>
          </a:xfrm>
          <a:prstGeom prst="rect">
            <a:avLst/>
          </a:prstGeom>
          <a:noFill/>
        </p:spPr>
        <p:txBody>
          <a:bodyPr wrap="square" rtlCol="0">
            <a:spAutoFit/>
          </a:bodyPr>
          <a:lstStyle/>
          <a:p>
            <a:r>
              <a:rPr lang="en-US" dirty="0"/>
              <a:t>Beginning July 1, 2021; up to three (3) weeks of paid Parental Leave will be available to state employees as part of </a:t>
            </a:r>
            <a:r>
              <a:rPr lang="en-US" b="1" u="sng" dirty="0">
                <a:hlinkClick r:id="rId3"/>
              </a:rPr>
              <a:t>House Bill 146</a:t>
            </a:r>
            <a:r>
              <a:rPr lang="en-US" dirty="0"/>
              <a:t>. Eligible employees who have their leave requests approved will have their funding for parental leave payments allocated to </a:t>
            </a:r>
            <a:r>
              <a:rPr lang="en-US" b="1" dirty="0"/>
              <a:t>03DE00019145 IBPA/Fringe Parental Leave</a:t>
            </a:r>
            <a:r>
              <a:rPr lang="en-US" dirty="0" smtClean="0"/>
              <a:t>.</a:t>
            </a:r>
          </a:p>
          <a:p>
            <a:endParaRPr lang="en-US" dirty="0"/>
          </a:p>
          <a:p>
            <a:r>
              <a:rPr lang="en-US" dirty="0" smtClean="0"/>
              <a:t>The associated earnings codes will be:</a:t>
            </a:r>
          </a:p>
          <a:p>
            <a:endParaRPr lang="en-US" dirty="0"/>
          </a:p>
          <a:p>
            <a:endParaRPr lang="en-US" dirty="0" smtClean="0"/>
          </a:p>
          <a:p>
            <a:endParaRPr lang="en-US" dirty="0"/>
          </a:p>
          <a:p>
            <a:r>
              <a:rPr lang="en-US" b="1" dirty="0" smtClean="0">
                <a:solidFill>
                  <a:srgbClr val="C00000"/>
                </a:solidFill>
                <a:latin typeface="Calibri" panose="020F0502020204030204" pitchFamily="34" charset="0"/>
                <a:ea typeface="Calibri" panose="020F0502020204030204" pitchFamily="34" charset="0"/>
              </a:rPr>
              <a:t>Please </a:t>
            </a:r>
            <a:r>
              <a:rPr lang="en-US" b="1" dirty="0">
                <a:solidFill>
                  <a:srgbClr val="C00000"/>
                </a:solidFill>
                <a:latin typeface="Calibri" panose="020F0502020204030204" pitchFamily="34" charset="0"/>
                <a:ea typeface="Calibri" panose="020F0502020204030204" pitchFamily="34" charset="0"/>
              </a:rPr>
              <a:t>do not change the funding or submit an EDR to transfer parental leave payments from the 03DE00019145 IBPA/Fringe Parental Leave worktag.</a:t>
            </a:r>
            <a:r>
              <a:rPr lang="en-US" dirty="0">
                <a:latin typeface="Calibri" panose="020F0502020204030204" pitchFamily="34" charset="0"/>
                <a:ea typeface="Calibri" panose="020F0502020204030204" pitchFamily="34" charset="0"/>
              </a:rPr>
              <a:t> No further action is required. For additional information regarding parental leave please visit the following </a:t>
            </a:r>
            <a:r>
              <a:rPr lang="en-US" u="sng" dirty="0">
                <a:solidFill>
                  <a:srgbClr val="0563C1"/>
                </a:solidFill>
                <a:latin typeface="Calibri" panose="020F0502020204030204" pitchFamily="34" charset="0"/>
                <a:ea typeface="Calibri" panose="020F0502020204030204" pitchFamily="34" charset="0"/>
                <a:hlinkClick r:id="rId4"/>
              </a:rPr>
              <a:t>link</a:t>
            </a:r>
            <a:r>
              <a:rPr lang="en-US" dirty="0">
                <a:latin typeface="Calibri" panose="020F0502020204030204" pitchFamily="34" charset="0"/>
                <a:ea typeface="Calibri" panose="020F0502020204030204" pitchFamily="34" charset="0"/>
              </a:rPr>
              <a:t>. </a:t>
            </a:r>
          </a:p>
          <a:p>
            <a:endParaRPr lang="en-US" dirty="0"/>
          </a:p>
        </p:txBody>
      </p:sp>
      <p:graphicFrame>
        <p:nvGraphicFramePr>
          <p:cNvPr id="4" name="Table 3"/>
          <p:cNvGraphicFramePr>
            <a:graphicFrameLocks noGrp="1"/>
          </p:cNvGraphicFramePr>
          <p:nvPr/>
        </p:nvGraphicFramePr>
        <p:xfrm>
          <a:off x="539586" y="3087680"/>
          <a:ext cx="4454525" cy="502920"/>
        </p:xfrm>
        <a:graphic>
          <a:graphicData uri="http://schemas.openxmlformats.org/drawingml/2006/table">
            <a:tbl>
              <a:tblPr firstRow="1" firstCol="1" bandRow="1"/>
              <a:tblGrid>
                <a:gridCol w="2282825">
                  <a:extLst>
                    <a:ext uri="{9D8B030D-6E8A-4147-A177-3AD203B41FA5}">
                      <a16:colId xmlns:a16="http://schemas.microsoft.com/office/drawing/2014/main" val="3387677701"/>
                    </a:ext>
                  </a:extLst>
                </a:gridCol>
                <a:gridCol w="2171700">
                  <a:extLst>
                    <a:ext uri="{9D8B030D-6E8A-4147-A177-3AD203B41FA5}">
                      <a16:colId xmlns:a16="http://schemas.microsoft.com/office/drawing/2014/main" val="1209059617"/>
                    </a:ext>
                  </a:extLst>
                </a:gridCol>
              </a:tblGrid>
              <a:tr h="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rPr>
                        <a:t>Group</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rPr>
                        <a:t>Associated Earnings Code</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5729747"/>
                  </a:ext>
                </a:extLst>
              </a:tr>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Non-Exempt for hourly employees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PRH - Parental Leave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00928"/>
                  </a:ext>
                </a:extLst>
              </a:tr>
              <a:tr h="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Exempt for monthly employees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PRM - Parental Leave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484743"/>
                  </a:ext>
                </a:extLst>
              </a:tr>
            </a:tbl>
          </a:graphicData>
        </a:graphic>
      </p:graphicFrame>
    </p:spTree>
    <p:extLst>
      <p:ext uri="{BB962C8B-B14F-4D97-AF65-F5344CB8AC3E}">
        <p14:creationId xmlns:p14="http://schemas.microsoft.com/office/powerpoint/2010/main" val="202030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Accounting </a:t>
            </a:r>
            <a:endParaRPr lang="en-US" dirty="0"/>
          </a:p>
        </p:txBody>
      </p:sp>
      <p:sp>
        <p:nvSpPr>
          <p:cNvPr id="3" name="TextBox 2"/>
          <p:cNvSpPr txBox="1"/>
          <p:nvPr/>
        </p:nvSpPr>
        <p:spPr>
          <a:xfrm>
            <a:off x="427703" y="1800698"/>
            <a:ext cx="8430547" cy="2308324"/>
          </a:xfrm>
          <a:prstGeom prst="rect">
            <a:avLst/>
          </a:prstGeom>
          <a:noFill/>
        </p:spPr>
        <p:txBody>
          <a:bodyPr wrap="square" rtlCol="0">
            <a:spAutoFit/>
          </a:bodyPr>
          <a:lstStyle/>
          <a:p>
            <a:r>
              <a:rPr lang="en-US" dirty="0"/>
              <a:t>Office Hours will now be held once a week </a:t>
            </a:r>
            <a:r>
              <a:rPr lang="en-US" b="1" dirty="0"/>
              <a:t>every Thursday from 1:00 – 4:00 p.m. via </a:t>
            </a:r>
            <a:r>
              <a:rPr lang="en-US" u="sng" dirty="0">
                <a:hlinkClick r:id="rId3"/>
              </a:rPr>
              <a:t>Microsoft </a:t>
            </a:r>
            <a:r>
              <a:rPr lang="en-US" u="sng" dirty="0" smtClean="0">
                <a:hlinkClick r:id="rId4"/>
              </a:rPr>
              <a:t>Teams</a:t>
            </a:r>
            <a:r>
              <a:rPr lang="en-US" dirty="0"/>
              <a:t> </a:t>
            </a:r>
            <a:r>
              <a:rPr lang="en-US" dirty="0" smtClean="0"/>
              <a:t>until August 26</a:t>
            </a:r>
            <a:r>
              <a:rPr lang="en-US" baseline="30000" dirty="0" smtClean="0"/>
              <a:t>th</a:t>
            </a:r>
            <a:r>
              <a:rPr lang="en-US" dirty="0" smtClean="0"/>
              <a:t> 2021</a:t>
            </a:r>
            <a:r>
              <a:rPr lang="en-US" b="1" dirty="0" smtClean="0"/>
              <a:t>.</a:t>
            </a:r>
            <a:r>
              <a:rPr lang="en-US" b="1" dirty="0"/>
              <a:t> </a:t>
            </a:r>
            <a:r>
              <a:rPr lang="en-US" dirty="0"/>
              <a:t/>
            </a:r>
            <a:br>
              <a:rPr lang="en-US" dirty="0"/>
            </a:br>
            <a:r>
              <a:rPr lang="en-US" dirty="0"/>
              <a:t/>
            </a:r>
            <a:br>
              <a:rPr lang="en-US" dirty="0"/>
            </a:br>
            <a:r>
              <a:rPr lang="en-US" dirty="0"/>
              <a:t>Office Hours can be found on the under the </a:t>
            </a:r>
            <a:r>
              <a:rPr lang="en-US" u="sng" dirty="0">
                <a:hlinkClick r:id="rId5"/>
              </a:rPr>
              <a:t>Training Calendar</a:t>
            </a:r>
            <a:r>
              <a:rPr lang="en-US" dirty="0"/>
              <a:t> and </a:t>
            </a:r>
            <a:r>
              <a:rPr lang="en-US" u="sng" dirty="0">
                <a:hlinkClick r:id="rId6"/>
              </a:rPr>
              <a:t>News &amp; Events</a:t>
            </a:r>
            <a:r>
              <a:rPr lang="en-US" dirty="0"/>
              <a:t>. </a:t>
            </a:r>
            <a:br>
              <a:rPr lang="en-US" dirty="0"/>
            </a:br>
            <a:r>
              <a:rPr lang="en-US" dirty="0"/>
              <a:t/>
            </a:r>
            <a:br>
              <a:rPr lang="en-US" dirty="0"/>
            </a:br>
            <a:r>
              <a:rPr lang="en-US" dirty="0"/>
              <a:t>If you have any questions about the Commitment Accounting Office Hours, please contact </a:t>
            </a:r>
            <a:r>
              <a:rPr lang="en-US" u="sng" dirty="0">
                <a:hlinkClick r:id="rId7"/>
              </a:rPr>
              <a:t>erp.training@gatech.edu</a:t>
            </a:r>
            <a:endParaRPr lang="en-US" sz="1400" dirty="0"/>
          </a:p>
        </p:txBody>
      </p:sp>
    </p:spTree>
    <p:extLst>
      <p:ext uri="{BB962C8B-B14F-4D97-AF65-F5344CB8AC3E}">
        <p14:creationId xmlns:p14="http://schemas.microsoft.com/office/powerpoint/2010/main" val="4732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742853"/>
            <a:ext cx="8572500" cy="1014761"/>
          </a:xfrm>
        </p:spPr>
        <p:txBody>
          <a:bodyPr>
            <a:normAutofit fontScale="90000"/>
          </a:bodyPr>
          <a:lstStyle/>
          <a:p>
            <a:pPr algn="ctr"/>
            <a:r>
              <a:rPr lang="en-US" dirty="0">
                <a:latin typeface="Roboto"/>
                <a:ea typeface="Roboto"/>
                <a:cs typeface="Roboto"/>
              </a:rPr>
              <a:t/>
            </a:r>
            <a:br>
              <a:rPr lang="en-US" dirty="0">
                <a:latin typeface="Roboto"/>
                <a:ea typeface="Roboto"/>
                <a:cs typeface="Roboto"/>
              </a:rPr>
            </a:br>
            <a:r>
              <a:rPr lang="en-US" dirty="0" smtClean="0">
                <a:solidFill>
                  <a:srgbClr val="003057"/>
                </a:solidFill>
                <a:latin typeface="Roboto"/>
                <a:ea typeface="Roboto"/>
                <a:cs typeface="Roboto"/>
              </a:rPr>
              <a:t>Glenn Campopiano, CRA</a:t>
            </a: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Project Accounting</a:t>
            </a: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Director of Project Accounting</a:t>
            </a:r>
            <a:r>
              <a:rPr lang="en-US" sz="2400" dirty="0">
                <a:latin typeface="Roboto"/>
                <a:ea typeface="Roboto"/>
                <a:cs typeface="Roboto"/>
              </a:rPr>
              <a:t/>
            </a:r>
            <a:br>
              <a:rPr lang="en-US" sz="2400" dirty="0">
                <a:latin typeface="Roboto"/>
                <a:ea typeface="Roboto"/>
                <a:cs typeface="Roboto"/>
              </a:rPr>
            </a:br>
            <a:endParaRPr lang="en-US" dirty="0"/>
          </a:p>
        </p:txBody>
      </p:sp>
      <p:sp>
        <p:nvSpPr>
          <p:cNvPr id="3" name="Title 1"/>
          <p:cNvSpPr txBox="1">
            <a:spLocks/>
          </p:cNvSpPr>
          <p:nvPr/>
        </p:nvSpPr>
        <p:spPr>
          <a:xfrm>
            <a:off x="285750" y="4250234"/>
            <a:ext cx="8572500" cy="1204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spcAft>
                <a:spcPts val="600"/>
              </a:spcAft>
            </a:pPr>
            <a:endParaRPr lang="en-US" sz="2000" i="1" dirty="0"/>
          </a:p>
        </p:txBody>
      </p:sp>
      <p:sp>
        <p:nvSpPr>
          <p:cNvPr id="4" name="Title 1"/>
          <p:cNvSpPr txBox="1">
            <a:spLocks/>
          </p:cNvSpPr>
          <p:nvPr/>
        </p:nvSpPr>
        <p:spPr>
          <a:xfrm>
            <a:off x="285750" y="1785982"/>
            <a:ext cx="8572500"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r>
              <a:rPr lang="en-US" dirty="0" smtClean="0">
                <a:latin typeface="Roboto"/>
                <a:ea typeface="Roboto"/>
                <a:cs typeface="Roboto"/>
              </a:rPr>
              <a:t>Project Accounting Topics</a:t>
            </a:r>
            <a:endParaRPr lang="en-US" sz="3300" dirty="0"/>
          </a:p>
        </p:txBody>
      </p:sp>
    </p:spTree>
    <p:extLst>
      <p:ext uri="{BB962C8B-B14F-4D97-AF65-F5344CB8AC3E}">
        <p14:creationId xmlns:p14="http://schemas.microsoft.com/office/powerpoint/2010/main" val="2789681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How to find G&amp;C Accountant and Analyst on an Award</a:t>
            </a:r>
            <a:endParaRPr lang="en-US" dirty="0"/>
          </a:p>
        </p:txBody>
      </p:sp>
      <p:sp>
        <p:nvSpPr>
          <p:cNvPr id="3" name="Subtitle 2"/>
          <p:cNvSpPr>
            <a:spLocks noGrp="1"/>
          </p:cNvSpPr>
          <p:nvPr>
            <p:ph type="subTitle" idx="1"/>
          </p:nvPr>
        </p:nvSpPr>
        <p:spPr>
          <a:xfrm>
            <a:off x="3239196" y="3793068"/>
            <a:ext cx="5096935" cy="2205950"/>
          </a:xfrm>
        </p:spPr>
        <p:txBody>
          <a:bodyPr>
            <a:normAutofit fontScale="47500" lnSpcReduction="20000"/>
          </a:bodyPr>
          <a:lstStyle/>
          <a:p>
            <a:r>
              <a:rPr lang="en-US" dirty="0" smtClean="0">
                <a:latin typeface="+mn-lt"/>
              </a:rPr>
              <a:t>Type award number in Workday search bar</a:t>
            </a:r>
          </a:p>
          <a:p>
            <a:r>
              <a:rPr lang="en-US" dirty="0" smtClean="0">
                <a:latin typeface="+mn-lt"/>
              </a:rPr>
              <a:t>Go to Additional Reports Tab</a:t>
            </a:r>
          </a:p>
          <a:p>
            <a:r>
              <a:rPr lang="en-US" dirty="0" smtClean="0">
                <a:latin typeface="+mn-lt"/>
              </a:rPr>
              <a:t>Under Award Header Roles you will find the PI name, the G&amp;C analyst and the G&amp;C accountant assigned to this award.</a:t>
            </a:r>
            <a:endParaRPr lang="en-US" dirty="0">
              <a:latin typeface="+mn-lt"/>
            </a:endParaRPr>
          </a:p>
        </p:txBody>
      </p:sp>
    </p:spTree>
    <p:extLst>
      <p:ext uri="{BB962C8B-B14F-4D97-AF65-F5344CB8AC3E}">
        <p14:creationId xmlns:p14="http://schemas.microsoft.com/office/powerpoint/2010/main" val="377521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382" y="1743204"/>
            <a:ext cx="8816618" cy="3866236"/>
          </a:xfrm>
          <a:prstGeom prst="rect">
            <a:avLst/>
          </a:prstGeom>
        </p:spPr>
      </p:pic>
    </p:spTree>
    <p:extLst>
      <p:ext uri="{BB962C8B-B14F-4D97-AF65-F5344CB8AC3E}">
        <p14:creationId xmlns:p14="http://schemas.microsoft.com/office/powerpoint/2010/main" val="260354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How to Find my Grant Manager</a:t>
            </a:r>
          </a:p>
        </p:txBody>
      </p:sp>
      <p:sp>
        <p:nvSpPr>
          <p:cNvPr id="3" name="Content Placeholder 2"/>
          <p:cNvSpPr>
            <a:spLocks noGrp="1"/>
          </p:cNvSpPr>
          <p:nvPr>
            <p:ph idx="1"/>
          </p:nvPr>
        </p:nvSpPr>
        <p:spPr/>
        <p:txBody>
          <a:bodyPr/>
          <a:lstStyle/>
          <a:p>
            <a:r>
              <a:rPr lang="en-US" dirty="0" smtClean="0">
                <a:latin typeface="+mn-lt"/>
              </a:rPr>
              <a:t>Click on Grant Roles tab and you will see the G&amp;C Financial Analyst, the Grant Manager, and Grant PI.</a:t>
            </a:r>
            <a:endParaRPr lang="en-US" dirty="0">
              <a:latin typeface="+mn-lt"/>
            </a:endParaRPr>
          </a:p>
        </p:txBody>
      </p:sp>
    </p:spTree>
    <p:extLst>
      <p:ext uri="{BB962C8B-B14F-4D97-AF65-F5344CB8AC3E}">
        <p14:creationId xmlns:p14="http://schemas.microsoft.com/office/powerpoint/2010/main" val="15493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336" y="1567255"/>
            <a:ext cx="8259328" cy="4114800"/>
          </a:xfrm>
          <a:prstGeom prst="rect">
            <a:avLst/>
          </a:prstGeom>
        </p:spPr>
      </p:pic>
    </p:spTree>
    <p:extLst>
      <p:ext uri="{BB962C8B-B14F-4D97-AF65-F5344CB8AC3E}">
        <p14:creationId xmlns:p14="http://schemas.microsoft.com/office/powerpoint/2010/main" val="383842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to Call OSP and G&amp;C</a:t>
            </a:r>
            <a:endParaRPr lang="en-US" dirty="0"/>
          </a:p>
        </p:txBody>
      </p:sp>
      <p:sp>
        <p:nvSpPr>
          <p:cNvPr id="3" name="Content Placeholder 2"/>
          <p:cNvSpPr>
            <a:spLocks noGrp="1"/>
          </p:cNvSpPr>
          <p:nvPr>
            <p:ph sz="half" idx="1"/>
          </p:nvPr>
        </p:nvSpPr>
        <p:spPr>
          <a:xfrm>
            <a:off x="284286" y="1768862"/>
            <a:ext cx="8449579" cy="3925295"/>
          </a:xfrm>
        </p:spPr>
        <p:txBody>
          <a:bodyPr>
            <a:normAutofit lnSpcReduction="10000"/>
          </a:bodyPr>
          <a:lstStyle/>
          <a:p>
            <a:pPr lvl="0"/>
            <a:r>
              <a:rPr lang="en-US" sz="1800" b="1" dirty="0">
                <a:latin typeface="+mn-lt"/>
              </a:rPr>
              <a:t>Grants and Contracts</a:t>
            </a:r>
          </a:p>
          <a:p>
            <a:pPr lvl="1"/>
            <a:r>
              <a:rPr lang="en-US" sz="1050" dirty="0">
                <a:latin typeface="+mn-lt"/>
              </a:rPr>
              <a:t>Grant set up, modifications, close out and related actions in the financial system (Financial Analysts)</a:t>
            </a:r>
          </a:p>
          <a:p>
            <a:pPr lvl="1"/>
            <a:r>
              <a:rPr lang="en-US" sz="1050" dirty="0">
                <a:latin typeface="+mn-lt"/>
              </a:rPr>
              <a:t>Invoicing and financial reporting (Grant Accountants)</a:t>
            </a:r>
          </a:p>
          <a:p>
            <a:pPr lvl="1"/>
            <a:r>
              <a:rPr lang="en-US" sz="1050" dirty="0">
                <a:latin typeface="+mn-lt"/>
              </a:rPr>
              <a:t>Grant (GR) lines (prime award and </a:t>
            </a:r>
            <a:r>
              <a:rPr lang="en-US" sz="1050" dirty="0" err="1">
                <a:latin typeface="+mn-lt"/>
              </a:rPr>
              <a:t>subaward</a:t>
            </a:r>
            <a:r>
              <a:rPr lang="en-US" sz="1050" dirty="0">
                <a:latin typeface="+mn-lt"/>
              </a:rPr>
              <a:t>)</a:t>
            </a:r>
          </a:p>
          <a:p>
            <a:pPr lvl="1"/>
            <a:r>
              <a:rPr lang="en-US" sz="1050" dirty="0">
                <a:latin typeface="+mn-lt"/>
              </a:rPr>
              <a:t>Financial Reports </a:t>
            </a:r>
          </a:p>
          <a:p>
            <a:pPr lvl="1"/>
            <a:r>
              <a:rPr lang="en-US" sz="1050" dirty="0">
                <a:latin typeface="+mn-lt"/>
              </a:rPr>
              <a:t>Budget revision on existing awards are Unit via Service Now ticket – G&amp;C makes the changes.</a:t>
            </a:r>
          </a:p>
          <a:p>
            <a:r>
              <a:rPr lang="en-US" sz="1800" b="1" dirty="0">
                <a:latin typeface="+mn-lt"/>
              </a:rPr>
              <a:t>Office of Sponsored Projects</a:t>
            </a:r>
          </a:p>
          <a:p>
            <a:pPr lvl="1"/>
            <a:r>
              <a:rPr lang="en-US" sz="1050" dirty="0">
                <a:latin typeface="+mn-lt"/>
              </a:rPr>
              <a:t>Award (AWD) setup (what you see in CIS)</a:t>
            </a:r>
          </a:p>
          <a:p>
            <a:pPr lvl="1"/>
            <a:r>
              <a:rPr lang="en-US" sz="1050" dirty="0">
                <a:latin typeface="+mn-lt"/>
              </a:rPr>
              <a:t>Post-award sponsor approvals:</a:t>
            </a:r>
          </a:p>
          <a:p>
            <a:pPr lvl="2"/>
            <a:r>
              <a:rPr lang="en-US" sz="1050" dirty="0">
                <a:latin typeface="+mn-lt"/>
              </a:rPr>
              <a:t>No-Cost Extensions</a:t>
            </a:r>
          </a:p>
          <a:p>
            <a:pPr lvl="2"/>
            <a:r>
              <a:rPr lang="en-US" sz="1050" dirty="0">
                <a:latin typeface="+mn-lt"/>
              </a:rPr>
              <a:t>Equipment (not in approved budget)</a:t>
            </a:r>
          </a:p>
          <a:p>
            <a:pPr lvl="2"/>
            <a:r>
              <a:rPr lang="en-US" sz="1050" dirty="0" err="1">
                <a:latin typeface="+mn-lt"/>
              </a:rPr>
              <a:t>Subaward</a:t>
            </a:r>
            <a:r>
              <a:rPr lang="en-US" sz="1050" dirty="0">
                <a:latin typeface="+mn-lt"/>
              </a:rPr>
              <a:t> (not in approved budget)</a:t>
            </a:r>
          </a:p>
          <a:p>
            <a:pPr lvl="2"/>
            <a:r>
              <a:rPr lang="en-US" sz="1050" dirty="0">
                <a:latin typeface="+mn-lt"/>
              </a:rPr>
              <a:t>Foreign Travel (even if in approved budget, for some sponsors)</a:t>
            </a:r>
          </a:p>
          <a:p>
            <a:pPr lvl="2"/>
            <a:r>
              <a:rPr lang="en-US" sz="1050" dirty="0">
                <a:latin typeface="+mn-lt"/>
              </a:rPr>
              <a:t>PI and Scope Changes</a:t>
            </a:r>
          </a:p>
          <a:p>
            <a:pPr lvl="1"/>
            <a:r>
              <a:rPr lang="en-US" sz="1050" dirty="0" err="1">
                <a:latin typeface="+mn-lt"/>
              </a:rPr>
              <a:t>Subaward</a:t>
            </a:r>
            <a:r>
              <a:rPr lang="en-US" sz="1050" dirty="0">
                <a:latin typeface="+mn-lt"/>
              </a:rPr>
              <a:t> processing (via </a:t>
            </a:r>
            <a:r>
              <a:rPr lang="en-US" sz="1050" dirty="0" err="1">
                <a:latin typeface="+mn-lt"/>
              </a:rPr>
              <a:t>Subaward</a:t>
            </a:r>
            <a:r>
              <a:rPr lang="en-US" sz="1050" dirty="0">
                <a:latin typeface="+mn-lt"/>
              </a:rPr>
              <a:t> Team)</a:t>
            </a:r>
          </a:p>
          <a:p>
            <a:pPr lvl="1"/>
            <a:r>
              <a:rPr lang="en-US" sz="1050" dirty="0">
                <a:latin typeface="+mn-lt"/>
              </a:rPr>
              <a:t>Budget increases (continuation awards or funding supplements/modifications)</a:t>
            </a:r>
          </a:p>
          <a:p>
            <a:pPr lvl="1"/>
            <a:r>
              <a:rPr lang="en-US" sz="1050" dirty="0">
                <a:latin typeface="+mn-lt"/>
              </a:rPr>
              <a:t>Budget revisions that exceed sponsor threshold on existing award</a:t>
            </a:r>
          </a:p>
          <a:p>
            <a:pPr lvl="1"/>
            <a:r>
              <a:rPr lang="en-US" sz="1050" dirty="0">
                <a:latin typeface="+mn-lt"/>
              </a:rPr>
              <a:t>Closeout reports (via Closeout Team)</a:t>
            </a:r>
          </a:p>
          <a:p>
            <a:pPr marL="342900" lvl="1" indent="0">
              <a:buNone/>
            </a:pPr>
            <a:endParaRPr lang="en-US" sz="1050" dirty="0"/>
          </a:p>
          <a:p>
            <a:pPr marL="342900" lvl="1" indent="0">
              <a:buNone/>
            </a:pPr>
            <a:endParaRPr lang="en-US" dirty="0"/>
          </a:p>
        </p:txBody>
      </p:sp>
    </p:spTree>
    <p:extLst>
      <p:ext uri="{BB962C8B-B14F-4D97-AF65-F5344CB8AC3E}">
        <p14:creationId xmlns:p14="http://schemas.microsoft.com/office/powerpoint/2010/main" val="126242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864" y="78658"/>
            <a:ext cx="7368278" cy="1258529"/>
          </a:xfrm>
        </p:spPr>
        <p:txBody>
          <a:bodyPr>
            <a:noAutofit/>
          </a:bodyPr>
          <a:lstStyle/>
          <a:p>
            <a:r>
              <a:rPr lang="en-US" sz="3400" b="1" dirty="0"/>
              <a:t>Agenda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050073"/>
              </p:ext>
            </p:extLst>
          </p:nvPr>
        </p:nvGraphicFramePr>
        <p:xfrm>
          <a:off x="477864" y="1466466"/>
          <a:ext cx="8166406" cy="2804595"/>
        </p:xfrm>
        <a:graphic>
          <a:graphicData uri="http://schemas.openxmlformats.org/drawingml/2006/table">
            <a:tbl>
              <a:tblPr firstRow="1" bandRow="1">
                <a:tableStyleId>{073A0DAA-6AF3-43AB-8588-CEC1D06C72B9}</a:tableStyleId>
              </a:tblPr>
              <a:tblGrid>
                <a:gridCol w="4961281">
                  <a:extLst>
                    <a:ext uri="{9D8B030D-6E8A-4147-A177-3AD203B41FA5}">
                      <a16:colId xmlns:a16="http://schemas.microsoft.com/office/drawing/2014/main" val="1182039469"/>
                    </a:ext>
                  </a:extLst>
                </a:gridCol>
                <a:gridCol w="3205125">
                  <a:extLst>
                    <a:ext uri="{9D8B030D-6E8A-4147-A177-3AD203B41FA5}">
                      <a16:colId xmlns:a16="http://schemas.microsoft.com/office/drawing/2014/main" val="2258871198"/>
                    </a:ext>
                  </a:extLst>
                </a:gridCol>
              </a:tblGrid>
              <a:tr h="413294">
                <a:tc>
                  <a:txBody>
                    <a:bodyPr/>
                    <a:lstStyle/>
                    <a:p>
                      <a:r>
                        <a:rPr lang="en-US" sz="1600" dirty="0">
                          <a:latin typeface="Roboto" panose="020B0604020202020204" charset="0"/>
                          <a:ea typeface="Roboto" panose="020B0604020202020204" charset="0"/>
                          <a:cs typeface="Roboto" panose="020B0604020202020204" charset="0"/>
                        </a:rPr>
                        <a:t>Topic</a:t>
                      </a:r>
                    </a:p>
                  </a:txBody>
                  <a:tcPr/>
                </a:tc>
                <a:tc>
                  <a:txBody>
                    <a:bodyPr/>
                    <a:lstStyle/>
                    <a:p>
                      <a:r>
                        <a:rPr lang="en-US" sz="1600" dirty="0">
                          <a:latin typeface="Roboto" panose="020B0604020202020204" charset="0"/>
                          <a:ea typeface="Roboto" panose="020B0604020202020204" charset="0"/>
                          <a:cs typeface="Roboto" panose="020B0604020202020204" charset="0"/>
                        </a:rPr>
                        <a:t>Presenter(s)</a:t>
                      </a:r>
                    </a:p>
                  </a:txBody>
                  <a:tcPr/>
                </a:tc>
                <a:extLst>
                  <a:ext uri="{0D108BD9-81ED-4DB2-BD59-A6C34878D82A}">
                    <a16:rowId xmlns:a16="http://schemas.microsoft.com/office/drawing/2014/main" val="2493552868"/>
                  </a:ext>
                </a:extLst>
              </a:tr>
              <a:tr h="338149">
                <a:tc>
                  <a:txBody>
                    <a:bodyPr/>
                    <a:lstStyle/>
                    <a:p>
                      <a:r>
                        <a:rPr lang="en-US" sz="1200" dirty="0" smtClean="0">
                          <a:latin typeface="+mn-lt"/>
                          <a:ea typeface="Roboto" panose="020B0604020202020204" charset="0"/>
                          <a:cs typeface="Roboto" panose="020B0604020202020204" charset="0"/>
                        </a:rPr>
                        <a:t>Welcome</a:t>
                      </a:r>
                      <a:r>
                        <a:rPr lang="en-US" sz="1200" baseline="0" dirty="0" smtClean="0">
                          <a:latin typeface="+mn-lt"/>
                          <a:ea typeface="Roboto" panose="020B0604020202020204" charset="0"/>
                          <a:cs typeface="Roboto" panose="020B0604020202020204" charset="0"/>
                        </a:rPr>
                        <a:t> and Lots of Research Updates</a:t>
                      </a:r>
                      <a:endParaRPr lang="en-US" sz="1200" dirty="0">
                        <a:latin typeface="+mn-lt"/>
                        <a:ea typeface="Roboto" panose="020B0604020202020204" charset="0"/>
                        <a:cs typeface="Roboto" panose="020B0604020202020204" charset="0"/>
                      </a:endParaRPr>
                    </a:p>
                  </a:txBody>
                  <a:tcPr/>
                </a:tc>
                <a:tc>
                  <a:txBody>
                    <a:bodyPr/>
                    <a:lstStyle/>
                    <a:p>
                      <a:r>
                        <a:rPr lang="en-US" sz="1200" baseline="0" dirty="0" smtClean="0">
                          <a:latin typeface="+mn-lt"/>
                          <a:ea typeface="Roboto" panose="020B0604020202020204" charset="0"/>
                          <a:cs typeface="Roboto" panose="020B0604020202020204" charset="0"/>
                        </a:rPr>
                        <a:t>Josh Rosenberg</a:t>
                      </a:r>
                      <a:endParaRPr lang="en-US" sz="1200" dirty="0">
                        <a:latin typeface="+mn-lt"/>
                        <a:ea typeface="Roboto" panose="020B0604020202020204" charset="0"/>
                        <a:cs typeface="Roboto" panose="020B0604020202020204" charset="0"/>
                      </a:endParaRPr>
                    </a:p>
                  </a:txBody>
                  <a:tcPr/>
                </a:tc>
                <a:extLst>
                  <a:ext uri="{0D108BD9-81ED-4DB2-BD59-A6C34878D82A}">
                    <a16:rowId xmlns:a16="http://schemas.microsoft.com/office/drawing/2014/main" val="2330339388"/>
                  </a:ext>
                </a:extLst>
              </a:tr>
              <a:tr h="3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Commitment Accounting Update</a:t>
                      </a:r>
                      <a:endParaRPr lang="en-US" sz="1200" b="0" dirty="0">
                        <a:latin typeface="+mn-lt"/>
                      </a:endParaRPr>
                    </a:p>
                  </a:txBody>
                  <a:tcPr/>
                </a:tc>
                <a:tc>
                  <a:txBody>
                    <a:bodyPr/>
                    <a:lstStyle/>
                    <a:p>
                      <a:r>
                        <a:rPr lang="en-US" sz="1200" dirty="0" smtClean="0">
                          <a:latin typeface="+mn-lt"/>
                          <a:ea typeface="Roboto" panose="020B0604020202020204" charset="0"/>
                          <a:cs typeface="Roboto" panose="020B0604020202020204" charset="0"/>
                        </a:rPr>
                        <a:t>Terryl</a:t>
                      </a:r>
                      <a:r>
                        <a:rPr lang="en-US" sz="1200" baseline="0" dirty="0" smtClean="0">
                          <a:latin typeface="+mn-lt"/>
                          <a:ea typeface="Roboto" panose="020B0604020202020204" charset="0"/>
                          <a:cs typeface="Roboto" panose="020B0604020202020204" charset="0"/>
                        </a:rPr>
                        <a:t> Barnes</a:t>
                      </a:r>
                      <a:endParaRPr lang="en-US" sz="1200" dirty="0">
                        <a:latin typeface="+mn-lt"/>
                        <a:ea typeface="Roboto" panose="020B0604020202020204" charset="0"/>
                        <a:cs typeface="Roboto" panose="020B0604020202020204" charset="0"/>
                      </a:endParaRPr>
                    </a:p>
                  </a:txBody>
                  <a:tcPr/>
                </a:tc>
                <a:extLst>
                  <a:ext uri="{0D108BD9-81ED-4DB2-BD59-A6C34878D82A}">
                    <a16:rowId xmlns:a16="http://schemas.microsoft.com/office/drawing/2014/main" val="1016371789"/>
                  </a:ext>
                </a:extLst>
              </a:tr>
              <a:tr h="3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Project</a:t>
                      </a:r>
                      <a:r>
                        <a:rPr lang="en-US" sz="1200" b="0" baseline="0" dirty="0" smtClean="0">
                          <a:latin typeface="+mn-lt"/>
                        </a:rPr>
                        <a:t> Accounting Update</a:t>
                      </a:r>
                      <a:endParaRPr lang="en-US" sz="1200" b="0" dirty="0">
                        <a:latin typeface="+mn-lt"/>
                      </a:endParaRPr>
                    </a:p>
                  </a:txBody>
                  <a:tcPr/>
                </a:tc>
                <a:tc>
                  <a:txBody>
                    <a:bodyPr/>
                    <a:lstStyle/>
                    <a:p>
                      <a:r>
                        <a:rPr lang="en-US" sz="1200" dirty="0" smtClean="0">
                          <a:latin typeface="+mn-lt"/>
                          <a:ea typeface="Roboto" panose="020B0604020202020204" charset="0"/>
                          <a:cs typeface="Roboto" panose="020B0604020202020204" charset="0"/>
                        </a:rPr>
                        <a:t>Glenn Campopiano</a:t>
                      </a:r>
                      <a:endParaRPr lang="en-US" sz="1200" dirty="0">
                        <a:latin typeface="+mn-lt"/>
                        <a:ea typeface="Roboto" panose="020B0604020202020204" charset="0"/>
                        <a:cs typeface="Roboto" panose="020B0604020202020204" charset="0"/>
                      </a:endParaRPr>
                    </a:p>
                  </a:txBody>
                  <a:tcPr/>
                </a:tc>
                <a:extLst>
                  <a:ext uri="{0D108BD9-81ED-4DB2-BD59-A6C34878D82A}">
                    <a16:rowId xmlns:a16="http://schemas.microsoft.com/office/drawing/2014/main" val="49909677"/>
                  </a:ext>
                </a:extLst>
              </a:tr>
              <a:tr h="3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Compliance</a:t>
                      </a:r>
                      <a:r>
                        <a:rPr lang="en-US" sz="1200" b="0" baseline="0" dirty="0" smtClean="0">
                          <a:latin typeface="+mn-lt"/>
                        </a:rPr>
                        <a:t> and Audit Update</a:t>
                      </a:r>
                      <a:endParaRPr lang="en-US" sz="1200" b="0" dirty="0" smtClean="0">
                        <a:latin typeface="+mn-lt"/>
                      </a:endParaRPr>
                    </a:p>
                  </a:txBody>
                  <a:tcPr/>
                </a:tc>
                <a:tc>
                  <a:txBody>
                    <a:bodyPr/>
                    <a:lstStyle/>
                    <a:p>
                      <a:r>
                        <a:rPr lang="en-US" sz="1200" dirty="0" smtClean="0">
                          <a:latin typeface="+mn-lt"/>
                          <a:ea typeface="Roboto" panose="020B0604020202020204" charset="0"/>
                          <a:cs typeface="Roboto" panose="020B0604020202020204" charset="0"/>
                        </a:rPr>
                        <a:t>Cassandra Belton</a:t>
                      </a:r>
                      <a:endParaRPr lang="en-US" sz="1200" dirty="0">
                        <a:latin typeface="+mn-lt"/>
                        <a:ea typeface="Roboto" panose="020B0604020202020204" charset="0"/>
                        <a:cs typeface="Roboto" panose="020B0604020202020204" charset="0"/>
                      </a:endParaRPr>
                    </a:p>
                  </a:txBody>
                  <a:tcPr/>
                </a:tc>
                <a:extLst>
                  <a:ext uri="{0D108BD9-81ED-4DB2-BD59-A6C34878D82A}">
                    <a16:rowId xmlns:a16="http://schemas.microsoft.com/office/drawing/2014/main" val="1803742447"/>
                  </a:ext>
                </a:extLst>
              </a:tr>
              <a:tr h="3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ea typeface="+mn-ea"/>
                          <a:cs typeface="+mn-cs"/>
                        </a:rPr>
                        <a:t>Updates: Effort Reporting, Fringe Rates, Costing</a:t>
                      </a:r>
                      <a:endParaRPr lang="en-US" sz="1200" dirty="0">
                        <a:latin typeface="+mn-lt"/>
                        <a:ea typeface="Roboto" panose="020B0604020202020204" charset="0"/>
                        <a:cs typeface="Roboto"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Roboto" panose="020B0604020202020204" charset="0"/>
                          <a:cs typeface="Roboto" panose="020B0604020202020204" charset="0"/>
                        </a:rPr>
                        <a:t>Jonathon</a:t>
                      </a:r>
                      <a:r>
                        <a:rPr lang="en-US" sz="1200" baseline="0" dirty="0" smtClean="0">
                          <a:latin typeface="+mn-lt"/>
                          <a:ea typeface="Roboto" panose="020B0604020202020204" charset="0"/>
                          <a:cs typeface="Roboto" panose="020B0604020202020204" charset="0"/>
                        </a:rPr>
                        <a:t> Jeffries</a:t>
                      </a:r>
                      <a:endParaRPr lang="en-US" sz="1200" dirty="0" smtClean="0">
                        <a:latin typeface="+mn-lt"/>
                        <a:ea typeface="Roboto" panose="020B0604020202020204" charset="0"/>
                        <a:cs typeface="Roboto" panose="020B0604020202020204" charset="0"/>
                      </a:endParaRPr>
                    </a:p>
                  </a:txBody>
                  <a:tcPr/>
                </a:tc>
                <a:extLst>
                  <a:ext uri="{0D108BD9-81ED-4DB2-BD59-A6C34878D82A}">
                    <a16:rowId xmlns:a16="http://schemas.microsoft.com/office/drawing/2014/main" val="1669853907"/>
                  </a:ext>
                </a:extLst>
              </a:tr>
              <a:tr h="362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Roboto" panose="020B0604020202020204" charset="0"/>
                          <a:cs typeface="Roboto" panose="020B0604020202020204" charset="0"/>
                        </a:rPr>
                        <a:t>Workday</a:t>
                      </a:r>
                      <a:r>
                        <a:rPr lang="en-US" sz="1200" baseline="0" dirty="0" smtClean="0">
                          <a:latin typeface="+mn-lt"/>
                          <a:ea typeface="Roboto" panose="020B0604020202020204" charset="0"/>
                          <a:cs typeface="Roboto" panose="020B0604020202020204" charset="0"/>
                        </a:rPr>
                        <a:t> Updates and Reporting Updates</a:t>
                      </a:r>
                      <a:endParaRPr lang="en-US" sz="1200" dirty="0">
                        <a:latin typeface="+mn-lt"/>
                        <a:ea typeface="Roboto" panose="020B0604020202020204" charset="0"/>
                        <a:cs typeface="Roboto"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Amy Zhang</a:t>
                      </a:r>
                      <a:endParaRPr lang="en-US" sz="1200" dirty="0">
                        <a:latin typeface="+mn-lt"/>
                      </a:endParaRPr>
                    </a:p>
                  </a:txBody>
                  <a:tcPr/>
                </a:tc>
                <a:extLst>
                  <a:ext uri="{0D108BD9-81ED-4DB2-BD59-A6C34878D82A}">
                    <a16:rowId xmlns:a16="http://schemas.microsoft.com/office/drawing/2014/main" val="3276907440"/>
                  </a:ext>
                </a:extLst>
              </a:tr>
              <a:tr h="338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Roboto" panose="020B0604020202020204" charset="0"/>
                          <a:cs typeface="Roboto" panose="020B0604020202020204" charset="0"/>
                        </a:rPr>
                        <a:t>Training Update</a:t>
                      </a:r>
                      <a:endParaRPr lang="en-US" sz="1200" dirty="0">
                        <a:latin typeface="+mn-lt"/>
                        <a:ea typeface="Roboto" panose="020B0604020202020204" charset="0"/>
                        <a:cs typeface="Roboto"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Rob Roy</a:t>
                      </a:r>
                    </a:p>
                  </a:txBody>
                  <a:tcPr/>
                </a:tc>
                <a:extLst>
                  <a:ext uri="{0D108BD9-81ED-4DB2-BD59-A6C34878D82A}">
                    <a16:rowId xmlns:a16="http://schemas.microsoft.com/office/drawing/2014/main" val="1411397622"/>
                  </a:ext>
                </a:extLst>
              </a:tr>
            </a:tbl>
          </a:graphicData>
        </a:graphic>
      </p:graphicFrame>
    </p:spTree>
    <p:extLst>
      <p:ext uri="{BB962C8B-B14F-4D97-AF65-F5344CB8AC3E}">
        <p14:creationId xmlns:p14="http://schemas.microsoft.com/office/powerpoint/2010/main" val="31075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2766897"/>
            <a:ext cx="6429375" cy="761071"/>
          </a:xfrm>
        </p:spPr>
        <p:txBody>
          <a:bodyPr>
            <a:normAutofit fontScale="90000"/>
          </a:bodyPr>
          <a:lstStyle/>
          <a:p>
            <a:pPr algn="ct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Cassandra Belton, MBA,CPA </a:t>
            </a: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Cost Accounting</a:t>
            </a: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Financial Compliance Program Manager</a:t>
            </a:r>
            <a:r>
              <a:rPr lang="en-US" sz="1800" dirty="0">
                <a:latin typeface="Roboto"/>
                <a:ea typeface="Roboto"/>
                <a:cs typeface="Roboto"/>
              </a:rPr>
              <a:t/>
            </a:r>
            <a:br>
              <a:rPr lang="en-US" sz="1800" dirty="0">
                <a:latin typeface="Roboto"/>
                <a:ea typeface="Roboto"/>
                <a:cs typeface="Roboto"/>
              </a:rPr>
            </a:br>
            <a:endParaRPr lang="en-US" dirty="0"/>
          </a:p>
        </p:txBody>
      </p:sp>
      <p:sp>
        <p:nvSpPr>
          <p:cNvPr id="3" name="Title 1"/>
          <p:cNvSpPr txBox="1">
            <a:spLocks/>
          </p:cNvSpPr>
          <p:nvPr/>
        </p:nvSpPr>
        <p:spPr>
          <a:xfrm>
            <a:off x="1357313" y="4044927"/>
            <a:ext cx="6429375" cy="90347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spcAft>
                <a:spcPts val="450"/>
              </a:spcAft>
            </a:pPr>
            <a:endParaRPr lang="en-US" sz="1500" i="1" dirty="0"/>
          </a:p>
        </p:txBody>
      </p:sp>
    </p:spTree>
    <p:extLst>
      <p:ext uri="{BB962C8B-B14F-4D97-AF65-F5344CB8AC3E}">
        <p14:creationId xmlns:p14="http://schemas.microsoft.com/office/powerpoint/2010/main" val="68190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9" y="1051649"/>
            <a:ext cx="6981907" cy="759416"/>
          </a:xfrm>
        </p:spPr>
        <p:txBody>
          <a:bodyPr>
            <a:normAutofit/>
          </a:bodyPr>
          <a:lstStyle/>
          <a:p>
            <a:pPr algn="ctr"/>
            <a:r>
              <a:rPr lang="en-US" dirty="0" smtClean="0"/>
              <a:t>Behind the Audit Sample Curtain</a:t>
            </a:r>
            <a:endParaRPr lang="en-US" dirty="0"/>
          </a:p>
        </p:txBody>
      </p:sp>
      <p:sp>
        <p:nvSpPr>
          <p:cNvPr id="3" name="Content Placeholder 2"/>
          <p:cNvSpPr>
            <a:spLocks noGrp="1"/>
          </p:cNvSpPr>
          <p:nvPr>
            <p:ph sz="half" idx="1"/>
          </p:nvPr>
        </p:nvSpPr>
        <p:spPr>
          <a:xfrm>
            <a:off x="806258" y="1708590"/>
            <a:ext cx="7488620" cy="3760075"/>
          </a:xfrm>
          <a:ln>
            <a:noFill/>
          </a:ln>
        </p:spPr>
        <p:txBody>
          <a:bodyPr>
            <a:normAutofit fontScale="85000" lnSpcReduction="20000"/>
          </a:bodyPr>
          <a:lstStyle/>
          <a:p>
            <a:pPr marL="0" indent="0">
              <a:buNone/>
            </a:pPr>
            <a:r>
              <a:rPr lang="en-US" b="1" i="1" dirty="0" smtClean="0"/>
              <a:t>Why was my transaction(s) selected for audit?</a:t>
            </a:r>
          </a:p>
          <a:p>
            <a:pPr marL="0" indent="0">
              <a:buNone/>
            </a:pPr>
            <a:endParaRPr lang="en-US" dirty="0" smtClean="0"/>
          </a:p>
          <a:p>
            <a:pPr marL="0" indent="0">
              <a:buNone/>
            </a:pPr>
            <a:r>
              <a:rPr lang="en-US" dirty="0" smtClean="0"/>
              <a:t>The purpose of an audit is to validate information and lend integrity to data.  Clean audits provide assurance to our sponsors that we are trusted stewards of funds granted.  </a:t>
            </a:r>
          </a:p>
          <a:p>
            <a:pPr marL="0" indent="0">
              <a:buNone/>
            </a:pPr>
            <a:endParaRPr lang="en-US" dirty="0"/>
          </a:p>
          <a:p>
            <a:pPr marL="0" indent="0">
              <a:buNone/>
            </a:pPr>
            <a:r>
              <a:rPr lang="en-US" dirty="0" smtClean="0"/>
              <a:t>It’s inefficient for auditors to examine 100% of transactions, so sampling is used.  Sampling is a tool used to study a smaller group to produce an accurate estimation of the larger population.  Three common sample approaches follow.</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06373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9" y="1051649"/>
            <a:ext cx="6981907" cy="759416"/>
          </a:xfrm>
        </p:spPr>
        <p:txBody>
          <a:bodyPr>
            <a:normAutofit fontScale="90000"/>
          </a:bodyPr>
          <a:lstStyle/>
          <a:p>
            <a:pPr algn="ctr"/>
            <a:r>
              <a:rPr lang="en-US" dirty="0" smtClean="0"/>
              <a:t>Three Common Sampling Strategies</a:t>
            </a:r>
            <a:endParaRPr lang="en-US" dirty="0"/>
          </a:p>
        </p:txBody>
      </p:sp>
      <p:sp>
        <p:nvSpPr>
          <p:cNvPr id="3" name="Content Placeholder 2"/>
          <p:cNvSpPr>
            <a:spLocks noGrp="1"/>
          </p:cNvSpPr>
          <p:nvPr>
            <p:ph sz="half" idx="1"/>
          </p:nvPr>
        </p:nvSpPr>
        <p:spPr>
          <a:xfrm>
            <a:off x="806258" y="1708590"/>
            <a:ext cx="7488620" cy="3760075"/>
          </a:xfrm>
          <a:ln>
            <a:noFill/>
          </a:ln>
        </p:spPr>
        <p:txBody>
          <a:bodyPr>
            <a:normAutofit/>
          </a:bodyPr>
          <a:lstStyle/>
          <a:p>
            <a:pPr marL="0" indent="0">
              <a:buNone/>
            </a:pPr>
            <a:endParaRPr lang="en-US" dirty="0" smtClean="0"/>
          </a:p>
          <a:p>
            <a:pPr marL="0" indent="0">
              <a:buNone/>
            </a:pPr>
            <a:endParaRPr lang="en-US" dirty="0"/>
          </a:p>
        </p:txBody>
      </p:sp>
      <p:graphicFrame>
        <p:nvGraphicFramePr>
          <p:cNvPr id="4" name="Table 3"/>
          <p:cNvGraphicFramePr>
            <a:graphicFrameLocks noGrp="1"/>
          </p:cNvGraphicFramePr>
          <p:nvPr>
            <p:extLst/>
          </p:nvPr>
        </p:nvGraphicFramePr>
        <p:xfrm>
          <a:off x="908892" y="1708590"/>
          <a:ext cx="7205031" cy="3403925"/>
        </p:xfrm>
        <a:graphic>
          <a:graphicData uri="http://schemas.openxmlformats.org/drawingml/2006/table">
            <a:tbl>
              <a:tblPr firstRow="1" bandRow="1">
                <a:tableStyleId>{5C22544A-7EE6-4342-B048-85BDC9FD1C3A}</a:tableStyleId>
              </a:tblPr>
              <a:tblGrid>
                <a:gridCol w="2401677">
                  <a:extLst>
                    <a:ext uri="{9D8B030D-6E8A-4147-A177-3AD203B41FA5}">
                      <a16:colId xmlns:a16="http://schemas.microsoft.com/office/drawing/2014/main" val="810612970"/>
                    </a:ext>
                  </a:extLst>
                </a:gridCol>
                <a:gridCol w="2401677">
                  <a:extLst>
                    <a:ext uri="{9D8B030D-6E8A-4147-A177-3AD203B41FA5}">
                      <a16:colId xmlns:a16="http://schemas.microsoft.com/office/drawing/2014/main" val="694796328"/>
                    </a:ext>
                  </a:extLst>
                </a:gridCol>
                <a:gridCol w="2401677">
                  <a:extLst>
                    <a:ext uri="{9D8B030D-6E8A-4147-A177-3AD203B41FA5}">
                      <a16:colId xmlns:a16="http://schemas.microsoft.com/office/drawing/2014/main" val="964026963"/>
                    </a:ext>
                  </a:extLst>
                </a:gridCol>
              </a:tblGrid>
              <a:tr h="353858">
                <a:tc>
                  <a:txBody>
                    <a:bodyPr/>
                    <a:lstStyle/>
                    <a:p>
                      <a:pPr algn="ctr"/>
                      <a:r>
                        <a:rPr lang="en-US" sz="1400" dirty="0" smtClean="0"/>
                        <a:t>Strategy</a:t>
                      </a:r>
                      <a:endParaRPr lang="en-US" sz="1400" dirty="0"/>
                    </a:p>
                  </a:txBody>
                  <a:tcPr marL="68580" marR="68580" marT="34290" marB="34290"/>
                </a:tc>
                <a:tc>
                  <a:txBody>
                    <a:bodyPr/>
                    <a:lstStyle/>
                    <a:p>
                      <a:pPr algn="ctr"/>
                      <a:r>
                        <a:rPr lang="en-US" sz="1400" dirty="0" smtClean="0"/>
                        <a:t>Pros</a:t>
                      </a:r>
                      <a:endParaRPr lang="en-US" sz="1400" dirty="0"/>
                    </a:p>
                  </a:txBody>
                  <a:tcPr marL="68580" marR="68580" marT="34290" marB="34290"/>
                </a:tc>
                <a:tc>
                  <a:txBody>
                    <a:bodyPr/>
                    <a:lstStyle/>
                    <a:p>
                      <a:pPr algn="ctr"/>
                      <a:r>
                        <a:rPr lang="en-US" sz="1400" dirty="0" smtClean="0"/>
                        <a:t>Cons</a:t>
                      </a:r>
                      <a:endParaRPr lang="en-US" sz="1400" dirty="0"/>
                    </a:p>
                  </a:txBody>
                  <a:tcPr marL="68580" marR="68580" marT="34290" marB="34290"/>
                </a:tc>
                <a:extLst>
                  <a:ext uri="{0D108BD9-81ED-4DB2-BD59-A6C34878D82A}">
                    <a16:rowId xmlns:a16="http://schemas.microsoft.com/office/drawing/2014/main" val="1439355664"/>
                  </a:ext>
                </a:extLst>
              </a:tr>
              <a:tr h="979046">
                <a:tc>
                  <a:txBody>
                    <a:bodyPr/>
                    <a:lstStyle/>
                    <a:p>
                      <a:r>
                        <a:rPr lang="en-US" sz="1400" dirty="0" smtClean="0"/>
                        <a:t>1. Random Sample</a:t>
                      </a:r>
                      <a:endParaRPr lang="en-US" sz="1400" dirty="0"/>
                    </a:p>
                  </a:txBody>
                  <a:tcPr marL="68580" marR="68580" marT="34290" marB="34290"/>
                </a:tc>
                <a:tc>
                  <a:txBody>
                    <a:bodyPr/>
                    <a:lstStyle/>
                    <a:p>
                      <a:pPr marL="285750" indent="-285750">
                        <a:buFont typeface="Arial" panose="020B0604020202020204" pitchFamily="34" charset="0"/>
                        <a:buChar char="•"/>
                      </a:pPr>
                      <a:r>
                        <a:rPr lang="en-US" sz="1400" dirty="0" smtClean="0"/>
                        <a:t>Statistically</a:t>
                      </a:r>
                      <a:r>
                        <a:rPr lang="en-US" sz="1400" baseline="0" dirty="0" smtClean="0"/>
                        <a:t> based, so results can be projected to larger population</a:t>
                      </a:r>
                      <a:endParaRPr lang="en-US" sz="1400" dirty="0"/>
                    </a:p>
                  </a:txBody>
                  <a:tcPr marL="68580" marR="68580" marT="34290" marB="34290"/>
                </a:tc>
                <a:tc>
                  <a:txBody>
                    <a:bodyPr/>
                    <a:lstStyle/>
                    <a:p>
                      <a:pPr marL="285750" indent="-285750">
                        <a:buFont typeface="Arial" panose="020B0604020202020204" pitchFamily="34" charset="0"/>
                        <a:buChar char="•"/>
                      </a:pPr>
                      <a:r>
                        <a:rPr lang="en-US" sz="1400" dirty="0" smtClean="0"/>
                        <a:t>Typically requires large samples to achieve high confidence levels</a:t>
                      </a:r>
                      <a:endParaRPr lang="en-US" sz="1400" dirty="0"/>
                    </a:p>
                  </a:txBody>
                  <a:tcPr marL="68580" marR="68580" marT="34290" marB="34290"/>
                </a:tc>
                <a:extLst>
                  <a:ext uri="{0D108BD9-81ED-4DB2-BD59-A6C34878D82A}">
                    <a16:rowId xmlns:a16="http://schemas.microsoft.com/office/drawing/2014/main" val="3267925607"/>
                  </a:ext>
                </a:extLst>
              </a:tr>
              <a:tr h="979046">
                <a:tc>
                  <a:txBody>
                    <a:bodyPr/>
                    <a:lstStyle/>
                    <a:p>
                      <a:r>
                        <a:rPr lang="en-US" sz="1400" dirty="0" smtClean="0"/>
                        <a:t>2. Judgmental Sample</a:t>
                      </a:r>
                      <a:endParaRPr lang="en-US" sz="1400" dirty="0"/>
                    </a:p>
                  </a:txBody>
                  <a:tcPr marL="68580" marR="68580" marT="34290" marB="34290"/>
                </a:tc>
                <a:tc>
                  <a:txBody>
                    <a:bodyPr/>
                    <a:lstStyle/>
                    <a:p>
                      <a:pPr marL="285750" indent="-285750">
                        <a:buFont typeface="Arial" panose="020B0604020202020204" pitchFamily="34" charset="0"/>
                        <a:buChar char="•"/>
                      </a:pPr>
                      <a:r>
                        <a:rPr lang="en-US" sz="1400" dirty="0" smtClean="0"/>
                        <a:t>Smaller samples required so less time consuming</a:t>
                      </a:r>
                      <a:endParaRPr lang="en-US" sz="1400" dirty="0"/>
                    </a:p>
                  </a:txBody>
                  <a:tcPr marL="68580" marR="68580" marT="34290" marB="34290"/>
                </a:tc>
                <a:tc>
                  <a:txBody>
                    <a:bodyPr/>
                    <a:lstStyle/>
                    <a:p>
                      <a:pPr marL="285750" indent="-285750">
                        <a:buFont typeface="Arial" panose="020B0604020202020204" pitchFamily="34" charset="0"/>
                        <a:buChar char="•"/>
                      </a:pPr>
                      <a:r>
                        <a:rPr lang="en-US" sz="1400" dirty="0" smtClean="0"/>
                        <a:t>Requires</a:t>
                      </a:r>
                      <a:r>
                        <a:rPr lang="en-US" sz="1400" baseline="0" dirty="0" smtClean="0"/>
                        <a:t> expert knowledge</a:t>
                      </a:r>
                    </a:p>
                    <a:p>
                      <a:pPr marL="285750" indent="-285750">
                        <a:buFont typeface="Arial" panose="020B0604020202020204" pitchFamily="34" charset="0"/>
                        <a:buChar char="•"/>
                      </a:pPr>
                      <a:r>
                        <a:rPr lang="en-US" sz="1400" baseline="0" dirty="0" smtClean="0"/>
                        <a:t>Not statistically based</a:t>
                      </a:r>
                      <a:endParaRPr lang="en-US" sz="1400" dirty="0"/>
                    </a:p>
                  </a:txBody>
                  <a:tcPr marL="68580" marR="68580" marT="34290" marB="34290"/>
                </a:tc>
                <a:extLst>
                  <a:ext uri="{0D108BD9-81ED-4DB2-BD59-A6C34878D82A}">
                    <a16:rowId xmlns:a16="http://schemas.microsoft.com/office/drawing/2014/main" val="3409754821"/>
                  </a:ext>
                </a:extLst>
              </a:tr>
              <a:tr h="1091975">
                <a:tc>
                  <a:txBody>
                    <a:bodyPr/>
                    <a:lstStyle/>
                    <a:p>
                      <a:r>
                        <a:rPr lang="en-US" sz="1400" dirty="0" smtClean="0"/>
                        <a:t>3. Risk-Based Sample</a:t>
                      </a:r>
                      <a:endParaRPr lang="en-US" sz="1400" dirty="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Systematically reduce review</a:t>
                      </a:r>
                      <a:r>
                        <a:rPr lang="en-US" sz="1400" baseline="0" dirty="0" smtClean="0"/>
                        <a:t> of low-risk transactions</a:t>
                      </a:r>
                      <a:endParaRPr lang="en-US" sz="1400" dirty="0" smtClean="0"/>
                    </a:p>
                    <a:p>
                      <a:pPr marL="285750" indent="-285750">
                        <a:buFont typeface="Arial" panose="020B0604020202020204" pitchFamily="34" charset="0"/>
                        <a:buChar char="•"/>
                      </a:pPr>
                      <a:endParaRPr lang="en-US" sz="1400" dirty="0"/>
                    </a:p>
                  </a:txBody>
                  <a:tcPr marL="68580" marR="68580" marT="34290" marB="34290"/>
                </a:tc>
                <a:tc>
                  <a:txBody>
                    <a:bodyPr/>
                    <a:lstStyle/>
                    <a:p>
                      <a:pPr marL="285750" indent="-285750">
                        <a:buFont typeface="Arial" panose="020B0604020202020204" pitchFamily="34" charset="0"/>
                        <a:buChar char="•"/>
                      </a:pPr>
                      <a:r>
                        <a:rPr lang="en-US" sz="1400" dirty="0" smtClean="0"/>
                        <a:t>Sampling process and</a:t>
                      </a:r>
                      <a:r>
                        <a:rPr lang="en-US" sz="1400" baseline="0" dirty="0" smtClean="0"/>
                        <a:t> sample tracking can be complex</a:t>
                      </a:r>
                      <a:endParaRPr lang="en-US" sz="1400" dirty="0"/>
                    </a:p>
                  </a:txBody>
                  <a:tcPr marL="68580" marR="68580" marT="34290" marB="34290"/>
                </a:tc>
                <a:extLst>
                  <a:ext uri="{0D108BD9-81ED-4DB2-BD59-A6C34878D82A}">
                    <a16:rowId xmlns:a16="http://schemas.microsoft.com/office/drawing/2014/main" val="1619583374"/>
                  </a:ext>
                </a:extLst>
              </a:tr>
            </a:tbl>
          </a:graphicData>
        </a:graphic>
      </p:graphicFrame>
    </p:spTree>
    <p:extLst>
      <p:ext uri="{BB962C8B-B14F-4D97-AF65-F5344CB8AC3E}">
        <p14:creationId xmlns:p14="http://schemas.microsoft.com/office/powerpoint/2010/main" val="3389739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59" y="1051649"/>
            <a:ext cx="6981907" cy="759416"/>
          </a:xfrm>
        </p:spPr>
        <p:txBody>
          <a:bodyPr>
            <a:normAutofit/>
          </a:bodyPr>
          <a:lstStyle/>
          <a:p>
            <a:pPr algn="ctr"/>
            <a:r>
              <a:rPr lang="en-US" dirty="0" smtClean="0"/>
              <a:t>Behind the Audit Sample Curtain</a:t>
            </a:r>
            <a:endParaRPr lang="en-US" dirty="0"/>
          </a:p>
        </p:txBody>
      </p:sp>
      <p:sp>
        <p:nvSpPr>
          <p:cNvPr id="3" name="Content Placeholder 2"/>
          <p:cNvSpPr>
            <a:spLocks noGrp="1"/>
          </p:cNvSpPr>
          <p:nvPr>
            <p:ph sz="half" idx="1"/>
          </p:nvPr>
        </p:nvSpPr>
        <p:spPr>
          <a:xfrm>
            <a:off x="806258" y="1708590"/>
            <a:ext cx="7488620" cy="3760075"/>
          </a:xfrm>
          <a:ln>
            <a:noFill/>
          </a:ln>
        </p:spPr>
        <p:txBody>
          <a:bodyPr>
            <a:normAutofit fontScale="85000" lnSpcReduction="20000"/>
          </a:bodyPr>
          <a:lstStyle/>
          <a:p>
            <a:pPr marL="0" indent="0" algn="ctr">
              <a:buNone/>
            </a:pPr>
            <a:r>
              <a:rPr lang="en-US" b="1" i="1" dirty="0" smtClean="0"/>
              <a:t>Why are my transactions</a:t>
            </a:r>
            <a:r>
              <a:rPr lang="en-US" b="1" i="1" dirty="0"/>
              <a:t> </a:t>
            </a:r>
            <a:r>
              <a:rPr lang="en-US" b="1" i="1" dirty="0" smtClean="0">
                <a:solidFill>
                  <a:srgbClr val="FF0000"/>
                </a:solidFill>
              </a:rPr>
              <a:t>ALWAYS</a:t>
            </a:r>
            <a:r>
              <a:rPr lang="en-US" b="1" i="1" dirty="0" smtClean="0"/>
              <a:t> selected for audit?</a:t>
            </a:r>
          </a:p>
          <a:p>
            <a:pPr marL="0" indent="0">
              <a:buNone/>
            </a:pPr>
            <a:r>
              <a:rPr lang="en-US" dirty="0" smtClean="0"/>
              <a:t>Answer:</a:t>
            </a:r>
          </a:p>
          <a:p>
            <a:pPr marL="385763" indent="-385763">
              <a:buAutoNum type="arabicPeriod"/>
            </a:pPr>
            <a:r>
              <a:rPr lang="en-US" dirty="0" smtClean="0"/>
              <a:t>It’s just your “luck.” (</a:t>
            </a:r>
            <a:r>
              <a:rPr lang="en-US" dirty="0" smtClean="0">
                <a:solidFill>
                  <a:srgbClr val="FF0000"/>
                </a:solidFill>
              </a:rPr>
              <a:t>Random Sample</a:t>
            </a:r>
            <a:r>
              <a:rPr lang="en-US" dirty="0" smtClean="0"/>
              <a:t>)</a:t>
            </a:r>
          </a:p>
          <a:p>
            <a:pPr marL="385763" indent="-385763">
              <a:buAutoNum type="arabicPeriod"/>
            </a:pPr>
            <a:endParaRPr lang="en-US" dirty="0" smtClean="0"/>
          </a:p>
          <a:p>
            <a:pPr marL="385763" indent="-385763">
              <a:buAutoNum type="arabicPeriod"/>
            </a:pPr>
            <a:r>
              <a:rPr lang="en-US" dirty="0" smtClean="0"/>
              <a:t>You have a history of “unique” transactions and/or circumstances. (</a:t>
            </a:r>
            <a:r>
              <a:rPr lang="en-US" dirty="0" smtClean="0">
                <a:solidFill>
                  <a:srgbClr val="FF0000"/>
                </a:solidFill>
              </a:rPr>
              <a:t>Judgmental Sample</a:t>
            </a:r>
            <a:r>
              <a:rPr lang="en-US" dirty="0" smtClean="0"/>
              <a:t>)</a:t>
            </a:r>
          </a:p>
          <a:p>
            <a:pPr marL="385763" indent="-385763">
              <a:buAutoNum type="arabicPeriod"/>
            </a:pPr>
            <a:endParaRPr lang="en-US" dirty="0" smtClean="0"/>
          </a:p>
          <a:p>
            <a:pPr marL="385763" indent="-385763">
              <a:buAutoNum type="arabicPeriod"/>
            </a:pPr>
            <a:r>
              <a:rPr lang="en-US" dirty="0" smtClean="0"/>
              <a:t>You have a high risk profile - large </a:t>
            </a:r>
            <a:r>
              <a:rPr lang="en-US" dirty="0"/>
              <a:t>dollar and/or volume; late cost transfers; high turnover; low report </a:t>
            </a:r>
            <a:r>
              <a:rPr lang="en-US" dirty="0" smtClean="0"/>
              <a:t>usage; etc.  (</a:t>
            </a:r>
            <a:r>
              <a:rPr lang="en-US" dirty="0" smtClean="0">
                <a:solidFill>
                  <a:srgbClr val="FF0000"/>
                </a:solidFill>
              </a:rPr>
              <a:t>Risk-Based Sample</a:t>
            </a:r>
            <a:r>
              <a:rPr lang="en-US" dirty="0" smtClean="0"/>
              <a:t>)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63532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510727"/>
            <a:ext cx="8572500" cy="1014761"/>
          </a:xfrm>
        </p:spPr>
        <p:txBody>
          <a:bodyPr>
            <a:normAutofit fontScale="90000"/>
          </a:bodyPr>
          <a:lstStyle/>
          <a:p>
            <a:pPr algn="ct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Jonathon Jeffries, CPA</a:t>
            </a:r>
            <a:r>
              <a:rPr lang="en-US" dirty="0">
                <a:latin typeface="Roboto"/>
                <a:ea typeface="Roboto"/>
                <a:cs typeface="Roboto"/>
              </a:rPr>
              <a:t/>
            </a:r>
            <a:br>
              <a:rPr lang="en-US" dirty="0">
                <a:latin typeface="Roboto"/>
                <a:ea typeface="Roboto"/>
                <a:cs typeface="Roboto"/>
              </a:rPr>
            </a:br>
            <a:r>
              <a:rPr lang="en-US" sz="2200" dirty="0">
                <a:solidFill>
                  <a:srgbClr val="B3A369"/>
                </a:solidFill>
                <a:latin typeface="Roboto"/>
                <a:ea typeface="Roboto"/>
                <a:cs typeface="Roboto"/>
              </a:rPr>
              <a:t>Director of Cost Accounting</a:t>
            </a:r>
          </a:p>
        </p:txBody>
      </p:sp>
      <p:sp>
        <p:nvSpPr>
          <p:cNvPr id="3" name="Title 1"/>
          <p:cNvSpPr txBox="1">
            <a:spLocks/>
          </p:cNvSpPr>
          <p:nvPr/>
        </p:nvSpPr>
        <p:spPr>
          <a:xfrm>
            <a:off x="285750" y="4250234"/>
            <a:ext cx="8572500" cy="1204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spcAft>
                <a:spcPts val="600"/>
              </a:spcAft>
            </a:pPr>
            <a:endParaRPr lang="en-US" sz="2000" i="1" dirty="0"/>
          </a:p>
        </p:txBody>
      </p:sp>
      <p:sp>
        <p:nvSpPr>
          <p:cNvPr id="4" name="Title 1"/>
          <p:cNvSpPr txBox="1">
            <a:spLocks/>
          </p:cNvSpPr>
          <p:nvPr/>
        </p:nvSpPr>
        <p:spPr>
          <a:xfrm>
            <a:off x="285750" y="1785982"/>
            <a:ext cx="8572500"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endParaRPr lang="en-US" sz="3300" dirty="0"/>
          </a:p>
        </p:txBody>
      </p:sp>
    </p:spTree>
    <p:extLst>
      <p:ext uri="{BB962C8B-B14F-4D97-AF65-F5344CB8AC3E}">
        <p14:creationId xmlns:p14="http://schemas.microsoft.com/office/powerpoint/2010/main" val="3769020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Effort Reporting – ASRs (Annual Statement of Reasonableness </a:t>
            </a:r>
            <a:endParaRPr lang="en-US" dirty="0"/>
          </a:p>
        </p:txBody>
      </p:sp>
      <p:sp>
        <p:nvSpPr>
          <p:cNvPr id="5" name="TextBox 4"/>
          <p:cNvSpPr txBox="1"/>
          <p:nvPr/>
        </p:nvSpPr>
        <p:spPr>
          <a:xfrm>
            <a:off x="285750" y="1215482"/>
            <a:ext cx="8328162" cy="7386638"/>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smtClean="0"/>
              <a:t>Currently available for online certification</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UFMs will need to certify after employee</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Federal Work Study students </a:t>
            </a:r>
            <a:r>
              <a:rPr lang="en-US" sz="2400" b="1" u="sng" dirty="0" smtClean="0"/>
              <a:t>did not </a:t>
            </a:r>
            <a:r>
              <a:rPr lang="en-US" sz="2400" dirty="0" smtClean="0"/>
              <a:t>receive  FY21 ASRs </a:t>
            </a:r>
            <a:r>
              <a:rPr lang="en-US" sz="2400" dirty="0" smtClean="0">
                <a:sym typeface="Wingdings" panose="05000000000000000000" pitchFamily="2" charset="2"/>
              </a:rPr>
              <a:t>unless they worked multiple jobs during FY</a:t>
            </a:r>
          </a:p>
          <a:p>
            <a:pPr marL="342900" indent="-342900">
              <a:buFont typeface="Arial" panose="020B0604020202020204" pitchFamily="34" charset="0"/>
              <a:buChar char="•"/>
            </a:pPr>
            <a:endParaRPr lang="en-US" sz="2400" dirty="0">
              <a:sym typeface="Wingdings" panose="05000000000000000000" pitchFamily="2" charset="2"/>
            </a:endParaRPr>
          </a:p>
          <a:p>
            <a:pPr marL="342900" indent="-342900">
              <a:buFont typeface="Arial" panose="020B0604020202020204" pitchFamily="34" charset="0"/>
              <a:buChar char="•"/>
            </a:pPr>
            <a:r>
              <a:rPr lang="en-US" sz="2400" dirty="0" smtClean="0">
                <a:sym typeface="Wingdings" panose="05000000000000000000" pitchFamily="2" charset="2"/>
              </a:rPr>
              <a:t>ASRs deadline is August 31</a:t>
            </a:r>
            <a:r>
              <a:rPr lang="en-US" sz="2400" baseline="30000" dirty="0" smtClean="0">
                <a:sym typeface="Wingdings" panose="05000000000000000000" pitchFamily="2" charset="2"/>
              </a:rPr>
              <a:t>st</a:t>
            </a:r>
            <a:r>
              <a:rPr lang="en-US" sz="2400" dirty="0" smtClean="0">
                <a:sym typeface="Wingdings" panose="05000000000000000000" pitchFamily="2" charset="2"/>
              </a:rPr>
              <a:t> </a:t>
            </a:r>
          </a:p>
          <a:p>
            <a:pPr marL="800100" lvl="1" indent="-342900">
              <a:buFont typeface="Arial" panose="020B0604020202020204" pitchFamily="34" charset="0"/>
              <a:buChar char="•"/>
            </a:pPr>
            <a:r>
              <a:rPr lang="en-US" sz="2400" dirty="0" smtClean="0">
                <a:sym typeface="Wingdings" panose="05000000000000000000" pitchFamily="2" charset="2"/>
              </a:rPr>
              <a:t>We will distribute manual ASRs electronically for manual signature</a:t>
            </a:r>
          </a:p>
          <a:p>
            <a:pPr marL="800100" lvl="1" indent="-342900">
              <a:buFont typeface="Arial" panose="020B0604020202020204" pitchFamily="34" charset="0"/>
              <a:buChar char="•"/>
            </a:pPr>
            <a:endParaRPr lang="en-US" sz="2400" dirty="0">
              <a:sym typeface="Wingdings" panose="05000000000000000000" pitchFamily="2" charset="2"/>
            </a:endParaRPr>
          </a:p>
          <a:p>
            <a:pPr marL="342900" indent="-342900">
              <a:buFont typeface="Arial" panose="020B0604020202020204" pitchFamily="34" charset="0"/>
              <a:buChar char="•"/>
            </a:pPr>
            <a:r>
              <a:rPr lang="en-US" sz="2400" dirty="0" smtClean="0">
                <a:sym typeface="Wingdings" panose="05000000000000000000" pitchFamily="2" charset="2"/>
              </a:rPr>
              <a:t>Financial Managers can run manual ASRs for prior year correction</a:t>
            </a:r>
          </a:p>
          <a:p>
            <a:pPr marL="342900" indent="-342900">
              <a:buFont typeface="Arial" panose="020B0604020202020204" pitchFamily="34" charset="0"/>
              <a:buChar char="•"/>
            </a:pPr>
            <a:endParaRPr lang="en-US" sz="2400" dirty="0" smtClean="0">
              <a:sym typeface="Wingdings" panose="05000000000000000000" pitchFamily="2" charset="2"/>
            </a:endParaRPr>
          </a:p>
          <a:p>
            <a:pPr lvl="2"/>
            <a:endParaRPr lang="en-US" sz="2400" dirty="0" smtClean="0">
              <a:sym typeface="Wingdings" panose="05000000000000000000" pitchFamily="2" charset="2"/>
            </a:endParaRPr>
          </a:p>
          <a:p>
            <a:pPr lvl="2"/>
            <a:endParaRPr lang="en-US" sz="2400" dirty="0" smtClean="0">
              <a:sym typeface="Wingdings" panose="05000000000000000000" pitchFamily="2" charset="2"/>
            </a:endParaRPr>
          </a:p>
          <a:p>
            <a:pPr lvl="2"/>
            <a:endParaRPr lang="en-US" sz="2400" dirty="0">
              <a:sym typeface="Wingdings" panose="05000000000000000000" pitchFamily="2" charset="2"/>
            </a:endParaRPr>
          </a:p>
          <a:p>
            <a:pPr marL="342900" indent="-34290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0664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SCARV  - Service Center Annual Rate Validation </a:t>
            </a:r>
            <a:endParaRPr lang="en-US" dirty="0"/>
          </a:p>
        </p:txBody>
      </p:sp>
      <p:sp>
        <p:nvSpPr>
          <p:cNvPr id="5" name="TextBox 4"/>
          <p:cNvSpPr txBox="1"/>
          <p:nvPr/>
        </p:nvSpPr>
        <p:spPr>
          <a:xfrm>
            <a:off x="407919" y="999173"/>
            <a:ext cx="8328162" cy="8863965"/>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smtClean="0"/>
              <a:t>Rate Setting Principles</a:t>
            </a:r>
          </a:p>
          <a:p>
            <a:endParaRPr lang="en-US" sz="2400" dirty="0" smtClean="0"/>
          </a:p>
          <a:p>
            <a:pPr marL="800100" lvl="1" indent="-342900">
              <a:buFont typeface="Arial" panose="020B0604020202020204" pitchFamily="34" charset="0"/>
              <a:buChar char="•"/>
            </a:pPr>
            <a:r>
              <a:rPr lang="en-US" sz="2400" u="sng" dirty="0" smtClean="0"/>
              <a:t>Actual </a:t>
            </a:r>
            <a:r>
              <a:rPr lang="en-US" sz="2400" u="sng" dirty="0"/>
              <a:t>c</a:t>
            </a:r>
            <a:r>
              <a:rPr lang="en-US" sz="2400" u="sng" dirty="0" smtClean="0"/>
              <a:t>ost </a:t>
            </a:r>
            <a:r>
              <a:rPr lang="en-US" sz="2400" dirty="0" smtClean="0"/>
              <a:t>is the most the rate is allowed to recover</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Rates must be based on </a:t>
            </a:r>
            <a:r>
              <a:rPr lang="en-US" sz="2400" u="sng" dirty="0" smtClean="0"/>
              <a:t>actual use </a:t>
            </a:r>
            <a:r>
              <a:rPr lang="en-US" sz="2400" dirty="0" smtClean="0"/>
              <a:t>of the service </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Rates must be adjusted when there is a surplus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Rates do not discriminate between federally and non-federally supported activities including internal activities (free/reduced price use)</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Rates must be </a:t>
            </a:r>
            <a:r>
              <a:rPr lang="en-US" sz="2400" u="sng" dirty="0" smtClean="0"/>
              <a:t>reviewed</a:t>
            </a:r>
            <a:r>
              <a:rPr lang="en-US" sz="2400" dirty="0" smtClean="0"/>
              <a:t> and approved on a </a:t>
            </a:r>
          </a:p>
          <a:p>
            <a:pPr marL="800100" lvl="1" indent="-342900">
              <a:buFont typeface="Arial" panose="020B0604020202020204" pitchFamily="34" charset="0"/>
              <a:buChar char="•"/>
            </a:pPr>
            <a:r>
              <a:rPr lang="en-US" sz="2400" dirty="0" smtClean="0"/>
              <a:t>regular basis </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sym typeface="Wingdings" panose="05000000000000000000" pitchFamily="2" charset="2"/>
            </a:endParaRPr>
          </a:p>
          <a:p>
            <a:pPr marL="800100" lvl="1" indent="-342900">
              <a:buFont typeface="Arial" panose="020B0604020202020204" pitchFamily="34" charset="0"/>
              <a:buChar char="•"/>
            </a:pPr>
            <a:endParaRPr lang="en-US" sz="2400" dirty="0">
              <a:sym typeface="Wingdings" panose="05000000000000000000" pitchFamily="2" charset="2"/>
            </a:endParaRPr>
          </a:p>
          <a:p>
            <a:pPr marL="342900" indent="-342900">
              <a:buFont typeface="Arial" panose="020B0604020202020204" pitchFamily="34" charset="0"/>
              <a:buChar char="•"/>
            </a:pPr>
            <a:endParaRPr lang="en-US" sz="2400" dirty="0" smtClean="0">
              <a:sym typeface="Wingdings" panose="05000000000000000000" pitchFamily="2" charset="2"/>
            </a:endParaRPr>
          </a:p>
          <a:p>
            <a:pPr lvl="2"/>
            <a:endParaRPr lang="en-US" sz="2400" dirty="0" smtClean="0">
              <a:sym typeface="Wingdings" panose="05000000000000000000" pitchFamily="2" charset="2"/>
            </a:endParaRPr>
          </a:p>
          <a:p>
            <a:pPr lvl="2"/>
            <a:endParaRPr lang="en-US" sz="2400" dirty="0" smtClean="0">
              <a:sym typeface="Wingdings" panose="05000000000000000000" pitchFamily="2" charset="2"/>
            </a:endParaRPr>
          </a:p>
          <a:p>
            <a:pPr lvl="2"/>
            <a:endParaRPr lang="en-US" sz="2400" dirty="0">
              <a:sym typeface="Wingdings" panose="05000000000000000000" pitchFamily="2" charset="2"/>
            </a:endParaRPr>
          </a:p>
          <a:p>
            <a:pPr marL="342900" indent="-34290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11824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SCARV – Service Center Annual Rate Validation </a:t>
            </a:r>
            <a:endParaRPr lang="en-US" dirty="0"/>
          </a:p>
        </p:txBody>
      </p:sp>
      <p:sp>
        <p:nvSpPr>
          <p:cNvPr id="5" name="TextBox 4"/>
          <p:cNvSpPr txBox="1"/>
          <p:nvPr/>
        </p:nvSpPr>
        <p:spPr>
          <a:xfrm>
            <a:off x="285750" y="1215482"/>
            <a:ext cx="8328162" cy="8494633"/>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smtClean="0"/>
              <a:t>SCARV Reminders</a:t>
            </a:r>
          </a:p>
          <a:p>
            <a:endParaRPr lang="en-US" sz="2400" dirty="0" smtClean="0"/>
          </a:p>
          <a:p>
            <a:pPr marL="800100" lvl="1" indent="-342900">
              <a:buFont typeface="Arial" panose="020B0604020202020204" pitchFamily="34" charset="0"/>
              <a:buChar char="•"/>
            </a:pPr>
            <a:r>
              <a:rPr lang="en-US" sz="2400" dirty="0" smtClean="0"/>
              <a:t>Revenue should balance by price * units sold</a:t>
            </a:r>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r>
              <a:rPr lang="en-US" sz="2400" dirty="0" smtClean="0"/>
              <a:t>All expenses should be reported on SCARV both DSS and Department Support of Center</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Only approved rates may be charged by center</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Changes to Employees, Effort Allocations, Equipment, and Space need to be reported on SCARV</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Equipment needs Workday related Tag Number</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sym typeface="Wingdings" panose="05000000000000000000" pitchFamily="2" charset="2"/>
            </a:endParaRPr>
          </a:p>
          <a:p>
            <a:pPr marL="800100" lvl="1" indent="-342900">
              <a:buFont typeface="Arial" panose="020B0604020202020204" pitchFamily="34" charset="0"/>
              <a:buChar char="•"/>
            </a:pPr>
            <a:endParaRPr lang="en-US" sz="2400" dirty="0">
              <a:sym typeface="Wingdings" panose="05000000000000000000" pitchFamily="2" charset="2"/>
            </a:endParaRPr>
          </a:p>
          <a:p>
            <a:pPr marL="342900" indent="-342900">
              <a:buFont typeface="Arial" panose="020B0604020202020204" pitchFamily="34" charset="0"/>
              <a:buChar char="•"/>
            </a:pPr>
            <a:endParaRPr lang="en-US" sz="2400" dirty="0" smtClean="0">
              <a:sym typeface="Wingdings" panose="05000000000000000000" pitchFamily="2" charset="2"/>
            </a:endParaRPr>
          </a:p>
          <a:p>
            <a:pPr lvl="2"/>
            <a:endParaRPr lang="en-US" sz="2400" dirty="0" smtClean="0">
              <a:sym typeface="Wingdings" panose="05000000000000000000" pitchFamily="2" charset="2"/>
            </a:endParaRPr>
          </a:p>
          <a:p>
            <a:pPr lvl="2"/>
            <a:endParaRPr lang="en-US" sz="2400" dirty="0" smtClean="0">
              <a:sym typeface="Wingdings" panose="05000000000000000000" pitchFamily="2" charset="2"/>
            </a:endParaRPr>
          </a:p>
          <a:p>
            <a:pPr lvl="2"/>
            <a:endParaRPr lang="en-US" sz="2400" dirty="0">
              <a:sym typeface="Wingdings" panose="05000000000000000000" pitchFamily="2" charset="2"/>
            </a:endParaRPr>
          </a:p>
          <a:p>
            <a:pPr marL="342900" indent="-34290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32562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HIRING – Cost Accountant II</a:t>
            </a:r>
            <a:endParaRPr lang="en-US" dirty="0"/>
          </a:p>
        </p:txBody>
      </p:sp>
      <p:sp>
        <p:nvSpPr>
          <p:cNvPr id="5" name="TextBox 4"/>
          <p:cNvSpPr txBox="1"/>
          <p:nvPr/>
        </p:nvSpPr>
        <p:spPr>
          <a:xfrm>
            <a:off x="285750" y="1215482"/>
            <a:ext cx="8328162" cy="738663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Cost Studies and Analysis</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smtClean="0"/>
              <a:t>Fringe (Resident Instruction and GTRI)</a:t>
            </a:r>
          </a:p>
          <a:p>
            <a:pPr marL="800100" lvl="1" indent="-342900">
              <a:buFont typeface="Arial" panose="020B0604020202020204" pitchFamily="34" charset="0"/>
              <a:buChar char="•"/>
            </a:pPr>
            <a:r>
              <a:rPr lang="en-US" sz="2400" dirty="0" smtClean="0"/>
              <a:t>Facility and Administrative Rates</a:t>
            </a:r>
          </a:p>
          <a:p>
            <a:pPr marL="800100" lvl="1" indent="-342900">
              <a:buFont typeface="Arial" panose="020B0604020202020204" pitchFamily="34" charset="0"/>
              <a:buChar char="•"/>
            </a:pPr>
            <a:r>
              <a:rPr lang="en-US" sz="2400" dirty="0" smtClean="0"/>
              <a:t>Space Studies</a:t>
            </a:r>
          </a:p>
          <a:p>
            <a:pPr marL="800100" lvl="1" indent="-342900">
              <a:buFont typeface="Arial" panose="020B0604020202020204" pitchFamily="34" charset="0"/>
              <a:buChar char="•"/>
            </a:pPr>
            <a:r>
              <a:rPr lang="en-US" sz="2400" dirty="0" smtClean="0"/>
              <a:t>GTRI Exchange of Services (Admin Study)</a:t>
            </a:r>
          </a:p>
          <a:p>
            <a:pPr marL="800100" lvl="1" indent="-342900">
              <a:buFont typeface="Arial" panose="020B0604020202020204" pitchFamily="34" charset="0"/>
              <a:buChar char="•"/>
            </a:pPr>
            <a:r>
              <a:rPr lang="en-US" sz="2400" dirty="0" smtClean="0"/>
              <a:t>F&amp;A Revenue Projections</a:t>
            </a:r>
          </a:p>
          <a:p>
            <a:pPr marL="800100" lvl="1" indent="-342900">
              <a:buFont typeface="Arial" panose="020B0604020202020204" pitchFamily="34" charset="0"/>
              <a:buChar char="•"/>
            </a:pPr>
            <a:r>
              <a:rPr lang="en-US" sz="2400" dirty="0" smtClean="0"/>
              <a:t>Schedule of Federal Expenditures (SEFA)</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Compliance</a:t>
            </a:r>
          </a:p>
          <a:p>
            <a:pPr marL="800100" lvl="1" indent="-342900">
              <a:buFont typeface="Arial" panose="020B0604020202020204" pitchFamily="34" charset="0"/>
              <a:buChar char="•"/>
            </a:pPr>
            <a:r>
              <a:rPr lang="en-US" sz="2400" dirty="0" smtClean="0"/>
              <a:t>Audit Support DCAA (Defense Contract Audit Agency) </a:t>
            </a:r>
          </a:p>
          <a:p>
            <a:pPr marL="800100" lvl="1" indent="-342900">
              <a:buFont typeface="Arial" panose="020B0604020202020204" pitchFamily="34" charset="0"/>
              <a:buChar char="•"/>
            </a:pPr>
            <a:r>
              <a:rPr lang="en-US" sz="2400" dirty="0" smtClean="0"/>
              <a:t>State Accounting Office </a:t>
            </a:r>
          </a:p>
          <a:p>
            <a:pPr marL="800100" lvl="1" indent="-342900">
              <a:buFont typeface="Arial" panose="020B0604020202020204" pitchFamily="34" charset="0"/>
              <a:buChar char="•"/>
            </a:pPr>
            <a:r>
              <a:rPr lang="en-US" sz="2400" dirty="0" smtClean="0"/>
              <a:t>Bond Compliance/Treasury </a:t>
            </a:r>
          </a:p>
          <a:p>
            <a:pPr marL="800100" lvl="1" indent="-342900">
              <a:buFont typeface="Arial" panose="020B0604020202020204" pitchFamily="34" charset="0"/>
              <a:buChar char="•"/>
            </a:pPr>
            <a:endParaRPr lang="en-US" sz="2400" dirty="0" smtClean="0"/>
          </a:p>
          <a:p>
            <a:pPr lvl="1"/>
            <a:endParaRPr lang="en-US" sz="2400" dirty="0" smtClean="0"/>
          </a:p>
          <a:p>
            <a:pPr marL="800100" lvl="1"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6167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962499"/>
            <a:ext cx="8572500" cy="1014761"/>
          </a:xfrm>
        </p:spPr>
        <p:txBody>
          <a:bodyPr>
            <a:normAutofit/>
          </a:bodyPr>
          <a:lstStyle/>
          <a:p>
            <a:pPr algn="ctr"/>
            <a:r>
              <a:rPr lang="en-US" dirty="0">
                <a:latin typeface="Roboto"/>
                <a:ea typeface="Roboto"/>
                <a:cs typeface="Roboto"/>
              </a:rPr>
              <a:t>Workday Grants </a:t>
            </a:r>
            <a:r>
              <a:rPr lang="en-US" dirty="0" smtClean="0">
                <a:latin typeface="Roboto"/>
                <a:ea typeface="Roboto"/>
                <a:cs typeface="Roboto"/>
              </a:rPr>
              <a:t>Reporting Update</a:t>
            </a:r>
            <a:endParaRPr lang="en-US" sz="3200" dirty="0"/>
          </a:p>
        </p:txBody>
      </p:sp>
      <p:sp>
        <p:nvSpPr>
          <p:cNvPr id="4" name="Title 1"/>
          <p:cNvSpPr txBox="1">
            <a:spLocks/>
          </p:cNvSpPr>
          <p:nvPr/>
        </p:nvSpPr>
        <p:spPr>
          <a:xfrm>
            <a:off x="285750" y="3646385"/>
            <a:ext cx="8572500" cy="2000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endParaRPr lang="en-US" sz="2400" dirty="0">
              <a:latin typeface="Roboto"/>
              <a:ea typeface="Roboto"/>
              <a:cs typeface="Roboto"/>
            </a:endParaRPr>
          </a:p>
          <a:p>
            <a:pPr algn="ctr"/>
            <a:r>
              <a:rPr lang="en-US" sz="2800" dirty="0" smtClean="0">
                <a:latin typeface="Roboto"/>
                <a:ea typeface="Roboto"/>
                <a:cs typeface="Roboto"/>
              </a:rPr>
              <a:t>Amy Zhang</a:t>
            </a:r>
            <a:endParaRPr lang="en-US" sz="2800" dirty="0">
              <a:latin typeface="Roboto"/>
              <a:ea typeface="Roboto"/>
              <a:cs typeface="Roboto"/>
            </a:endParaRPr>
          </a:p>
          <a:p>
            <a:pPr algn="ctr"/>
            <a:r>
              <a:rPr lang="en-US" sz="2000" dirty="0" smtClean="0">
                <a:latin typeface="Roboto"/>
                <a:ea typeface="Roboto"/>
                <a:cs typeface="Roboto"/>
              </a:rPr>
              <a:t>ERP App Support Analyst II</a:t>
            </a:r>
          </a:p>
          <a:p>
            <a:pPr algn="ctr"/>
            <a:r>
              <a:rPr lang="en-US" sz="2000" dirty="0">
                <a:latin typeface="Roboto"/>
                <a:ea typeface="Roboto"/>
                <a:cs typeface="Roboto"/>
              </a:rPr>
              <a:t>Grants and Contracts </a:t>
            </a:r>
            <a:r>
              <a:rPr lang="en-US" sz="2000" dirty="0" smtClean="0">
                <a:latin typeface="Roboto"/>
                <a:ea typeface="Roboto"/>
                <a:cs typeface="Roboto"/>
              </a:rPr>
              <a:t>Accounting</a:t>
            </a:r>
            <a:endParaRPr lang="en-US" sz="2000" dirty="0">
              <a:latin typeface="Roboto"/>
              <a:ea typeface="Roboto"/>
              <a:cs typeface="Roboto"/>
            </a:endParaRPr>
          </a:p>
          <a:p>
            <a:pPr algn="ctr"/>
            <a:endParaRPr lang="en-US" sz="2000" dirty="0">
              <a:latin typeface="Roboto"/>
              <a:ea typeface="Roboto"/>
              <a:cs typeface="Roboto"/>
            </a:endParaRPr>
          </a:p>
        </p:txBody>
      </p:sp>
    </p:spTree>
    <p:extLst>
      <p:ext uri="{BB962C8B-B14F-4D97-AF65-F5344CB8AC3E}">
        <p14:creationId xmlns:p14="http://schemas.microsoft.com/office/powerpoint/2010/main" val="2159832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093" y="3707258"/>
            <a:ext cx="4073814" cy="1014761"/>
          </a:xfrm>
        </p:spPr>
        <p:txBody>
          <a:bodyPr>
            <a:normAutofit fontScale="90000"/>
          </a:bodyPr>
          <a:lstStyle/>
          <a:p>
            <a:pPr algn="ctr"/>
            <a:r>
              <a:rPr lang="en-US" dirty="0">
                <a:latin typeface="Roboto"/>
                <a:ea typeface="Roboto"/>
                <a:cs typeface="Roboto"/>
              </a:rPr>
              <a:t/>
            </a:r>
            <a:br>
              <a:rPr lang="en-US" dirty="0">
                <a:latin typeface="Roboto"/>
                <a:ea typeface="Roboto"/>
                <a:cs typeface="Roboto"/>
              </a:rPr>
            </a:br>
            <a:r>
              <a:rPr lang="en-US" dirty="0">
                <a:effectLst>
                  <a:outerShdw blurRad="38100" dist="38100" dir="2700000" algn="tl">
                    <a:srgbClr val="000000">
                      <a:alpha val="43137"/>
                    </a:srgbClr>
                  </a:outerShdw>
                </a:effectLst>
                <a:latin typeface="Roboto"/>
                <a:ea typeface="Roboto"/>
                <a:cs typeface="Roboto"/>
              </a:rPr>
              <a:t>Josh </a:t>
            </a:r>
            <a:r>
              <a:rPr lang="en-US" dirty="0">
                <a:solidFill>
                  <a:srgbClr val="B3A369"/>
                </a:solidFill>
                <a:effectLst>
                  <a:outerShdw blurRad="38100" dist="38100" dir="2700000" algn="tl">
                    <a:srgbClr val="000000">
                      <a:alpha val="43137"/>
                    </a:srgbClr>
                  </a:outerShdw>
                </a:effectLst>
                <a:latin typeface="Roboto"/>
                <a:ea typeface="Roboto"/>
                <a:cs typeface="Roboto"/>
              </a:rPr>
              <a:t>Rosenberg</a:t>
            </a:r>
            <a:r>
              <a:rPr lang="en-US" dirty="0">
                <a:latin typeface="Roboto"/>
                <a:ea typeface="Roboto"/>
                <a:cs typeface="Roboto"/>
              </a:rPr>
              <a:t/>
            </a:r>
            <a:br>
              <a:rPr lang="en-US" dirty="0">
                <a:latin typeface="Roboto"/>
                <a:ea typeface="Roboto"/>
                <a:cs typeface="Roboto"/>
              </a:rPr>
            </a:br>
            <a:r>
              <a:rPr lang="en-US" sz="2200" dirty="0">
                <a:solidFill>
                  <a:srgbClr val="B3A369"/>
                </a:solidFill>
                <a:latin typeface="Roboto"/>
                <a:ea typeface="Roboto"/>
                <a:cs typeface="Roboto"/>
              </a:rPr>
              <a:t>Sr. Director, Grants and Contracts</a:t>
            </a:r>
            <a:r>
              <a:rPr lang="en-US" sz="2400" dirty="0">
                <a:latin typeface="Roboto"/>
                <a:ea typeface="Roboto"/>
                <a:cs typeface="Roboto"/>
              </a:rPr>
              <a:t/>
            </a:r>
            <a:br>
              <a:rPr lang="en-US" sz="2400" dirty="0">
                <a:latin typeface="Roboto"/>
                <a:ea typeface="Roboto"/>
                <a:cs typeface="Roboto"/>
              </a:rPr>
            </a:br>
            <a:endParaRPr lang="en-US" dirty="0"/>
          </a:p>
        </p:txBody>
      </p:sp>
      <p:sp>
        <p:nvSpPr>
          <p:cNvPr id="3" name="Title 1"/>
          <p:cNvSpPr txBox="1">
            <a:spLocks/>
          </p:cNvSpPr>
          <p:nvPr/>
        </p:nvSpPr>
        <p:spPr>
          <a:xfrm>
            <a:off x="285750" y="4214639"/>
            <a:ext cx="8572500" cy="1204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spcAft>
                <a:spcPts val="600"/>
              </a:spcAft>
            </a:pPr>
            <a:endParaRPr lang="en-US" sz="2000" i="1" dirty="0"/>
          </a:p>
        </p:txBody>
      </p:sp>
      <p:sp>
        <p:nvSpPr>
          <p:cNvPr id="4" name="Title 1"/>
          <p:cNvSpPr txBox="1">
            <a:spLocks/>
          </p:cNvSpPr>
          <p:nvPr/>
        </p:nvSpPr>
        <p:spPr>
          <a:xfrm>
            <a:off x="285750" y="2200867"/>
            <a:ext cx="8572500"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r>
              <a:rPr lang="en-US" dirty="0" smtClean="0">
                <a:solidFill>
                  <a:srgbClr val="003057"/>
                </a:solidFill>
                <a:effectLst>
                  <a:outerShdw blurRad="38100" dist="38100" dir="2700000" algn="tl">
                    <a:srgbClr val="000000">
                      <a:alpha val="43137"/>
                    </a:srgbClr>
                  </a:outerShdw>
                </a:effectLst>
                <a:latin typeface="Roboto"/>
                <a:ea typeface="Roboto"/>
                <a:cs typeface="Roboto"/>
              </a:rPr>
              <a:t>Post Award Research Updates</a:t>
            </a:r>
            <a:endParaRPr lang="en-US" dirty="0">
              <a:solidFill>
                <a:srgbClr val="003057"/>
              </a:solidFill>
              <a:effectLst>
                <a:outerShdw blurRad="38100" dist="38100" dir="2700000" algn="tl">
                  <a:srgbClr val="000000">
                    <a:alpha val="43137"/>
                  </a:srgbClr>
                </a:outerShdw>
              </a:effectLst>
              <a:latin typeface="Roboto"/>
              <a:ea typeface="Roboto"/>
              <a:cs typeface="Roboto"/>
            </a:endParaRPr>
          </a:p>
        </p:txBody>
      </p:sp>
      <p:pic>
        <p:nvPicPr>
          <p:cNvPr id="6" name="Picture 5"/>
          <p:cNvPicPr>
            <a:picLocks noChangeAspect="1"/>
          </p:cNvPicPr>
          <p:nvPr/>
        </p:nvPicPr>
        <p:blipFill>
          <a:blip r:embed="rId2"/>
          <a:stretch>
            <a:fillRect/>
          </a:stretch>
        </p:blipFill>
        <p:spPr>
          <a:xfrm>
            <a:off x="3152775" y="6092814"/>
            <a:ext cx="2838450" cy="581025"/>
          </a:xfrm>
          <a:prstGeom prst="rect">
            <a:avLst/>
          </a:prstGeom>
        </p:spPr>
      </p:pic>
    </p:spTree>
    <p:extLst>
      <p:ext uri="{BB962C8B-B14F-4D97-AF65-F5344CB8AC3E}">
        <p14:creationId xmlns:p14="http://schemas.microsoft.com/office/powerpoint/2010/main" val="2544715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750" y="4250234"/>
            <a:ext cx="8572500" cy="1212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endParaRPr lang="en-US" sz="2000" dirty="0"/>
          </a:p>
        </p:txBody>
      </p:sp>
      <p:sp>
        <p:nvSpPr>
          <p:cNvPr id="6" name="Content Placeholder 5"/>
          <p:cNvSpPr>
            <a:spLocks noGrp="1"/>
          </p:cNvSpPr>
          <p:nvPr>
            <p:ph idx="1"/>
          </p:nvPr>
        </p:nvSpPr>
        <p:spPr>
          <a:xfrm>
            <a:off x="285750" y="1121135"/>
            <a:ext cx="8338765" cy="5133156"/>
          </a:xfrm>
        </p:spPr>
        <p:txBody>
          <a:bodyPr>
            <a:normAutofit/>
          </a:bodyPr>
          <a:lstStyle/>
          <a:p>
            <a:pPr marL="742950" lvl="1" indent="-285750"/>
            <a:r>
              <a:rPr lang="en-US" b="1" dirty="0" smtClean="0">
                <a:solidFill>
                  <a:schemeClr val="accent1">
                    <a:lumMod val="50000"/>
                  </a:schemeClr>
                </a:solidFill>
                <a:latin typeface="Arial" panose="020B0604020202020204" pitchFamily="34" charset="0"/>
                <a:cs typeface="Arial" panose="020B0604020202020204" pitchFamily="34" charset="0"/>
              </a:rPr>
              <a:t>SABER ( Enhancements have been made to the SABER report in May)</a:t>
            </a:r>
          </a:p>
          <a:p>
            <a:pPr marL="457200" lvl="1" indent="0">
              <a:buNone/>
            </a:pPr>
            <a:endParaRPr lang="en-US" b="1" dirty="0" smtClean="0">
              <a:solidFill>
                <a:schemeClr val="accent1">
                  <a:lumMod val="50000"/>
                </a:schemeClr>
              </a:solidFill>
              <a:latin typeface="Arial" panose="020B0604020202020204" pitchFamily="34" charset="0"/>
              <a:cs typeface="Arial" panose="020B0604020202020204" pitchFamily="34" charset="0"/>
            </a:endParaRPr>
          </a:p>
          <a:p>
            <a:pPr marL="742950" lvl="1" indent="-285750"/>
            <a:r>
              <a:rPr lang="en-US" b="1" dirty="0" smtClean="0">
                <a:solidFill>
                  <a:schemeClr val="accent1">
                    <a:lumMod val="50000"/>
                  </a:schemeClr>
                </a:solidFill>
                <a:latin typeface="Arial" panose="020B0604020202020204" pitchFamily="34" charset="0"/>
                <a:cs typeface="Arial" panose="020B0604020202020204" pitchFamily="34" charset="0"/>
              </a:rPr>
              <a:t>SABER </a:t>
            </a:r>
            <a:r>
              <a:rPr lang="en-US" b="1" dirty="0">
                <a:solidFill>
                  <a:schemeClr val="accent1">
                    <a:lumMod val="50000"/>
                  </a:schemeClr>
                </a:solidFill>
                <a:latin typeface="Arial" panose="020B0604020202020204" pitchFamily="34" charset="0"/>
                <a:cs typeface="Arial" panose="020B0604020202020204" pitchFamily="34" charset="0"/>
              </a:rPr>
              <a:t>BY OBJECT </a:t>
            </a:r>
            <a:r>
              <a:rPr lang="en-US" b="1" dirty="0" smtClean="0">
                <a:solidFill>
                  <a:schemeClr val="accent1">
                    <a:lumMod val="50000"/>
                  </a:schemeClr>
                </a:solidFill>
                <a:latin typeface="Arial" panose="020B0604020202020204" pitchFamily="34" charset="0"/>
                <a:cs typeface="Arial" panose="020B0604020202020204" pitchFamily="34" charset="0"/>
              </a:rPr>
              <a:t>CLASS (Enhancements are in testing phase)</a:t>
            </a:r>
          </a:p>
          <a:p>
            <a:pPr marL="457200" lvl="1" indent="0">
              <a:buNone/>
            </a:pPr>
            <a:r>
              <a:rPr lang="en-US" b="1" dirty="0" smtClean="0">
                <a:solidFill>
                  <a:schemeClr val="accent1">
                    <a:lumMod val="50000"/>
                  </a:schemeClr>
                </a:solidFill>
                <a:latin typeface="Arial" panose="020B0604020202020204" pitchFamily="34" charset="0"/>
                <a:cs typeface="Arial" panose="020B0604020202020204" pitchFamily="34" charset="0"/>
              </a:rPr>
              <a:t>We are currently working with consultant on updating Saber by Object Class report to improve the performance. </a:t>
            </a:r>
          </a:p>
          <a:p>
            <a:pPr marL="457200" lvl="1" indent="0">
              <a:buNone/>
            </a:pPr>
            <a:endParaRPr lang="en-US" b="1" dirty="0">
              <a:solidFill>
                <a:schemeClr val="accent1">
                  <a:lumMod val="50000"/>
                </a:schemeClr>
              </a:solidFill>
              <a:latin typeface="Arial" panose="020B0604020202020204" pitchFamily="34" charset="0"/>
              <a:cs typeface="Arial" panose="020B0604020202020204" pitchFamily="34" charset="0"/>
            </a:endParaRPr>
          </a:p>
          <a:p>
            <a:pPr marL="742950" lvl="1" indent="-285750"/>
            <a:r>
              <a:rPr lang="en-US" b="1" dirty="0">
                <a:solidFill>
                  <a:schemeClr val="accent1">
                    <a:lumMod val="50000"/>
                  </a:schemeClr>
                </a:solidFill>
                <a:latin typeface="Arial" panose="020B0604020202020204" pitchFamily="34" charset="0"/>
                <a:cs typeface="Arial" panose="020B0604020202020204" pitchFamily="34" charset="0"/>
              </a:rPr>
              <a:t>SABER BY </a:t>
            </a:r>
            <a:r>
              <a:rPr lang="en-US" b="1" dirty="0" smtClean="0">
                <a:solidFill>
                  <a:schemeClr val="accent1">
                    <a:lumMod val="50000"/>
                  </a:schemeClr>
                </a:solidFill>
                <a:latin typeface="Arial" panose="020B0604020202020204" pitchFamily="34" charset="0"/>
                <a:cs typeface="Arial" panose="020B0604020202020204" pitchFamily="34" charset="0"/>
              </a:rPr>
              <a:t>AWARD (Enhancements are still in development)</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38" name="Title 1"/>
          <p:cNvSpPr>
            <a:spLocks noGrp="1"/>
          </p:cNvSpPr>
          <p:nvPr>
            <p:ph type="title"/>
          </p:nvPr>
        </p:nvSpPr>
        <p:spPr>
          <a:xfrm>
            <a:off x="365263" y="230539"/>
            <a:ext cx="8572500" cy="1014761"/>
          </a:xfrm>
        </p:spPr>
        <p:txBody>
          <a:bodyPr/>
          <a:lstStyle/>
          <a:p>
            <a:r>
              <a:rPr lang="en-US" dirty="0"/>
              <a:t>WORKDAY </a:t>
            </a:r>
            <a:r>
              <a:rPr lang="en-US" dirty="0" smtClean="0"/>
              <a:t>REPORTS</a:t>
            </a:r>
            <a:endParaRPr lang="en-US" dirty="0"/>
          </a:p>
        </p:txBody>
      </p:sp>
      <p:pic>
        <p:nvPicPr>
          <p:cNvPr id="2050" name="Picture 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5"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6"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7"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9"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5"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6"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8"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19"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0"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5"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7"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8"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29"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0"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6"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7"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06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5750" y="4250234"/>
            <a:ext cx="8572500" cy="1212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endParaRPr lang="en-US" sz="2000" dirty="0"/>
          </a:p>
        </p:txBody>
      </p:sp>
      <p:sp>
        <p:nvSpPr>
          <p:cNvPr id="6" name="Content Placeholder 5"/>
          <p:cNvSpPr>
            <a:spLocks noGrp="1"/>
          </p:cNvSpPr>
          <p:nvPr>
            <p:ph idx="1"/>
          </p:nvPr>
        </p:nvSpPr>
        <p:spPr>
          <a:xfrm>
            <a:off x="285750" y="1121135"/>
            <a:ext cx="8338765" cy="5133156"/>
          </a:xfrm>
        </p:spPr>
        <p:txBody>
          <a:bodyPr>
            <a:normAutofit fontScale="40000" lnSpcReduction="20000"/>
          </a:bodyPr>
          <a:lstStyle/>
          <a:p>
            <a:pPr marL="0" indent="0">
              <a:buNone/>
            </a:pPr>
            <a:r>
              <a:rPr lang="en-US" sz="5900" b="1" dirty="0" smtClean="0">
                <a:solidFill>
                  <a:schemeClr val="accent1">
                    <a:lumMod val="50000"/>
                  </a:schemeClr>
                </a:solidFill>
                <a:latin typeface="Arial" panose="020B0604020202020204" pitchFamily="34" charset="0"/>
                <a:cs typeface="Arial" panose="020B0604020202020204" pitchFamily="34" charset="0"/>
              </a:rPr>
              <a:t>We </a:t>
            </a:r>
            <a:r>
              <a:rPr lang="en-US" sz="5900" b="1" dirty="0">
                <a:solidFill>
                  <a:schemeClr val="accent1">
                    <a:lumMod val="50000"/>
                  </a:schemeClr>
                </a:solidFill>
                <a:latin typeface="Arial" panose="020B0604020202020204" pitchFamily="34" charset="0"/>
                <a:cs typeface="Arial" panose="020B0604020202020204" pitchFamily="34" charset="0"/>
              </a:rPr>
              <a:t>are working with ERP team on SABER like reporting capacities </a:t>
            </a:r>
            <a:r>
              <a:rPr lang="en-US" sz="5900" b="1" dirty="0" smtClean="0">
                <a:solidFill>
                  <a:schemeClr val="accent1">
                    <a:lumMod val="50000"/>
                  </a:schemeClr>
                </a:solidFill>
                <a:latin typeface="Arial" panose="020B0604020202020204" pitchFamily="34" charset="0"/>
                <a:cs typeface="Arial" panose="020B0604020202020204" pitchFamily="34" charset="0"/>
              </a:rPr>
              <a:t>in </a:t>
            </a:r>
            <a:r>
              <a:rPr lang="en-US" sz="5900" b="1" dirty="0">
                <a:solidFill>
                  <a:schemeClr val="accent1">
                    <a:lumMod val="50000"/>
                  </a:schemeClr>
                </a:solidFill>
                <a:latin typeface="Arial" panose="020B0604020202020204" pitchFamily="34" charset="0"/>
                <a:cs typeface="Arial" panose="020B0604020202020204" pitchFamily="34" charset="0"/>
              </a:rPr>
              <a:t>EDW. It is currently </a:t>
            </a:r>
            <a:r>
              <a:rPr lang="en-US" sz="5900" b="1" dirty="0" smtClean="0">
                <a:solidFill>
                  <a:schemeClr val="accent1">
                    <a:lumMod val="50000"/>
                  </a:schemeClr>
                </a:solidFill>
                <a:latin typeface="Arial" panose="020B0604020202020204" pitchFamily="34" charset="0"/>
                <a:cs typeface="Arial" panose="020B0604020202020204" pitchFamily="34" charset="0"/>
              </a:rPr>
              <a:t>in </a:t>
            </a:r>
            <a:r>
              <a:rPr lang="en-US" sz="5900" b="1" dirty="0">
                <a:solidFill>
                  <a:schemeClr val="accent1">
                    <a:lumMod val="50000"/>
                  </a:schemeClr>
                </a:solidFill>
                <a:latin typeface="Arial" panose="020B0604020202020204" pitchFamily="34" charset="0"/>
                <a:cs typeface="Arial" panose="020B0604020202020204" pitchFamily="34" charset="0"/>
              </a:rPr>
              <a:t>starting phase. </a:t>
            </a:r>
          </a:p>
          <a:p>
            <a:pPr marL="457200" lvl="1" indent="0">
              <a:buNone/>
            </a:pPr>
            <a:endParaRPr lang="en-US" sz="4400" b="1"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*The </a:t>
            </a:r>
            <a:r>
              <a:rPr lang="en-US" sz="4400" b="1" dirty="0">
                <a:solidFill>
                  <a:schemeClr val="accent1">
                    <a:lumMod val="50000"/>
                  </a:schemeClr>
                </a:solidFill>
                <a:latin typeface="Arial" panose="020B0604020202020204" pitchFamily="34" charset="0"/>
                <a:cs typeface="Arial" panose="020B0604020202020204" pitchFamily="34" charset="0"/>
              </a:rPr>
              <a:t>intent is not at all to replace the SABER but to complement the SABER and extend the SABER's utility into the realm of </a:t>
            </a:r>
            <a:r>
              <a:rPr lang="en-US" sz="4400" b="1" dirty="0" smtClean="0">
                <a:solidFill>
                  <a:schemeClr val="accent1">
                    <a:lumMod val="50000"/>
                  </a:schemeClr>
                </a:solidFill>
                <a:latin typeface="Arial" panose="020B0604020202020204" pitchFamily="34" charset="0"/>
                <a:cs typeface="Arial" panose="020B0604020202020204" pitchFamily="34" charset="0"/>
              </a:rPr>
              <a:t>EDW</a:t>
            </a:r>
          </a:p>
          <a:p>
            <a:pPr marL="0" indent="0">
              <a:buNone/>
            </a:pPr>
            <a:endParaRPr lang="en-US" sz="4400" b="1"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1</a:t>
            </a:r>
            <a:r>
              <a:rPr lang="en-US" sz="4400" b="1" dirty="0">
                <a:solidFill>
                  <a:schemeClr val="accent1">
                    <a:lumMod val="50000"/>
                  </a:schemeClr>
                </a:solidFill>
                <a:latin typeface="Arial" panose="020B0604020202020204" pitchFamily="34" charset="0"/>
                <a:cs typeface="Arial" panose="020B0604020202020204" pitchFamily="34" charset="0"/>
              </a:rPr>
              <a:t>. To provide available balance as a data set in EDW to consumers like SUMS and other ancillary systems</a:t>
            </a: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2</a:t>
            </a:r>
            <a:r>
              <a:rPr lang="en-US" sz="4400" b="1" dirty="0">
                <a:solidFill>
                  <a:schemeClr val="accent1">
                    <a:lumMod val="50000"/>
                  </a:schemeClr>
                </a:solidFill>
                <a:latin typeface="Arial" panose="020B0604020202020204" pitchFamily="34" charset="0"/>
                <a:cs typeface="Arial" panose="020B0604020202020204" pitchFamily="34" charset="0"/>
              </a:rPr>
              <a:t>. To accurately calculate Estimated F&amp;A</a:t>
            </a: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3</a:t>
            </a:r>
            <a:r>
              <a:rPr lang="en-US" sz="4400" b="1" dirty="0">
                <a:solidFill>
                  <a:schemeClr val="accent1">
                    <a:lumMod val="50000"/>
                  </a:schemeClr>
                </a:solidFill>
                <a:latin typeface="Arial" panose="020B0604020202020204" pitchFamily="34" charset="0"/>
                <a:cs typeface="Arial" panose="020B0604020202020204" pitchFamily="34" charset="0"/>
              </a:rPr>
              <a:t>. To accurately report on Award/Grant Exceptions</a:t>
            </a: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4</a:t>
            </a:r>
            <a:r>
              <a:rPr lang="en-US" sz="4400" b="1" dirty="0">
                <a:solidFill>
                  <a:schemeClr val="accent1">
                    <a:lumMod val="50000"/>
                  </a:schemeClr>
                </a:solidFill>
                <a:latin typeface="Arial" panose="020B0604020202020204" pitchFamily="34" charset="0"/>
                <a:cs typeface="Arial" panose="020B0604020202020204" pitchFamily="34" charset="0"/>
              </a:rPr>
              <a:t>. To be able to potentially drill down into personal cost </a:t>
            </a:r>
            <a:r>
              <a:rPr lang="en-US" sz="4400" b="1" dirty="0" smtClean="0">
                <a:solidFill>
                  <a:schemeClr val="accent1">
                    <a:lumMod val="50000"/>
                  </a:schemeClr>
                </a:solidFill>
                <a:latin typeface="Arial" panose="020B0604020202020204" pitchFamily="34" charset="0"/>
                <a:cs typeface="Arial" panose="020B0604020202020204" pitchFamily="34" charset="0"/>
              </a:rPr>
              <a:t>details</a:t>
            </a: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5</a:t>
            </a:r>
            <a:r>
              <a:rPr lang="en-US" sz="4400" b="1" dirty="0">
                <a:solidFill>
                  <a:schemeClr val="accent1">
                    <a:lumMod val="50000"/>
                  </a:schemeClr>
                </a:solidFill>
                <a:latin typeface="Arial" panose="020B0604020202020204" pitchFamily="34" charset="0"/>
                <a:cs typeface="Arial" panose="020B0604020202020204" pitchFamily="34" charset="0"/>
              </a:rPr>
              <a:t>. To be able to explore additional reporting formats that Workday does not </a:t>
            </a:r>
            <a:r>
              <a:rPr lang="en-US" sz="4400" b="1" dirty="0" smtClean="0">
                <a:solidFill>
                  <a:schemeClr val="accent1">
                    <a:lumMod val="50000"/>
                  </a:schemeClr>
                </a:solidFill>
                <a:latin typeface="Arial" panose="020B0604020202020204" pitchFamily="34" charset="0"/>
                <a:cs typeface="Arial" panose="020B0604020202020204" pitchFamily="34" charset="0"/>
              </a:rPr>
              <a:t>offer</a:t>
            </a: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6</a:t>
            </a:r>
            <a:r>
              <a:rPr lang="en-US" sz="4400" b="1" dirty="0">
                <a:solidFill>
                  <a:schemeClr val="accent1">
                    <a:lumMod val="50000"/>
                  </a:schemeClr>
                </a:solidFill>
                <a:latin typeface="Arial" panose="020B0604020202020204" pitchFamily="34" charset="0"/>
                <a:cs typeface="Arial" panose="020B0604020202020204" pitchFamily="34" charset="0"/>
              </a:rPr>
              <a:t>. To be able to relate Available balance data with other data sets like invoicing, etc.</a:t>
            </a:r>
          </a:p>
          <a:p>
            <a:pPr marL="0" indent="0">
              <a:buNone/>
            </a:pPr>
            <a:r>
              <a:rPr lang="en-US" sz="4400" b="1" dirty="0" smtClean="0">
                <a:solidFill>
                  <a:schemeClr val="accent1">
                    <a:lumMod val="50000"/>
                  </a:schemeClr>
                </a:solidFill>
                <a:latin typeface="Arial" panose="020B0604020202020204" pitchFamily="34" charset="0"/>
                <a:cs typeface="Arial" panose="020B0604020202020204" pitchFamily="34" charset="0"/>
              </a:rPr>
              <a:t>7</a:t>
            </a:r>
            <a:r>
              <a:rPr lang="en-US" sz="4400" b="1" dirty="0">
                <a:solidFill>
                  <a:schemeClr val="accent1">
                    <a:lumMod val="50000"/>
                  </a:schemeClr>
                </a:solidFill>
                <a:latin typeface="Arial" panose="020B0604020202020204" pitchFamily="34" charset="0"/>
                <a:cs typeface="Arial" panose="020B0604020202020204" pitchFamily="34" charset="0"/>
              </a:rPr>
              <a:t>. To be able to query, report on grant balances on an ad hoc basis</a:t>
            </a:r>
          </a:p>
          <a:p>
            <a:pPr marL="742950" lvl="1" indent="-285750"/>
            <a:endParaRPr lang="en-US" sz="4400" b="1"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5"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6"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7"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9"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5"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6"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8"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19"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0"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5"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7"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8"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29"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0"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1"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2"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3"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4"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6"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7" descr="8CB9E57BEDDE62E4F67DEB6E19F5308C.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a:spLocks noGrp="1"/>
          </p:cNvSpPr>
          <p:nvPr>
            <p:ph type="title"/>
          </p:nvPr>
        </p:nvSpPr>
        <p:spPr>
          <a:xfrm>
            <a:off x="365263" y="230539"/>
            <a:ext cx="8572500" cy="1014761"/>
          </a:xfrm>
        </p:spPr>
        <p:txBody>
          <a:bodyPr/>
          <a:lstStyle/>
          <a:p>
            <a:r>
              <a:rPr lang="en-US" dirty="0" smtClean="0"/>
              <a:t>OTHER REPORT</a:t>
            </a:r>
            <a:endParaRPr lang="en-US" dirty="0"/>
          </a:p>
        </p:txBody>
      </p:sp>
    </p:spTree>
    <p:extLst>
      <p:ext uri="{BB962C8B-B14F-4D97-AF65-F5344CB8AC3E}">
        <p14:creationId xmlns:p14="http://schemas.microsoft.com/office/powerpoint/2010/main" val="2326327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510727"/>
            <a:ext cx="8572500" cy="1014761"/>
          </a:xfrm>
        </p:spPr>
        <p:txBody>
          <a:bodyPr>
            <a:normAutofit fontScale="90000"/>
          </a:bodyPr>
          <a:lstStyle/>
          <a:p>
            <a:pPr algn="ct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Rob Roy, CRA</a:t>
            </a:r>
            <a:r>
              <a:rPr lang="en-US" dirty="0">
                <a:latin typeface="Roboto"/>
                <a:ea typeface="Roboto"/>
                <a:cs typeface="Roboto"/>
              </a:rPr>
              <a:t/>
            </a:r>
            <a:br>
              <a:rPr lang="en-US" dirty="0">
                <a:latin typeface="Roboto"/>
                <a:ea typeface="Roboto"/>
                <a:cs typeface="Roboto"/>
              </a:rPr>
            </a:br>
            <a:r>
              <a:rPr lang="en-US" dirty="0" smtClean="0">
                <a:latin typeface="Roboto"/>
                <a:ea typeface="Roboto"/>
                <a:cs typeface="Roboto"/>
              </a:rPr>
              <a:t>Director of BOR Sponsored Operations</a:t>
            </a:r>
            <a:endParaRPr lang="en-US" dirty="0"/>
          </a:p>
        </p:txBody>
      </p:sp>
      <p:sp>
        <p:nvSpPr>
          <p:cNvPr id="3" name="Title 1"/>
          <p:cNvSpPr txBox="1">
            <a:spLocks/>
          </p:cNvSpPr>
          <p:nvPr/>
        </p:nvSpPr>
        <p:spPr>
          <a:xfrm>
            <a:off x="285750" y="4250234"/>
            <a:ext cx="8572500" cy="1204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spcAft>
                <a:spcPts val="600"/>
              </a:spcAft>
            </a:pPr>
            <a:endParaRPr lang="en-US" sz="2000" i="1" dirty="0"/>
          </a:p>
        </p:txBody>
      </p:sp>
      <p:sp>
        <p:nvSpPr>
          <p:cNvPr id="4" name="Title 1"/>
          <p:cNvSpPr txBox="1">
            <a:spLocks/>
          </p:cNvSpPr>
          <p:nvPr/>
        </p:nvSpPr>
        <p:spPr>
          <a:xfrm>
            <a:off x="285750" y="1785982"/>
            <a:ext cx="8572500"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endParaRPr lang="en-US" sz="3300" dirty="0"/>
          </a:p>
        </p:txBody>
      </p:sp>
    </p:spTree>
    <p:extLst>
      <p:ext uri="{BB962C8B-B14F-4D97-AF65-F5344CB8AC3E}">
        <p14:creationId xmlns:p14="http://schemas.microsoft.com/office/powerpoint/2010/main" val="3545913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57313" y="4044927"/>
            <a:ext cx="6429375" cy="90347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spcAft>
                <a:spcPts val="450"/>
              </a:spcAft>
            </a:pPr>
            <a:endParaRPr lang="en-US" sz="1500" i="1" dirty="0"/>
          </a:p>
        </p:txBody>
      </p:sp>
      <p:sp>
        <p:nvSpPr>
          <p:cNvPr id="4" name="Title 1"/>
          <p:cNvSpPr txBox="1">
            <a:spLocks/>
          </p:cNvSpPr>
          <p:nvPr/>
        </p:nvSpPr>
        <p:spPr>
          <a:xfrm>
            <a:off x="1357313" y="2196738"/>
            <a:ext cx="6429375" cy="76107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endParaRPr lang="en-US" sz="2475" dirty="0"/>
          </a:p>
        </p:txBody>
      </p:sp>
      <p:pic>
        <p:nvPicPr>
          <p:cNvPr id="6" name="Picture 5"/>
          <p:cNvPicPr>
            <a:picLocks noChangeAspect="1"/>
          </p:cNvPicPr>
          <p:nvPr/>
        </p:nvPicPr>
        <p:blipFill rotWithShape="1">
          <a:blip r:embed="rId2"/>
          <a:srcRect l="16681" t="31879"/>
          <a:stretch/>
        </p:blipFill>
        <p:spPr>
          <a:xfrm>
            <a:off x="1800636" y="873356"/>
            <a:ext cx="5542726" cy="523859"/>
          </a:xfrm>
          <a:prstGeom prst="rect">
            <a:avLst/>
          </a:prstGeom>
          <a:ln>
            <a:solidFill>
              <a:schemeClr val="tx1"/>
            </a:solidFill>
          </a:ln>
        </p:spPr>
      </p:pic>
      <p:sp>
        <p:nvSpPr>
          <p:cNvPr id="8" name="Rectangle 7"/>
          <p:cNvSpPr/>
          <p:nvPr/>
        </p:nvSpPr>
        <p:spPr>
          <a:xfrm>
            <a:off x="32420" y="2020884"/>
            <a:ext cx="1826000" cy="4062651"/>
          </a:xfrm>
          <a:prstGeom prst="rect">
            <a:avLst/>
          </a:prstGeom>
        </p:spPr>
        <p:txBody>
          <a:bodyPr wrap="square" numCol="1">
            <a:spAutoFit/>
          </a:bodyPr>
          <a:lstStyle/>
          <a:p>
            <a:r>
              <a:rPr lang="en-US" sz="900" b="1" u="sng" dirty="0"/>
              <a:t>Wednesday, August 4</a:t>
            </a:r>
            <a:r>
              <a:rPr lang="en-US" sz="900" b="1" u="sng" baseline="30000" dirty="0"/>
              <a:t>th</a:t>
            </a:r>
            <a:endParaRPr lang="en-US" sz="900" dirty="0"/>
          </a:p>
          <a:p>
            <a:r>
              <a:rPr lang="en-US" sz="900" b="1" i="1" dirty="0"/>
              <a:t>GT Basic Certification Workshop, </a:t>
            </a:r>
            <a:r>
              <a:rPr lang="en-US" sz="900" b="1" dirty="0">
                <a:solidFill>
                  <a:srgbClr val="A7934B"/>
                </a:solidFill>
              </a:rPr>
              <a:t>(Hybrid) </a:t>
            </a:r>
            <a:r>
              <a:rPr lang="en-US" sz="900" dirty="0"/>
              <a:t>9:30am – 3:00pm</a:t>
            </a:r>
          </a:p>
          <a:p>
            <a:r>
              <a:rPr lang="en-US" sz="750" dirty="0"/>
              <a:t>   </a:t>
            </a:r>
          </a:p>
          <a:p>
            <a:r>
              <a:rPr lang="en-US" sz="900" b="1" u="sng" dirty="0"/>
              <a:t>Wednesday, August 11</a:t>
            </a:r>
            <a:r>
              <a:rPr lang="en-US" sz="900" b="1" u="sng" baseline="30000" dirty="0"/>
              <a:t>th</a:t>
            </a:r>
            <a:r>
              <a:rPr lang="en-US" sz="900" b="1" u="sng" dirty="0"/>
              <a:t> </a:t>
            </a:r>
            <a:endParaRPr lang="en-US" sz="900" dirty="0"/>
          </a:p>
          <a:p>
            <a:r>
              <a:rPr lang="en-US" sz="900" b="1" i="1" dirty="0"/>
              <a:t>Finding Funding and Submission Process</a:t>
            </a:r>
            <a:r>
              <a:rPr lang="en-US" sz="900" b="1" dirty="0"/>
              <a:t>,</a:t>
            </a:r>
            <a:r>
              <a:rPr lang="en-US" sz="900" dirty="0"/>
              <a:t> (virtual) </a:t>
            </a:r>
          </a:p>
          <a:p>
            <a:r>
              <a:rPr lang="en-US" sz="900" dirty="0"/>
              <a:t>7:00pm - 8:00pm</a:t>
            </a:r>
          </a:p>
          <a:p>
            <a:r>
              <a:rPr lang="en-US" sz="750" dirty="0"/>
              <a:t>   </a:t>
            </a:r>
          </a:p>
          <a:p>
            <a:r>
              <a:rPr lang="en-US" sz="900" b="1" u="sng" dirty="0"/>
              <a:t>Tuesday, August 24</a:t>
            </a:r>
            <a:r>
              <a:rPr lang="en-US" sz="900" b="1" u="sng" baseline="30000" dirty="0"/>
              <a:t>th</a:t>
            </a:r>
            <a:endParaRPr lang="en-US" sz="900" dirty="0"/>
          </a:p>
          <a:p>
            <a:r>
              <a:rPr lang="en-US" sz="900" b="1" i="1" dirty="0"/>
              <a:t>eRouting Proposal Module,</a:t>
            </a:r>
            <a:r>
              <a:rPr lang="en-US" sz="900" b="1" dirty="0"/>
              <a:t> </a:t>
            </a:r>
            <a:r>
              <a:rPr lang="en-US" sz="900" b="1" dirty="0">
                <a:solidFill>
                  <a:srgbClr val="A7934B"/>
                </a:solidFill>
              </a:rPr>
              <a:t>(Hybrid)  </a:t>
            </a:r>
            <a:r>
              <a:rPr lang="en-US" sz="900" dirty="0"/>
              <a:t>10:00am – 11:30am</a:t>
            </a:r>
          </a:p>
          <a:p>
            <a:r>
              <a:rPr lang="en-US" sz="750" b="1" i="1" dirty="0"/>
              <a:t>   </a:t>
            </a:r>
            <a:endParaRPr lang="en-US" sz="750" dirty="0"/>
          </a:p>
          <a:p>
            <a:r>
              <a:rPr lang="en-US" sz="900" b="1" u="sng" dirty="0"/>
              <a:t>Wednesday, August 25</a:t>
            </a:r>
            <a:r>
              <a:rPr lang="en-US" sz="900" b="1" u="sng" baseline="30000" dirty="0"/>
              <a:t>th</a:t>
            </a:r>
            <a:endParaRPr lang="en-US" sz="900" dirty="0"/>
          </a:p>
          <a:p>
            <a:r>
              <a:rPr lang="en-US" sz="900" b="1" i="1" dirty="0"/>
              <a:t>Cayuse Proposal System,</a:t>
            </a:r>
            <a:r>
              <a:rPr lang="en-US" sz="900" b="1" dirty="0"/>
              <a:t> </a:t>
            </a:r>
            <a:r>
              <a:rPr lang="en-US" sz="900" b="1" dirty="0">
                <a:solidFill>
                  <a:srgbClr val="A7934B"/>
                </a:solidFill>
              </a:rPr>
              <a:t>(Hybrid) </a:t>
            </a:r>
            <a:r>
              <a:rPr lang="en-US" sz="900" dirty="0"/>
              <a:t>10:00am – 11:30am</a:t>
            </a:r>
          </a:p>
          <a:p>
            <a:r>
              <a:rPr lang="en-US" sz="450" dirty="0"/>
              <a:t>  </a:t>
            </a:r>
          </a:p>
          <a:p>
            <a:r>
              <a:rPr lang="en-US" sz="900" b="1" i="1" dirty="0"/>
              <a:t>New Faculty Orientation,</a:t>
            </a:r>
            <a:r>
              <a:rPr lang="en-US" sz="900" b="1" dirty="0"/>
              <a:t> </a:t>
            </a:r>
            <a:r>
              <a:rPr lang="en-US" sz="900" b="1" dirty="0">
                <a:solidFill>
                  <a:srgbClr val="A7934B"/>
                </a:solidFill>
              </a:rPr>
              <a:t>(Hybrid) </a:t>
            </a:r>
            <a:r>
              <a:rPr lang="en-US" sz="900" dirty="0"/>
              <a:t>1:30pm – 3:00pm</a:t>
            </a:r>
          </a:p>
          <a:p>
            <a:r>
              <a:rPr lang="en-US" sz="750" dirty="0"/>
              <a:t>  </a:t>
            </a:r>
          </a:p>
          <a:p>
            <a:r>
              <a:rPr lang="en-US" sz="900" b="1" u="sng" dirty="0"/>
              <a:t>Friday, August 27</a:t>
            </a:r>
            <a:r>
              <a:rPr lang="en-US" sz="900" b="1" u="sng" baseline="30000" dirty="0"/>
              <a:t>th </a:t>
            </a:r>
            <a:r>
              <a:rPr lang="en-US" sz="900" b="1" u="sng" dirty="0"/>
              <a:t>– Friday, November 5</a:t>
            </a:r>
            <a:r>
              <a:rPr lang="en-US" sz="900" b="1" u="sng" baseline="30000" dirty="0"/>
              <a:t>th </a:t>
            </a:r>
            <a:r>
              <a:rPr lang="en-US" sz="900" dirty="0"/>
              <a:t> </a:t>
            </a:r>
            <a:r>
              <a:rPr lang="en-US" sz="900" b="1" u="sng" dirty="0"/>
              <a:t>(10 weeks)</a:t>
            </a:r>
          </a:p>
          <a:p>
            <a:r>
              <a:rPr lang="en-US" sz="900" b="1" i="1" dirty="0"/>
              <a:t>CRA Study Session, </a:t>
            </a:r>
            <a:r>
              <a:rPr lang="en-US" sz="900" b="1" dirty="0">
                <a:solidFill>
                  <a:srgbClr val="A7934B"/>
                </a:solidFill>
              </a:rPr>
              <a:t>(Hybrid) </a:t>
            </a:r>
          </a:p>
          <a:p>
            <a:r>
              <a:rPr lang="en-US" sz="900" i="1" dirty="0"/>
              <a:t>Fridays, 12</a:t>
            </a:r>
            <a:r>
              <a:rPr lang="en-US" sz="900" dirty="0"/>
              <a:t>:30pm - 2:00pm</a:t>
            </a:r>
          </a:p>
          <a:p>
            <a:r>
              <a:rPr lang="en-US" sz="750" dirty="0"/>
              <a:t>  </a:t>
            </a:r>
          </a:p>
          <a:p>
            <a:r>
              <a:rPr lang="en-US" sz="900" b="1" u="sng" dirty="0"/>
              <a:t>Thursday, September 9</a:t>
            </a:r>
            <a:r>
              <a:rPr lang="en-US" sz="900" b="1" u="sng" baseline="30000" dirty="0"/>
              <a:t>th</a:t>
            </a:r>
            <a:r>
              <a:rPr lang="en-US" sz="900" b="1" u="sng" dirty="0"/>
              <a:t> </a:t>
            </a:r>
            <a:endParaRPr lang="en-US" sz="900" dirty="0"/>
          </a:p>
          <a:p>
            <a:r>
              <a:rPr lang="en-US" sz="900" b="1" i="1" dirty="0"/>
              <a:t>Finding Funding and Submission Process,</a:t>
            </a:r>
            <a:r>
              <a:rPr lang="en-US" sz="900" b="1" dirty="0"/>
              <a:t> </a:t>
            </a:r>
            <a:r>
              <a:rPr lang="en-US" sz="900" dirty="0"/>
              <a:t>(virtual) </a:t>
            </a:r>
          </a:p>
          <a:p>
            <a:r>
              <a:rPr lang="en-US" sz="900" dirty="0"/>
              <a:t>7:00pm - 8:00pm</a:t>
            </a:r>
          </a:p>
        </p:txBody>
      </p:sp>
      <p:sp>
        <p:nvSpPr>
          <p:cNvPr id="2" name="TextBox 1"/>
          <p:cNvSpPr txBox="1"/>
          <p:nvPr/>
        </p:nvSpPr>
        <p:spPr>
          <a:xfrm>
            <a:off x="1762317" y="1397386"/>
            <a:ext cx="5619361" cy="484748"/>
          </a:xfrm>
          <a:prstGeom prst="rect">
            <a:avLst/>
          </a:prstGeom>
          <a:noFill/>
        </p:spPr>
        <p:txBody>
          <a:bodyPr wrap="square" rtlCol="0">
            <a:spAutoFit/>
          </a:bodyPr>
          <a:lstStyle/>
          <a:p>
            <a:pPr algn="ctr"/>
            <a:r>
              <a:rPr lang="en-US" sz="1350" b="1" dirty="0">
                <a:hlinkClick r:id="rId3"/>
              </a:rPr>
              <a:t>https://training.osp.gatech.edu</a:t>
            </a:r>
            <a:r>
              <a:rPr lang="en-US" sz="1350" b="1" dirty="0"/>
              <a:t> </a:t>
            </a:r>
            <a:r>
              <a:rPr lang="en-US" sz="1200" dirty="0"/>
              <a:t>– </a:t>
            </a:r>
            <a:r>
              <a:rPr lang="en-US" sz="1200" b="1" dirty="0"/>
              <a:t>Sign in with GT credentials and register!</a:t>
            </a:r>
          </a:p>
        </p:txBody>
      </p:sp>
      <p:sp>
        <p:nvSpPr>
          <p:cNvPr id="9" name="TextBox 8"/>
          <p:cNvSpPr txBox="1"/>
          <p:nvPr/>
        </p:nvSpPr>
        <p:spPr>
          <a:xfrm>
            <a:off x="1898425" y="2024452"/>
            <a:ext cx="1711205" cy="4385816"/>
          </a:xfrm>
          <a:prstGeom prst="rect">
            <a:avLst/>
          </a:prstGeom>
          <a:noFill/>
        </p:spPr>
        <p:txBody>
          <a:bodyPr wrap="square" rtlCol="0">
            <a:spAutoFit/>
          </a:bodyPr>
          <a:lstStyle/>
          <a:p>
            <a:pPr lvl="0"/>
            <a:r>
              <a:rPr lang="en-US" sz="900" b="1" u="sng" dirty="0">
                <a:solidFill>
                  <a:prstClr val="black"/>
                </a:solidFill>
              </a:rPr>
              <a:t>Friday, September 10</a:t>
            </a:r>
            <a:r>
              <a:rPr lang="en-US" sz="900" b="1" u="sng" baseline="30000" dirty="0">
                <a:solidFill>
                  <a:prstClr val="black"/>
                </a:solidFill>
              </a:rPr>
              <a:t>th</a:t>
            </a:r>
            <a:endParaRPr lang="en-US" sz="900" dirty="0">
              <a:solidFill>
                <a:prstClr val="black"/>
              </a:solidFill>
            </a:endParaRPr>
          </a:p>
          <a:p>
            <a:pPr lvl="0"/>
            <a:r>
              <a:rPr lang="en-US" sz="900" b="1" i="1" dirty="0">
                <a:solidFill>
                  <a:prstClr val="black"/>
                </a:solidFill>
              </a:rPr>
              <a:t>NSF Proposal Prep &amp; Review Tips,</a:t>
            </a:r>
            <a:r>
              <a:rPr lang="en-US" sz="900" b="1" dirty="0">
                <a:solidFill>
                  <a:prstClr val="black"/>
                </a:solidFill>
              </a:rPr>
              <a:t> </a:t>
            </a:r>
            <a:r>
              <a:rPr lang="en-US" sz="900" b="1" dirty="0">
                <a:solidFill>
                  <a:srgbClr val="A7934B"/>
                </a:solidFill>
              </a:rPr>
              <a:t>(Hybrid) </a:t>
            </a:r>
          </a:p>
          <a:p>
            <a:pPr lvl="0"/>
            <a:r>
              <a:rPr lang="en-US" sz="900" dirty="0">
                <a:solidFill>
                  <a:prstClr val="black"/>
                </a:solidFill>
              </a:rPr>
              <a:t>9:30am - 11:30am</a:t>
            </a:r>
          </a:p>
          <a:p>
            <a:pPr lvl="0"/>
            <a:r>
              <a:rPr lang="en-US" sz="900" b="1" dirty="0">
                <a:solidFill>
                  <a:prstClr val="black"/>
                </a:solidFill>
              </a:rPr>
              <a:t> </a:t>
            </a:r>
            <a:endParaRPr lang="en-US" sz="900" dirty="0">
              <a:solidFill>
                <a:prstClr val="black"/>
              </a:solidFill>
            </a:endParaRPr>
          </a:p>
          <a:p>
            <a:pPr lvl="0"/>
            <a:r>
              <a:rPr lang="en-US" sz="900" b="1" u="sng" dirty="0">
                <a:solidFill>
                  <a:prstClr val="black"/>
                </a:solidFill>
              </a:rPr>
              <a:t>Tuesday, September 14</a:t>
            </a:r>
            <a:r>
              <a:rPr lang="en-US" sz="900" b="1" u="sng" baseline="30000" dirty="0">
                <a:solidFill>
                  <a:prstClr val="black"/>
                </a:solidFill>
              </a:rPr>
              <a:t>th</a:t>
            </a:r>
            <a:endParaRPr lang="en-US" sz="900" dirty="0">
              <a:solidFill>
                <a:prstClr val="black"/>
              </a:solidFill>
            </a:endParaRPr>
          </a:p>
          <a:p>
            <a:pPr lvl="0"/>
            <a:r>
              <a:rPr lang="en-US" sz="900" b="1" i="1" dirty="0" err="1">
                <a:solidFill>
                  <a:prstClr val="black"/>
                </a:solidFill>
              </a:rPr>
              <a:t>Subawards</a:t>
            </a:r>
            <a:r>
              <a:rPr lang="en-US" sz="900" b="1" i="1" dirty="0">
                <a:solidFill>
                  <a:prstClr val="black"/>
                </a:solidFill>
              </a:rPr>
              <a:t>:  Request, Monitoring and Risk,</a:t>
            </a:r>
            <a:r>
              <a:rPr lang="en-US" sz="900" dirty="0">
                <a:solidFill>
                  <a:prstClr val="black"/>
                </a:solidFill>
              </a:rPr>
              <a:t> </a:t>
            </a:r>
            <a:r>
              <a:rPr lang="en-US" sz="900" b="1" dirty="0">
                <a:solidFill>
                  <a:srgbClr val="A7934B"/>
                </a:solidFill>
              </a:rPr>
              <a:t>(Hybrid) </a:t>
            </a:r>
            <a:r>
              <a:rPr lang="en-US" sz="900" dirty="0">
                <a:solidFill>
                  <a:prstClr val="black"/>
                </a:solidFill>
              </a:rPr>
              <a:t>1:00pm - 3:30pm</a:t>
            </a:r>
          </a:p>
          <a:p>
            <a:pPr lvl="0"/>
            <a:r>
              <a:rPr lang="en-US" sz="900" b="1" dirty="0">
                <a:solidFill>
                  <a:prstClr val="black"/>
                </a:solidFill>
              </a:rPr>
              <a:t> </a:t>
            </a:r>
            <a:endParaRPr lang="en-US" sz="900" dirty="0">
              <a:solidFill>
                <a:prstClr val="black"/>
              </a:solidFill>
            </a:endParaRPr>
          </a:p>
          <a:p>
            <a:pPr lvl="0"/>
            <a:r>
              <a:rPr lang="en-US" sz="900" b="1" u="sng" dirty="0">
                <a:solidFill>
                  <a:prstClr val="black"/>
                </a:solidFill>
              </a:rPr>
              <a:t>Wednesday, September 15</a:t>
            </a:r>
            <a:r>
              <a:rPr lang="en-US" sz="900" b="1" u="sng" baseline="30000" dirty="0">
                <a:solidFill>
                  <a:prstClr val="black"/>
                </a:solidFill>
              </a:rPr>
              <a:t>th</a:t>
            </a:r>
            <a:endParaRPr lang="en-US" sz="900" dirty="0">
              <a:solidFill>
                <a:prstClr val="black"/>
              </a:solidFill>
            </a:endParaRPr>
          </a:p>
          <a:p>
            <a:pPr lvl="0"/>
            <a:r>
              <a:rPr lang="en-US" sz="900" b="1" i="1" dirty="0">
                <a:solidFill>
                  <a:prstClr val="black"/>
                </a:solidFill>
              </a:rPr>
              <a:t>GT Basic Certification Workshop, </a:t>
            </a:r>
            <a:r>
              <a:rPr lang="en-US" sz="900" b="1" dirty="0">
                <a:solidFill>
                  <a:srgbClr val="A7934B"/>
                </a:solidFill>
              </a:rPr>
              <a:t>(Hybrid) </a:t>
            </a:r>
            <a:r>
              <a:rPr lang="en-US" sz="900" dirty="0">
                <a:solidFill>
                  <a:prstClr val="black"/>
                </a:solidFill>
              </a:rPr>
              <a:t>9:30am – 3:00pm</a:t>
            </a:r>
          </a:p>
          <a:p>
            <a:pPr lvl="0"/>
            <a:r>
              <a:rPr lang="en-US" sz="900" dirty="0">
                <a:solidFill>
                  <a:prstClr val="black"/>
                </a:solidFill>
              </a:rPr>
              <a:t> </a:t>
            </a:r>
          </a:p>
          <a:p>
            <a:pPr lvl="0"/>
            <a:r>
              <a:rPr lang="en-US" sz="900" b="1" u="sng" dirty="0">
                <a:solidFill>
                  <a:prstClr val="black"/>
                </a:solidFill>
              </a:rPr>
              <a:t>Tuesday, September 21</a:t>
            </a:r>
            <a:r>
              <a:rPr lang="en-US" sz="900" b="1" u="sng" baseline="30000" dirty="0">
                <a:solidFill>
                  <a:prstClr val="black"/>
                </a:solidFill>
              </a:rPr>
              <a:t>st</a:t>
            </a:r>
            <a:endParaRPr lang="en-US" sz="900" dirty="0">
              <a:solidFill>
                <a:prstClr val="black"/>
              </a:solidFill>
            </a:endParaRPr>
          </a:p>
          <a:p>
            <a:pPr lvl="0"/>
            <a:r>
              <a:rPr lang="en-US" sz="900" b="1" i="1" dirty="0">
                <a:solidFill>
                  <a:prstClr val="black"/>
                </a:solidFill>
              </a:rPr>
              <a:t>Post-Award &amp; Compliance      Part 1,</a:t>
            </a:r>
            <a:r>
              <a:rPr lang="en-US" sz="900" i="1" dirty="0">
                <a:solidFill>
                  <a:prstClr val="black"/>
                </a:solidFill>
              </a:rPr>
              <a:t> </a:t>
            </a:r>
            <a:r>
              <a:rPr lang="en-US" sz="900" b="1" dirty="0">
                <a:solidFill>
                  <a:srgbClr val="A7934B"/>
                </a:solidFill>
              </a:rPr>
              <a:t>(Hybrid) </a:t>
            </a:r>
          </a:p>
          <a:p>
            <a:pPr lvl="0"/>
            <a:r>
              <a:rPr lang="en-US" sz="900" dirty="0">
                <a:solidFill>
                  <a:prstClr val="black"/>
                </a:solidFill>
              </a:rPr>
              <a:t>1:00pm – 3:30pm</a:t>
            </a:r>
          </a:p>
          <a:p>
            <a:pPr lvl="0"/>
            <a:r>
              <a:rPr lang="en-US" sz="900" dirty="0">
                <a:solidFill>
                  <a:prstClr val="black"/>
                </a:solidFill>
              </a:rPr>
              <a:t> </a:t>
            </a:r>
          </a:p>
          <a:p>
            <a:pPr lvl="0"/>
            <a:r>
              <a:rPr lang="en-US" sz="900" b="1" u="sng" dirty="0">
                <a:solidFill>
                  <a:prstClr val="black"/>
                </a:solidFill>
              </a:rPr>
              <a:t>Wednesday, September 22</a:t>
            </a:r>
            <a:r>
              <a:rPr lang="en-US" sz="900" b="1" u="sng" baseline="30000" dirty="0">
                <a:solidFill>
                  <a:prstClr val="black"/>
                </a:solidFill>
              </a:rPr>
              <a:t>nd</a:t>
            </a:r>
            <a:endParaRPr lang="en-US" sz="900" dirty="0">
              <a:solidFill>
                <a:prstClr val="black"/>
              </a:solidFill>
            </a:endParaRPr>
          </a:p>
          <a:p>
            <a:pPr lvl="0"/>
            <a:r>
              <a:rPr lang="en-US" sz="900" b="1" i="1" dirty="0">
                <a:solidFill>
                  <a:prstClr val="black"/>
                </a:solidFill>
              </a:rPr>
              <a:t>Post-Award &amp; Compliance      Part 2,</a:t>
            </a:r>
            <a:r>
              <a:rPr lang="en-US" sz="900" i="1" dirty="0">
                <a:solidFill>
                  <a:prstClr val="black"/>
                </a:solidFill>
              </a:rPr>
              <a:t> </a:t>
            </a:r>
            <a:r>
              <a:rPr lang="en-US" sz="900" b="1" dirty="0">
                <a:solidFill>
                  <a:srgbClr val="A7934B"/>
                </a:solidFill>
              </a:rPr>
              <a:t>(Hybrid) </a:t>
            </a:r>
          </a:p>
          <a:p>
            <a:pPr lvl="0"/>
            <a:r>
              <a:rPr lang="en-US" sz="900" dirty="0">
                <a:solidFill>
                  <a:prstClr val="black"/>
                </a:solidFill>
              </a:rPr>
              <a:t>9:30am – 12:00pm</a:t>
            </a:r>
          </a:p>
          <a:p>
            <a:pPr lvl="0"/>
            <a:r>
              <a:rPr lang="en-US" sz="900" dirty="0">
                <a:solidFill>
                  <a:prstClr val="black"/>
                </a:solidFill>
              </a:rPr>
              <a:t> </a:t>
            </a:r>
          </a:p>
          <a:p>
            <a:pPr lvl="0"/>
            <a:r>
              <a:rPr lang="en-US" sz="900" b="1" u="sng" dirty="0">
                <a:solidFill>
                  <a:prstClr val="black"/>
                </a:solidFill>
              </a:rPr>
              <a:t>Thursday, September 23</a:t>
            </a:r>
            <a:r>
              <a:rPr lang="en-US" sz="900" b="1" u="sng" baseline="30000" dirty="0">
                <a:solidFill>
                  <a:prstClr val="black"/>
                </a:solidFill>
              </a:rPr>
              <a:t>rd</a:t>
            </a:r>
            <a:r>
              <a:rPr lang="en-US" sz="900" b="1" u="sng" dirty="0">
                <a:solidFill>
                  <a:prstClr val="black"/>
                </a:solidFill>
              </a:rPr>
              <a:t> </a:t>
            </a:r>
            <a:endParaRPr lang="en-US" sz="900" dirty="0">
              <a:solidFill>
                <a:prstClr val="black"/>
              </a:solidFill>
            </a:endParaRPr>
          </a:p>
          <a:p>
            <a:pPr lvl="0"/>
            <a:r>
              <a:rPr lang="en-US" sz="900" b="1" i="1" dirty="0">
                <a:solidFill>
                  <a:prstClr val="black"/>
                </a:solidFill>
              </a:rPr>
              <a:t>Annual Celebration of Research Administration Appreciation Day,</a:t>
            </a:r>
            <a:r>
              <a:rPr lang="en-US" sz="900" dirty="0">
                <a:solidFill>
                  <a:prstClr val="black"/>
                </a:solidFill>
              </a:rPr>
              <a:t> </a:t>
            </a:r>
            <a:r>
              <a:rPr lang="en-US" sz="900" b="1" dirty="0">
                <a:solidFill>
                  <a:srgbClr val="A7934B"/>
                </a:solidFill>
              </a:rPr>
              <a:t>(Hybrid) </a:t>
            </a:r>
            <a:r>
              <a:rPr lang="en-US" sz="900" dirty="0">
                <a:solidFill>
                  <a:prstClr val="black"/>
                </a:solidFill>
              </a:rPr>
              <a:t>9:00am - 11:00am</a:t>
            </a:r>
          </a:p>
        </p:txBody>
      </p:sp>
      <p:sp>
        <p:nvSpPr>
          <p:cNvPr id="10" name="TextBox 9"/>
          <p:cNvSpPr txBox="1"/>
          <p:nvPr/>
        </p:nvSpPr>
        <p:spPr>
          <a:xfrm>
            <a:off x="3609631" y="2005332"/>
            <a:ext cx="1857428" cy="4408899"/>
          </a:xfrm>
          <a:prstGeom prst="rect">
            <a:avLst/>
          </a:prstGeom>
          <a:noFill/>
        </p:spPr>
        <p:txBody>
          <a:bodyPr wrap="square" rtlCol="0">
            <a:spAutoFit/>
          </a:bodyPr>
          <a:lstStyle/>
          <a:p>
            <a:pPr lvl="0"/>
            <a:r>
              <a:rPr lang="en-US" sz="900" b="1" u="sng" dirty="0">
                <a:solidFill>
                  <a:prstClr val="black"/>
                </a:solidFill>
              </a:rPr>
              <a:t>Tuesday, September 28</a:t>
            </a:r>
            <a:r>
              <a:rPr lang="en-US" sz="900" b="1" u="sng" baseline="30000" dirty="0">
                <a:solidFill>
                  <a:prstClr val="black"/>
                </a:solidFill>
              </a:rPr>
              <a:t>th</a:t>
            </a:r>
            <a:endParaRPr lang="en-US" sz="900" dirty="0">
              <a:solidFill>
                <a:prstClr val="black"/>
              </a:solidFill>
            </a:endParaRPr>
          </a:p>
          <a:p>
            <a:pPr lvl="0"/>
            <a:r>
              <a:rPr lang="en-US" sz="900" b="1" i="1" dirty="0"/>
              <a:t>eRouting Proposal Module, </a:t>
            </a:r>
          </a:p>
          <a:p>
            <a:pPr lvl="0"/>
            <a:r>
              <a:rPr lang="en-US" sz="900" b="1" dirty="0">
                <a:solidFill>
                  <a:srgbClr val="A7934B"/>
                </a:solidFill>
              </a:rPr>
              <a:t>(Hybrid) </a:t>
            </a:r>
            <a:r>
              <a:rPr lang="en-US" sz="900" dirty="0">
                <a:solidFill>
                  <a:prstClr val="black"/>
                </a:solidFill>
              </a:rPr>
              <a:t>10:00am – 11:30am</a:t>
            </a:r>
          </a:p>
          <a:p>
            <a:pPr lvl="0"/>
            <a:r>
              <a:rPr lang="en-US" sz="450" dirty="0">
                <a:solidFill>
                  <a:prstClr val="black"/>
                </a:solidFill>
              </a:rPr>
              <a:t>  </a:t>
            </a:r>
          </a:p>
          <a:p>
            <a:pPr lvl="0"/>
            <a:r>
              <a:rPr lang="en-US" sz="900" b="1" i="1" dirty="0">
                <a:solidFill>
                  <a:prstClr val="black"/>
                </a:solidFill>
              </a:rPr>
              <a:t>Pre-Award Part 1,</a:t>
            </a:r>
            <a:r>
              <a:rPr lang="en-US" sz="900" i="1" dirty="0">
                <a:solidFill>
                  <a:prstClr val="black"/>
                </a:solidFill>
              </a:rPr>
              <a:t> </a:t>
            </a:r>
            <a:r>
              <a:rPr lang="en-US" sz="900" b="1" dirty="0">
                <a:solidFill>
                  <a:srgbClr val="A7934B"/>
                </a:solidFill>
              </a:rPr>
              <a:t>(Hybrid) </a:t>
            </a:r>
          </a:p>
          <a:p>
            <a:pPr lvl="0"/>
            <a:r>
              <a:rPr lang="en-US" sz="900" dirty="0">
                <a:solidFill>
                  <a:prstClr val="black"/>
                </a:solidFill>
              </a:rPr>
              <a:t>12:30pm – 3:00pm</a:t>
            </a:r>
          </a:p>
          <a:p>
            <a:pPr lvl="0"/>
            <a:r>
              <a:rPr lang="en-US" sz="750" dirty="0">
                <a:solidFill>
                  <a:prstClr val="black"/>
                </a:solidFill>
              </a:rPr>
              <a:t>   </a:t>
            </a:r>
          </a:p>
          <a:p>
            <a:pPr lvl="0"/>
            <a:r>
              <a:rPr lang="en-US" sz="900" b="1" u="sng" dirty="0">
                <a:solidFill>
                  <a:prstClr val="black"/>
                </a:solidFill>
              </a:rPr>
              <a:t>Thursday, September 30</a:t>
            </a:r>
            <a:r>
              <a:rPr lang="en-US" sz="900" b="1" u="sng" baseline="30000" dirty="0">
                <a:solidFill>
                  <a:prstClr val="black"/>
                </a:solidFill>
              </a:rPr>
              <a:t>th</a:t>
            </a:r>
            <a:endParaRPr lang="en-US" sz="900" dirty="0">
              <a:solidFill>
                <a:prstClr val="black"/>
              </a:solidFill>
            </a:endParaRPr>
          </a:p>
          <a:p>
            <a:pPr lvl="0"/>
            <a:r>
              <a:rPr lang="en-US" sz="900" b="1" i="1" dirty="0">
                <a:solidFill>
                  <a:prstClr val="black"/>
                </a:solidFill>
              </a:rPr>
              <a:t>Pre-Award Part 2,</a:t>
            </a:r>
            <a:r>
              <a:rPr lang="en-US" sz="900" i="1" dirty="0">
                <a:solidFill>
                  <a:prstClr val="black"/>
                </a:solidFill>
              </a:rPr>
              <a:t> </a:t>
            </a:r>
            <a:r>
              <a:rPr lang="en-US" sz="900" b="1" dirty="0">
                <a:solidFill>
                  <a:srgbClr val="A7934B"/>
                </a:solidFill>
              </a:rPr>
              <a:t>(Hybrid) </a:t>
            </a:r>
          </a:p>
          <a:p>
            <a:pPr lvl="0"/>
            <a:r>
              <a:rPr lang="en-US" sz="900" dirty="0">
                <a:solidFill>
                  <a:prstClr val="black"/>
                </a:solidFill>
              </a:rPr>
              <a:t>9:30am – 12:00pm</a:t>
            </a:r>
          </a:p>
          <a:p>
            <a:pPr lvl="0"/>
            <a:r>
              <a:rPr lang="en-US" sz="450" dirty="0">
                <a:solidFill>
                  <a:prstClr val="black"/>
                </a:solidFill>
              </a:rPr>
              <a:t>  </a:t>
            </a:r>
          </a:p>
          <a:p>
            <a:pPr lvl="0"/>
            <a:r>
              <a:rPr lang="en-US" sz="900" b="1" i="1" dirty="0">
                <a:solidFill>
                  <a:prstClr val="black"/>
                </a:solidFill>
              </a:rPr>
              <a:t>Cayuse Proposal System,</a:t>
            </a:r>
            <a:r>
              <a:rPr lang="en-US" sz="900" b="1" dirty="0">
                <a:solidFill>
                  <a:prstClr val="black"/>
                </a:solidFill>
              </a:rPr>
              <a:t> </a:t>
            </a:r>
          </a:p>
          <a:p>
            <a:pPr lvl="0"/>
            <a:r>
              <a:rPr lang="en-US" sz="900" b="1" dirty="0">
                <a:solidFill>
                  <a:srgbClr val="A7934B"/>
                </a:solidFill>
              </a:rPr>
              <a:t>(Hybrid) </a:t>
            </a:r>
            <a:r>
              <a:rPr lang="en-US" sz="900" dirty="0">
                <a:solidFill>
                  <a:prstClr val="black"/>
                </a:solidFill>
              </a:rPr>
              <a:t>2:00pm – 3:30pm</a:t>
            </a:r>
          </a:p>
          <a:p>
            <a:pPr lvl="0"/>
            <a:r>
              <a:rPr lang="en-US" sz="750" b="1" i="1" dirty="0">
                <a:solidFill>
                  <a:prstClr val="black"/>
                </a:solidFill>
              </a:rPr>
              <a:t>   </a:t>
            </a:r>
            <a:endParaRPr lang="en-US" sz="750" dirty="0">
              <a:solidFill>
                <a:prstClr val="black"/>
              </a:solidFill>
            </a:endParaRPr>
          </a:p>
          <a:p>
            <a:pPr lvl="0"/>
            <a:r>
              <a:rPr lang="en-US" sz="900" b="1" u="sng" dirty="0">
                <a:solidFill>
                  <a:prstClr val="black"/>
                </a:solidFill>
              </a:rPr>
              <a:t>Wednesday, October 6</a:t>
            </a:r>
            <a:r>
              <a:rPr lang="en-US" sz="900" b="1" u="sng" baseline="30000" dirty="0">
                <a:solidFill>
                  <a:prstClr val="black"/>
                </a:solidFill>
              </a:rPr>
              <a:t>th</a:t>
            </a:r>
            <a:endParaRPr lang="en-US" sz="900" dirty="0">
              <a:solidFill>
                <a:prstClr val="black"/>
              </a:solidFill>
            </a:endParaRPr>
          </a:p>
          <a:p>
            <a:pPr lvl="0"/>
            <a:r>
              <a:rPr lang="en-US" sz="900" b="1" i="1" dirty="0">
                <a:solidFill>
                  <a:prstClr val="black"/>
                </a:solidFill>
              </a:rPr>
              <a:t>GT Basic Certification Workshop, </a:t>
            </a:r>
            <a:r>
              <a:rPr lang="en-US" sz="900" b="1" dirty="0">
                <a:solidFill>
                  <a:srgbClr val="A7934B"/>
                </a:solidFill>
              </a:rPr>
              <a:t>(Hybrid) </a:t>
            </a:r>
            <a:r>
              <a:rPr lang="en-US" sz="900" dirty="0">
                <a:solidFill>
                  <a:prstClr val="black"/>
                </a:solidFill>
              </a:rPr>
              <a:t>9:30am – 3:00pm</a:t>
            </a:r>
          </a:p>
          <a:p>
            <a:pPr lvl="0"/>
            <a:r>
              <a:rPr lang="en-US" sz="750" dirty="0">
                <a:solidFill>
                  <a:prstClr val="black"/>
                </a:solidFill>
              </a:rPr>
              <a:t>   </a:t>
            </a:r>
          </a:p>
          <a:p>
            <a:pPr lvl="0"/>
            <a:r>
              <a:rPr lang="en-US" sz="900" b="1" u="sng" dirty="0">
                <a:solidFill>
                  <a:prstClr val="black"/>
                </a:solidFill>
              </a:rPr>
              <a:t>Thursday, October 7</a:t>
            </a:r>
            <a:r>
              <a:rPr lang="en-US" sz="900" b="1" u="sng" baseline="30000" dirty="0">
                <a:solidFill>
                  <a:prstClr val="black"/>
                </a:solidFill>
              </a:rPr>
              <a:t>th</a:t>
            </a:r>
            <a:r>
              <a:rPr lang="en-US" sz="900" b="1" u="sng" dirty="0">
                <a:solidFill>
                  <a:prstClr val="black"/>
                </a:solidFill>
              </a:rPr>
              <a:t> </a:t>
            </a:r>
            <a:endParaRPr lang="en-US" sz="900" dirty="0">
              <a:solidFill>
                <a:prstClr val="black"/>
              </a:solidFill>
            </a:endParaRPr>
          </a:p>
          <a:p>
            <a:pPr lvl="0"/>
            <a:r>
              <a:rPr lang="en-US" sz="900" b="1" i="1" dirty="0">
                <a:solidFill>
                  <a:prstClr val="black"/>
                </a:solidFill>
              </a:rPr>
              <a:t>Service Centers and Best Practices</a:t>
            </a:r>
            <a:r>
              <a:rPr lang="en-US" sz="900" b="1" dirty="0">
                <a:solidFill>
                  <a:prstClr val="black"/>
                </a:solidFill>
              </a:rPr>
              <a:t>,</a:t>
            </a:r>
            <a:r>
              <a:rPr lang="en-US" sz="900" dirty="0">
                <a:solidFill>
                  <a:prstClr val="black"/>
                </a:solidFill>
              </a:rPr>
              <a:t> </a:t>
            </a:r>
            <a:r>
              <a:rPr lang="en-US" sz="900" b="1" dirty="0">
                <a:solidFill>
                  <a:srgbClr val="A7934B"/>
                </a:solidFill>
              </a:rPr>
              <a:t>(Hybrid) </a:t>
            </a:r>
            <a:r>
              <a:rPr lang="en-US" sz="900" dirty="0">
                <a:solidFill>
                  <a:prstClr val="black"/>
                </a:solidFill>
              </a:rPr>
              <a:t>10:00am - 11:30am</a:t>
            </a:r>
          </a:p>
          <a:p>
            <a:pPr lvl="0"/>
            <a:r>
              <a:rPr lang="en-US" sz="750" dirty="0">
                <a:solidFill>
                  <a:prstClr val="black"/>
                </a:solidFill>
              </a:rPr>
              <a:t>   </a:t>
            </a:r>
          </a:p>
          <a:p>
            <a:pPr lvl="0"/>
            <a:r>
              <a:rPr lang="en-US" sz="900" b="1" u="sng" dirty="0">
                <a:solidFill>
                  <a:prstClr val="black"/>
                </a:solidFill>
              </a:rPr>
              <a:t>Tuesday, October 12</a:t>
            </a:r>
            <a:r>
              <a:rPr lang="en-US" sz="900" b="1" u="sng" baseline="30000" dirty="0">
                <a:solidFill>
                  <a:prstClr val="black"/>
                </a:solidFill>
              </a:rPr>
              <a:t>th</a:t>
            </a:r>
            <a:r>
              <a:rPr lang="en-US" sz="900" b="1" u="sng" dirty="0">
                <a:solidFill>
                  <a:prstClr val="black"/>
                </a:solidFill>
              </a:rPr>
              <a:t> </a:t>
            </a:r>
            <a:endParaRPr lang="en-US" sz="900" dirty="0">
              <a:solidFill>
                <a:prstClr val="black"/>
              </a:solidFill>
            </a:endParaRPr>
          </a:p>
          <a:p>
            <a:pPr lvl="0"/>
            <a:r>
              <a:rPr lang="en-US" sz="900" b="1" i="1" dirty="0">
                <a:solidFill>
                  <a:prstClr val="black"/>
                </a:solidFill>
              </a:rPr>
              <a:t>Finding Funding and Submission Process</a:t>
            </a:r>
            <a:r>
              <a:rPr lang="en-US" sz="900" dirty="0">
                <a:solidFill>
                  <a:prstClr val="black"/>
                </a:solidFill>
              </a:rPr>
              <a:t>, </a:t>
            </a:r>
            <a:r>
              <a:rPr lang="en-US" sz="900" dirty="0"/>
              <a:t>(virtual) </a:t>
            </a:r>
          </a:p>
          <a:p>
            <a:pPr lvl="0"/>
            <a:r>
              <a:rPr lang="en-US" sz="900" dirty="0">
                <a:solidFill>
                  <a:prstClr val="black"/>
                </a:solidFill>
              </a:rPr>
              <a:t>7:00pm - 8:00pm</a:t>
            </a:r>
          </a:p>
          <a:p>
            <a:pPr lvl="0"/>
            <a:r>
              <a:rPr lang="en-US" sz="750" dirty="0">
                <a:solidFill>
                  <a:prstClr val="black"/>
                </a:solidFill>
              </a:rPr>
              <a:t>  </a:t>
            </a:r>
          </a:p>
          <a:p>
            <a:pPr lvl="0"/>
            <a:r>
              <a:rPr lang="en-US" sz="900" b="1" u="sng" dirty="0">
                <a:solidFill>
                  <a:prstClr val="black"/>
                </a:solidFill>
              </a:rPr>
              <a:t>Wednesday, October 13</a:t>
            </a:r>
            <a:r>
              <a:rPr lang="en-US" sz="900" b="1" u="sng" baseline="30000" dirty="0">
                <a:solidFill>
                  <a:prstClr val="black"/>
                </a:solidFill>
              </a:rPr>
              <a:t>th</a:t>
            </a:r>
            <a:r>
              <a:rPr lang="en-US" sz="900" b="1" u="sng" dirty="0">
                <a:solidFill>
                  <a:prstClr val="black"/>
                </a:solidFill>
              </a:rPr>
              <a:t> </a:t>
            </a:r>
            <a:endParaRPr lang="en-US" sz="900" dirty="0">
              <a:solidFill>
                <a:prstClr val="black"/>
              </a:solidFill>
            </a:endParaRPr>
          </a:p>
          <a:p>
            <a:pPr lvl="0"/>
            <a:r>
              <a:rPr lang="en-US" sz="900" b="1" i="1" dirty="0">
                <a:solidFill>
                  <a:prstClr val="black"/>
                </a:solidFill>
              </a:rPr>
              <a:t>Research Admin Buzz Meeting,</a:t>
            </a:r>
            <a:r>
              <a:rPr lang="en-US" sz="900" dirty="0">
                <a:solidFill>
                  <a:prstClr val="black"/>
                </a:solidFill>
              </a:rPr>
              <a:t> </a:t>
            </a:r>
          </a:p>
          <a:p>
            <a:r>
              <a:rPr lang="en-US" sz="900" dirty="0"/>
              <a:t>(virtual)  </a:t>
            </a:r>
            <a:r>
              <a:rPr lang="en-US" sz="900" dirty="0">
                <a:solidFill>
                  <a:prstClr val="black"/>
                </a:solidFill>
              </a:rPr>
              <a:t>11:00am - 1:00pm </a:t>
            </a:r>
          </a:p>
        </p:txBody>
      </p:sp>
      <p:sp>
        <p:nvSpPr>
          <p:cNvPr id="11" name="Rectangle 10"/>
          <p:cNvSpPr/>
          <p:nvPr/>
        </p:nvSpPr>
        <p:spPr>
          <a:xfrm>
            <a:off x="5540714" y="2020883"/>
            <a:ext cx="1732722" cy="3877985"/>
          </a:xfrm>
          <a:prstGeom prst="rect">
            <a:avLst/>
          </a:prstGeom>
        </p:spPr>
        <p:txBody>
          <a:bodyPr wrap="square">
            <a:spAutoFit/>
          </a:bodyPr>
          <a:lstStyle/>
          <a:p>
            <a:pPr lvl="0"/>
            <a:r>
              <a:rPr lang="en-US" sz="900" b="1" u="sng" dirty="0">
                <a:solidFill>
                  <a:prstClr val="black"/>
                </a:solidFill>
              </a:rPr>
              <a:t>Wednesday, October 27</a:t>
            </a:r>
            <a:r>
              <a:rPr lang="en-US" sz="900" b="1" u="sng" baseline="30000" dirty="0">
                <a:solidFill>
                  <a:prstClr val="black"/>
                </a:solidFill>
              </a:rPr>
              <a:t>th</a:t>
            </a:r>
            <a:endParaRPr lang="en-US" sz="900" dirty="0">
              <a:solidFill>
                <a:prstClr val="black"/>
              </a:solidFill>
            </a:endParaRPr>
          </a:p>
          <a:p>
            <a:pPr lvl="0"/>
            <a:r>
              <a:rPr lang="en-US" sz="900" b="1" i="1" dirty="0">
                <a:solidFill>
                  <a:prstClr val="black"/>
                </a:solidFill>
              </a:rPr>
              <a:t>2 CFR 200 Workshop</a:t>
            </a:r>
            <a:r>
              <a:rPr lang="en-US" sz="900" i="1" dirty="0">
                <a:solidFill>
                  <a:prstClr val="black"/>
                </a:solidFill>
              </a:rPr>
              <a:t>, </a:t>
            </a:r>
            <a:r>
              <a:rPr lang="en-US" sz="900" b="1" dirty="0">
                <a:solidFill>
                  <a:srgbClr val="A7934B"/>
                </a:solidFill>
              </a:rPr>
              <a:t> (Hybrid) </a:t>
            </a:r>
            <a:r>
              <a:rPr lang="en-US" sz="900" dirty="0">
                <a:solidFill>
                  <a:prstClr val="black"/>
                </a:solidFill>
              </a:rPr>
              <a:t>9:00am - 4:00pm</a:t>
            </a:r>
          </a:p>
          <a:p>
            <a:pPr lvl="0"/>
            <a:r>
              <a:rPr lang="en-US" sz="750" dirty="0">
                <a:solidFill>
                  <a:prstClr val="black"/>
                </a:solidFill>
              </a:rPr>
              <a:t>   </a:t>
            </a:r>
          </a:p>
          <a:p>
            <a:pPr lvl="0"/>
            <a:r>
              <a:rPr lang="en-US" sz="900" b="1" u="sng" dirty="0">
                <a:solidFill>
                  <a:prstClr val="black"/>
                </a:solidFill>
              </a:rPr>
              <a:t>Thursday, October 28</a:t>
            </a:r>
            <a:r>
              <a:rPr lang="en-US" sz="900" b="1" u="sng" baseline="30000" dirty="0">
                <a:solidFill>
                  <a:prstClr val="black"/>
                </a:solidFill>
              </a:rPr>
              <a:t>th</a:t>
            </a:r>
            <a:endParaRPr lang="en-US" sz="900" dirty="0">
              <a:solidFill>
                <a:prstClr val="black"/>
              </a:solidFill>
            </a:endParaRPr>
          </a:p>
          <a:p>
            <a:pPr lvl="0"/>
            <a:r>
              <a:rPr lang="en-US" sz="900" b="1" i="1" dirty="0">
                <a:solidFill>
                  <a:prstClr val="black"/>
                </a:solidFill>
              </a:rPr>
              <a:t>eRouting Proposal Module,</a:t>
            </a:r>
            <a:r>
              <a:rPr lang="en-US" sz="900" b="1" dirty="0">
                <a:solidFill>
                  <a:prstClr val="black"/>
                </a:solidFill>
              </a:rPr>
              <a:t> </a:t>
            </a:r>
            <a:r>
              <a:rPr lang="en-US" sz="900" b="1" dirty="0">
                <a:solidFill>
                  <a:srgbClr val="A7934B"/>
                </a:solidFill>
              </a:rPr>
              <a:t>(Hybrid)  </a:t>
            </a:r>
            <a:r>
              <a:rPr lang="en-US" sz="900" dirty="0">
                <a:solidFill>
                  <a:prstClr val="black"/>
                </a:solidFill>
              </a:rPr>
              <a:t>10:00am – 11:30am</a:t>
            </a:r>
          </a:p>
          <a:p>
            <a:pPr lvl="0"/>
            <a:r>
              <a:rPr lang="en-US" sz="450" b="1" i="1" dirty="0">
                <a:solidFill>
                  <a:prstClr val="black"/>
                </a:solidFill>
              </a:rPr>
              <a:t>  </a:t>
            </a:r>
          </a:p>
          <a:p>
            <a:pPr lvl="0"/>
            <a:r>
              <a:rPr lang="en-US" sz="900" b="1" i="1" dirty="0">
                <a:solidFill>
                  <a:prstClr val="black"/>
                </a:solidFill>
              </a:rPr>
              <a:t>Cayuse Proposal System,</a:t>
            </a:r>
            <a:r>
              <a:rPr lang="en-US" sz="900" b="1" dirty="0">
                <a:solidFill>
                  <a:prstClr val="black"/>
                </a:solidFill>
              </a:rPr>
              <a:t> </a:t>
            </a:r>
          </a:p>
          <a:p>
            <a:pPr lvl="0"/>
            <a:r>
              <a:rPr lang="en-US" sz="900" b="1" dirty="0">
                <a:solidFill>
                  <a:srgbClr val="A7934B"/>
                </a:solidFill>
              </a:rPr>
              <a:t>(Hybrid) </a:t>
            </a:r>
            <a:r>
              <a:rPr lang="en-US" sz="900" dirty="0">
                <a:solidFill>
                  <a:prstClr val="black"/>
                </a:solidFill>
              </a:rPr>
              <a:t>2:00pm – 3:30pm</a:t>
            </a:r>
          </a:p>
          <a:p>
            <a:pPr lvl="0"/>
            <a:r>
              <a:rPr lang="en-US" sz="750" b="1" i="1" dirty="0">
                <a:solidFill>
                  <a:prstClr val="black"/>
                </a:solidFill>
              </a:rPr>
              <a:t>   </a:t>
            </a:r>
            <a:endParaRPr lang="en-US" sz="750" dirty="0">
              <a:solidFill>
                <a:prstClr val="black"/>
              </a:solidFill>
            </a:endParaRPr>
          </a:p>
          <a:p>
            <a:pPr lvl="0"/>
            <a:r>
              <a:rPr lang="en-US" sz="900" b="1" u="sng" dirty="0">
                <a:solidFill>
                  <a:prstClr val="black"/>
                </a:solidFill>
              </a:rPr>
              <a:t>Wednesday, November 2</a:t>
            </a:r>
            <a:r>
              <a:rPr lang="en-US" sz="900" b="1" u="sng" baseline="30000" dirty="0">
                <a:solidFill>
                  <a:prstClr val="black"/>
                </a:solidFill>
              </a:rPr>
              <a:t>nd</a:t>
            </a:r>
            <a:endParaRPr lang="en-US" sz="900" dirty="0">
              <a:solidFill>
                <a:prstClr val="black"/>
              </a:solidFill>
            </a:endParaRPr>
          </a:p>
          <a:p>
            <a:pPr lvl="0"/>
            <a:r>
              <a:rPr lang="en-US" sz="900" b="1" i="1" dirty="0">
                <a:solidFill>
                  <a:prstClr val="black"/>
                </a:solidFill>
              </a:rPr>
              <a:t>GT Basic Certification Workshop, </a:t>
            </a:r>
            <a:r>
              <a:rPr lang="en-US" sz="900" b="1" dirty="0">
                <a:solidFill>
                  <a:srgbClr val="A7934B"/>
                </a:solidFill>
              </a:rPr>
              <a:t>(Hybrid) </a:t>
            </a:r>
            <a:r>
              <a:rPr lang="en-US" sz="900" dirty="0">
                <a:solidFill>
                  <a:prstClr val="black"/>
                </a:solidFill>
              </a:rPr>
              <a:t>9:30am – 3:00pm</a:t>
            </a:r>
          </a:p>
          <a:p>
            <a:pPr lvl="0"/>
            <a:r>
              <a:rPr lang="en-US" sz="750" dirty="0">
                <a:solidFill>
                  <a:prstClr val="black"/>
                </a:solidFill>
              </a:rPr>
              <a:t>   </a:t>
            </a:r>
          </a:p>
          <a:p>
            <a:pPr lvl="0"/>
            <a:r>
              <a:rPr lang="en-US" sz="900" b="1" u="sng" dirty="0">
                <a:solidFill>
                  <a:prstClr val="black"/>
                </a:solidFill>
              </a:rPr>
              <a:t>Wednesday, November 3</a:t>
            </a:r>
            <a:r>
              <a:rPr lang="en-US" sz="900" b="1" u="sng" baseline="30000" dirty="0">
                <a:solidFill>
                  <a:prstClr val="black"/>
                </a:solidFill>
              </a:rPr>
              <a:t>rd</a:t>
            </a:r>
            <a:endParaRPr lang="en-US" sz="900" dirty="0">
              <a:solidFill>
                <a:prstClr val="black"/>
              </a:solidFill>
            </a:endParaRPr>
          </a:p>
          <a:p>
            <a:pPr lvl="0"/>
            <a:r>
              <a:rPr lang="en-US" sz="900" b="1" i="1" dirty="0">
                <a:solidFill>
                  <a:prstClr val="black"/>
                </a:solidFill>
              </a:rPr>
              <a:t>Internal Controls Workshop,</a:t>
            </a:r>
            <a:r>
              <a:rPr lang="en-US" sz="900" dirty="0">
                <a:solidFill>
                  <a:prstClr val="black"/>
                </a:solidFill>
              </a:rPr>
              <a:t> </a:t>
            </a:r>
          </a:p>
          <a:p>
            <a:pPr lvl="0"/>
            <a:r>
              <a:rPr lang="en-US" sz="900" b="1" dirty="0">
                <a:solidFill>
                  <a:srgbClr val="A7934B"/>
                </a:solidFill>
              </a:rPr>
              <a:t>(Hybrid) </a:t>
            </a:r>
            <a:r>
              <a:rPr lang="en-US" sz="900" dirty="0">
                <a:solidFill>
                  <a:prstClr val="black"/>
                </a:solidFill>
              </a:rPr>
              <a:t>9:30am - 3:00pm</a:t>
            </a:r>
          </a:p>
          <a:p>
            <a:pPr lvl="0"/>
            <a:r>
              <a:rPr lang="en-US" sz="750" dirty="0">
                <a:solidFill>
                  <a:prstClr val="black"/>
                </a:solidFill>
              </a:rPr>
              <a:t>   </a:t>
            </a:r>
          </a:p>
          <a:p>
            <a:pPr lvl="0"/>
            <a:r>
              <a:rPr lang="en-US" sz="900" b="1" u="sng" dirty="0">
                <a:solidFill>
                  <a:prstClr val="black"/>
                </a:solidFill>
              </a:rPr>
              <a:t>Friday, November 5</a:t>
            </a:r>
            <a:r>
              <a:rPr lang="en-US" sz="900" b="1" u="sng" baseline="30000" dirty="0">
                <a:solidFill>
                  <a:prstClr val="black"/>
                </a:solidFill>
              </a:rPr>
              <a:t>th</a:t>
            </a:r>
            <a:endParaRPr lang="en-US" sz="900" dirty="0">
              <a:solidFill>
                <a:prstClr val="black"/>
              </a:solidFill>
            </a:endParaRPr>
          </a:p>
          <a:p>
            <a:pPr lvl="0"/>
            <a:r>
              <a:rPr lang="en-US" sz="900" b="1" dirty="0">
                <a:solidFill>
                  <a:prstClr val="black"/>
                </a:solidFill>
              </a:rPr>
              <a:t>NIH Proposal Preparation &amp; Review Tips, </a:t>
            </a:r>
            <a:r>
              <a:rPr lang="en-US" sz="900" b="1" dirty="0">
                <a:solidFill>
                  <a:srgbClr val="A7934B"/>
                </a:solidFill>
              </a:rPr>
              <a:t>(Hybrid) </a:t>
            </a:r>
          </a:p>
          <a:p>
            <a:pPr lvl="0"/>
            <a:r>
              <a:rPr lang="en-US" sz="900" dirty="0">
                <a:solidFill>
                  <a:prstClr val="black"/>
                </a:solidFill>
              </a:rPr>
              <a:t>9:00am – 10:30am</a:t>
            </a:r>
          </a:p>
          <a:p>
            <a:pPr lvl="0"/>
            <a:r>
              <a:rPr lang="en-US" sz="450" dirty="0">
                <a:solidFill>
                  <a:prstClr val="black"/>
                </a:solidFill>
              </a:rPr>
              <a:t>  </a:t>
            </a:r>
          </a:p>
          <a:p>
            <a:pPr lvl="0"/>
            <a:r>
              <a:rPr lang="en-US" sz="900" b="1" dirty="0">
                <a:solidFill>
                  <a:prstClr val="black"/>
                </a:solidFill>
              </a:rPr>
              <a:t>NIH F Series--Fellowship Programs, </a:t>
            </a:r>
            <a:r>
              <a:rPr lang="en-US" sz="900" b="1" dirty="0">
                <a:solidFill>
                  <a:srgbClr val="A7934B"/>
                </a:solidFill>
              </a:rPr>
              <a:t>(Hybrid)  </a:t>
            </a:r>
          </a:p>
          <a:p>
            <a:pPr lvl="0"/>
            <a:r>
              <a:rPr lang="en-US" sz="900" dirty="0">
                <a:solidFill>
                  <a:prstClr val="black"/>
                </a:solidFill>
              </a:rPr>
              <a:t>10:45am – 11:45am</a:t>
            </a:r>
          </a:p>
        </p:txBody>
      </p:sp>
      <p:sp>
        <p:nvSpPr>
          <p:cNvPr id="12" name="Rectangle 11"/>
          <p:cNvSpPr/>
          <p:nvPr/>
        </p:nvSpPr>
        <p:spPr>
          <a:xfrm>
            <a:off x="7387677" y="2020883"/>
            <a:ext cx="1676095" cy="3670236"/>
          </a:xfrm>
          <a:prstGeom prst="rect">
            <a:avLst/>
          </a:prstGeom>
        </p:spPr>
        <p:txBody>
          <a:bodyPr wrap="square">
            <a:spAutoFit/>
          </a:bodyPr>
          <a:lstStyle/>
          <a:p>
            <a:r>
              <a:rPr lang="en-US" sz="900" b="1" u="sng" dirty="0"/>
              <a:t>Tuesday, November 9</a:t>
            </a:r>
            <a:r>
              <a:rPr lang="en-US" sz="900" b="1" u="sng" baseline="30000" dirty="0"/>
              <a:t>th</a:t>
            </a:r>
            <a:r>
              <a:rPr lang="en-US" sz="900" b="1" u="sng" dirty="0"/>
              <a:t> </a:t>
            </a:r>
            <a:endParaRPr lang="en-US" sz="900" dirty="0"/>
          </a:p>
          <a:p>
            <a:r>
              <a:rPr lang="en-US" sz="900" b="1" i="1" dirty="0"/>
              <a:t>Post-Award &amp; Compliance    Part 3,</a:t>
            </a:r>
            <a:r>
              <a:rPr lang="en-US" sz="900" b="1" dirty="0">
                <a:solidFill>
                  <a:srgbClr val="A7934B"/>
                </a:solidFill>
              </a:rPr>
              <a:t> </a:t>
            </a:r>
            <a:r>
              <a:rPr lang="en-US" sz="900" b="1" dirty="0"/>
              <a:t>[Advanced]</a:t>
            </a:r>
          </a:p>
          <a:p>
            <a:r>
              <a:rPr lang="en-US" sz="900" dirty="0"/>
              <a:t>1:00pm - 3:00pm</a:t>
            </a:r>
          </a:p>
          <a:p>
            <a:r>
              <a:rPr lang="en-US" sz="750" dirty="0"/>
              <a:t>   </a:t>
            </a:r>
          </a:p>
          <a:p>
            <a:r>
              <a:rPr lang="en-US" sz="900" b="1" u="sng" dirty="0"/>
              <a:t>November 10</a:t>
            </a:r>
            <a:r>
              <a:rPr lang="en-US" sz="900" b="1" u="sng" baseline="30000" dirty="0"/>
              <a:t>th</a:t>
            </a:r>
            <a:r>
              <a:rPr lang="en-US" sz="900" b="1" u="sng" dirty="0"/>
              <a:t>, Wednesday </a:t>
            </a:r>
            <a:endParaRPr lang="en-US" sz="900" dirty="0"/>
          </a:p>
          <a:p>
            <a:r>
              <a:rPr lang="en-US" sz="900" b="1" i="1" dirty="0"/>
              <a:t>Post-Award &amp; Compliance </a:t>
            </a:r>
          </a:p>
          <a:p>
            <a:r>
              <a:rPr lang="en-US" sz="900" b="1" i="1" dirty="0"/>
              <a:t>Part 1,</a:t>
            </a:r>
            <a:r>
              <a:rPr lang="en-US" sz="900" i="1" dirty="0"/>
              <a:t> </a:t>
            </a:r>
            <a:r>
              <a:rPr lang="en-US" sz="900" b="1" dirty="0">
                <a:solidFill>
                  <a:srgbClr val="A7934B"/>
                </a:solidFill>
              </a:rPr>
              <a:t>(Hybrid) </a:t>
            </a:r>
          </a:p>
          <a:p>
            <a:r>
              <a:rPr lang="en-US" sz="900" dirty="0"/>
              <a:t>9:30am – 12:00pm</a:t>
            </a:r>
          </a:p>
          <a:p>
            <a:r>
              <a:rPr lang="en-US" sz="450" dirty="0"/>
              <a:t>  </a:t>
            </a:r>
          </a:p>
          <a:p>
            <a:r>
              <a:rPr lang="en-US" sz="900" b="1" i="1" dirty="0"/>
              <a:t>Finding Funding and Submission Process,</a:t>
            </a:r>
            <a:r>
              <a:rPr lang="en-US" sz="900" dirty="0"/>
              <a:t> (virtual) </a:t>
            </a:r>
          </a:p>
          <a:p>
            <a:r>
              <a:rPr lang="en-US" sz="900" dirty="0"/>
              <a:t>7:00pm - 8:00pm</a:t>
            </a:r>
          </a:p>
          <a:p>
            <a:r>
              <a:rPr lang="en-US" sz="750" i="1" dirty="0"/>
              <a:t>   </a:t>
            </a:r>
            <a:endParaRPr lang="en-US" sz="750" dirty="0"/>
          </a:p>
          <a:p>
            <a:r>
              <a:rPr lang="en-US" sz="900" b="1" u="sng" dirty="0"/>
              <a:t>November 11</a:t>
            </a:r>
            <a:r>
              <a:rPr lang="en-US" sz="900" b="1" u="sng" baseline="30000" dirty="0"/>
              <a:t>th</a:t>
            </a:r>
            <a:r>
              <a:rPr lang="en-US" sz="900" b="1" u="sng" dirty="0"/>
              <a:t>, Thursday</a:t>
            </a:r>
            <a:endParaRPr lang="en-US" sz="900" dirty="0"/>
          </a:p>
          <a:p>
            <a:r>
              <a:rPr lang="en-US" sz="900" b="1" i="1" dirty="0"/>
              <a:t>Post-Award &amp; Compliance </a:t>
            </a:r>
          </a:p>
          <a:p>
            <a:r>
              <a:rPr lang="en-US" sz="900" b="1" i="1" dirty="0"/>
              <a:t>Part 2,</a:t>
            </a:r>
            <a:r>
              <a:rPr lang="en-US" sz="900" i="1" dirty="0"/>
              <a:t> </a:t>
            </a:r>
            <a:r>
              <a:rPr lang="en-US" sz="900" b="1" dirty="0">
                <a:solidFill>
                  <a:srgbClr val="A7934B"/>
                </a:solidFill>
              </a:rPr>
              <a:t>(Hybrid) </a:t>
            </a:r>
          </a:p>
          <a:p>
            <a:r>
              <a:rPr lang="en-US" sz="900" dirty="0"/>
              <a:t>9:00am – 11:30am</a:t>
            </a:r>
          </a:p>
          <a:p>
            <a:r>
              <a:rPr lang="en-US" sz="750" b="1" i="1" dirty="0"/>
              <a:t>    </a:t>
            </a:r>
            <a:endParaRPr lang="en-US" sz="750" dirty="0"/>
          </a:p>
          <a:p>
            <a:r>
              <a:rPr lang="en-US" sz="900" b="1" u="sng" dirty="0"/>
              <a:t>November 16</a:t>
            </a:r>
            <a:r>
              <a:rPr lang="en-US" sz="900" b="1" u="sng" baseline="30000" dirty="0"/>
              <a:t>th</a:t>
            </a:r>
            <a:r>
              <a:rPr lang="en-US" sz="900" b="1" u="sng" dirty="0"/>
              <a:t>, Tuesday</a:t>
            </a:r>
            <a:endParaRPr lang="en-US" sz="900" dirty="0"/>
          </a:p>
          <a:p>
            <a:r>
              <a:rPr lang="en-US" sz="900" b="1" i="1" dirty="0"/>
              <a:t>Pre-Award Part 1,</a:t>
            </a:r>
            <a:r>
              <a:rPr lang="en-US" sz="900" i="1" dirty="0"/>
              <a:t> </a:t>
            </a:r>
            <a:r>
              <a:rPr lang="en-US" sz="900" b="1" dirty="0">
                <a:solidFill>
                  <a:srgbClr val="A7934B"/>
                </a:solidFill>
              </a:rPr>
              <a:t>(Hybrid) </a:t>
            </a:r>
            <a:endParaRPr lang="en-US" sz="900" i="1" dirty="0"/>
          </a:p>
          <a:p>
            <a:r>
              <a:rPr lang="en-US" sz="900" dirty="0"/>
              <a:t>12:30pm – 3:00pm</a:t>
            </a:r>
          </a:p>
          <a:p>
            <a:r>
              <a:rPr lang="en-US" sz="750" dirty="0"/>
              <a:t>   </a:t>
            </a:r>
          </a:p>
          <a:p>
            <a:r>
              <a:rPr lang="en-US" sz="900" b="1" u="sng" dirty="0"/>
              <a:t>November 17</a:t>
            </a:r>
            <a:r>
              <a:rPr lang="en-US" sz="900" b="1" u="sng" baseline="30000" dirty="0"/>
              <a:t>th</a:t>
            </a:r>
            <a:r>
              <a:rPr lang="en-US" sz="900" b="1" u="sng" dirty="0"/>
              <a:t>, Wednesday</a:t>
            </a:r>
            <a:endParaRPr lang="en-US" sz="900" dirty="0"/>
          </a:p>
          <a:p>
            <a:r>
              <a:rPr lang="en-US" sz="900" b="1" i="1" dirty="0"/>
              <a:t>Pre-Award Part 2,</a:t>
            </a:r>
            <a:r>
              <a:rPr lang="en-US" sz="900" i="1" dirty="0"/>
              <a:t> </a:t>
            </a:r>
            <a:r>
              <a:rPr lang="en-US" sz="900" b="1" dirty="0">
                <a:solidFill>
                  <a:srgbClr val="A7934B"/>
                </a:solidFill>
              </a:rPr>
              <a:t>(Hybrid) </a:t>
            </a:r>
            <a:endParaRPr lang="en-US" sz="900" i="1" dirty="0"/>
          </a:p>
          <a:p>
            <a:r>
              <a:rPr lang="en-US" sz="900" dirty="0"/>
              <a:t>9:30am – 12:00pm</a:t>
            </a:r>
            <a:endParaRPr lang="en-US" sz="900" dirty="0">
              <a:solidFill>
                <a:srgbClr val="000000"/>
              </a:solidFill>
              <a:ea typeface="Calibri" panose="020F0502020204030204" pitchFamily="34" charset="0"/>
            </a:endParaRPr>
          </a:p>
        </p:txBody>
      </p:sp>
      <p:grpSp>
        <p:nvGrpSpPr>
          <p:cNvPr id="15" name="Group 14"/>
          <p:cNvGrpSpPr/>
          <p:nvPr/>
        </p:nvGrpSpPr>
        <p:grpSpPr>
          <a:xfrm>
            <a:off x="184450" y="934633"/>
            <a:ext cx="1459816" cy="923330"/>
            <a:chOff x="241441" y="140663"/>
            <a:chExt cx="1960685" cy="1276231"/>
          </a:xfrm>
        </p:grpSpPr>
        <p:sp>
          <p:nvSpPr>
            <p:cNvPr id="13" name="Double Wave 12"/>
            <p:cNvSpPr/>
            <p:nvPr/>
          </p:nvSpPr>
          <p:spPr>
            <a:xfrm rot="20887749">
              <a:off x="241441" y="227696"/>
              <a:ext cx="1960685" cy="1142482"/>
            </a:xfrm>
            <a:prstGeom prst="doubleWave">
              <a:avLst/>
            </a:prstGeom>
            <a:solidFill>
              <a:srgbClr val="A7934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4" name="TextBox 13"/>
            <p:cNvSpPr txBox="1"/>
            <p:nvPr/>
          </p:nvSpPr>
          <p:spPr>
            <a:xfrm rot="20818248">
              <a:off x="281005" y="140663"/>
              <a:ext cx="1881553" cy="1276231"/>
            </a:xfrm>
            <a:prstGeom prst="rect">
              <a:avLst/>
            </a:prstGeom>
            <a:noFill/>
          </p:spPr>
          <p:txBody>
            <a:bodyPr wrap="square" rtlCol="0">
              <a:spAutoFit/>
            </a:bodyPr>
            <a:lstStyle/>
            <a:p>
              <a:pPr algn="ctr"/>
              <a:r>
                <a:rPr lang="en-US" sz="2700" dirty="0"/>
                <a:t>Training</a:t>
              </a:r>
            </a:p>
          </p:txBody>
        </p:sp>
      </p:grpSp>
      <p:grpSp>
        <p:nvGrpSpPr>
          <p:cNvPr id="16" name="Group 15"/>
          <p:cNvGrpSpPr/>
          <p:nvPr/>
        </p:nvGrpSpPr>
        <p:grpSpPr>
          <a:xfrm rot="1353112">
            <a:off x="7528204" y="1034579"/>
            <a:ext cx="1383672" cy="840162"/>
            <a:chOff x="241441" y="227696"/>
            <a:chExt cx="1960685" cy="1142482"/>
          </a:xfrm>
        </p:grpSpPr>
        <p:sp>
          <p:nvSpPr>
            <p:cNvPr id="17" name="Double Wave 16"/>
            <p:cNvSpPr/>
            <p:nvPr/>
          </p:nvSpPr>
          <p:spPr>
            <a:xfrm rot="20887749">
              <a:off x="241441" y="227696"/>
              <a:ext cx="1960685" cy="1142482"/>
            </a:xfrm>
            <a:prstGeom prst="doubleWave">
              <a:avLst/>
            </a:prstGeom>
            <a:solidFill>
              <a:srgbClr val="A7934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Box 17"/>
            <p:cNvSpPr txBox="1"/>
            <p:nvPr/>
          </p:nvSpPr>
          <p:spPr>
            <a:xfrm rot="20818248">
              <a:off x="281005" y="433495"/>
              <a:ext cx="1881555" cy="690567"/>
            </a:xfrm>
            <a:prstGeom prst="rect">
              <a:avLst/>
            </a:prstGeom>
            <a:noFill/>
          </p:spPr>
          <p:txBody>
            <a:bodyPr wrap="square" rtlCol="0">
              <a:spAutoFit/>
            </a:bodyPr>
            <a:lstStyle/>
            <a:p>
              <a:pPr algn="ctr"/>
              <a:r>
                <a:rPr lang="en-US" sz="2700" dirty="0"/>
                <a:t>Events</a:t>
              </a:r>
            </a:p>
          </p:txBody>
        </p:sp>
      </p:grpSp>
      <p:sp>
        <p:nvSpPr>
          <p:cNvPr id="19" name="TextBox 18"/>
          <p:cNvSpPr txBox="1"/>
          <p:nvPr/>
        </p:nvSpPr>
        <p:spPr>
          <a:xfrm>
            <a:off x="3298760" y="1619407"/>
            <a:ext cx="2546472" cy="415498"/>
          </a:xfrm>
          <a:prstGeom prst="rect">
            <a:avLst/>
          </a:prstGeom>
          <a:noFill/>
        </p:spPr>
        <p:txBody>
          <a:bodyPr wrap="square" rtlCol="0">
            <a:spAutoFit/>
          </a:bodyPr>
          <a:lstStyle/>
          <a:p>
            <a:r>
              <a:rPr lang="en-US" sz="1050" b="1" dirty="0">
                <a:solidFill>
                  <a:srgbClr val="A7934B"/>
                </a:solidFill>
              </a:rPr>
              <a:t>Hybrid = In-person OR Via WebEx option</a:t>
            </a:r>
          </a:p>
        </p:txBody>
      </p:sp>
    </p:spTree>
    <p:extLst>
      <p:ext uri="{BB962C8B-B14F-4D97-AF65-F5344CB8AC3E}">
        <p14:creationId xmlns:p14="http://schemas.microsoft.com/office/powerpoint/2010/main" val="176697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Latest </a:t>
            </a:r>
            <a:r>
              <a:rPr lang="en-US" i="1" dirty="0" smtClean="0"/>
              <a:t>Buzz</a:t>
            </a:r>
            <a:r>
              <a:rPr lang="en-US" dirty="0" smtClean="0"/>
              <a:t> with G&amp;C Accounting</a:t>
            </a:r>
            <a:endParaRPr lang="en-US" dirty="0"/>
          </a:p>
        </p:txBody>
      </p:sp>
      <p:pic>
        <p:nvPicPr>
          <p:cNvPr id="5" name="Content Placeholder 4" descr="Cover Me Q&amp;A: What's your favorite cover song? - Cover M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1844" y="1583770"/>
            <a:ext cx="6980311" cy="2929237"/>
          </a:xfrm>
        </p:spPr>
      </p:pic>
      <p:sp>
        <p:nvSpPr>
          <p:cNvPr id="6" name="TextBox 5"/>
          <p:cNvSpPr txBox="1"/>
          <p:nvPr/>
        </p:nvSpPr>
        <p:spPr>
          <a:xfrm>
            <a:off x="3018503" y="5034116"/>
            <a:ext cx="3431458" cy="369332"/>
          </a:xfrm>
          <a:prstGeom prst="rect">
            <a:avLst/>
          </a:prstGeom>
          <a:noFill/>
        </p:spPr>
        <p:txBody>
          <a:bodyPr wrap="square" rtlCol="0">
            <a:spAutoFit/>
          </a:bodyPr>
          <a:lstStyle/>
          <a:p>
            <a:r>
              <a:rPr lang="en-US" dirty="0" smtClean="0"/>
              <a:t>GRANTS.GATECH.EDU</a:t>
            </a:r>
            <a:endParaRPr lang="en-US" dirty="0"/>
          </a:p>
        </p:txBody>
      </p:sp>
    </p:spTree>
    <p:extLst>
      <p:ext uri="{BB962C8B-B14F-4D97-AF65-F5344CB8AC3E}">
        <p14:creationId xmlns:p14="http://schemas.microsoft.com/office/powerpoint/2010/main" val="3959886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209" y="2015140"/>
            <a:ext cx="1460138" cy="32342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504" y="457396"/>
            <a:ext cx="2605548" cy="1429924"/>
          </a:xfrm>
          <a:prstGeom prst="rect">
            <a:avLst/>
          </a:prstGeom>
        </p:spPr>
      </p:pic>
      <p:sp>
        <p:nvSpPr>
          <p:cNvPr id="2" name="TextBox 1"/>
          <p:cNvSpPr txBox="1"/>
          <p:nvPr/>
        </p:nvSpPr>
        <p:spPr>
          <a:xfrm>
            <a:off x="3018504" y="5692877"/>
            <a:ext cx="2802194" cy="369332"/>
          </a:xfrm>
          <a:prstGeom prst="rect">
            <a:avLst/>
          </a:prstGeom>
          <a:noFill/>
        </p:spPr>
        <p:txBody>
          <a:bodyPr wrap="square" rtlCol="0">
            <a:spAutoFit/>
          </a:bodyPr>
          <a:lstStyle/>
          <a:p>
            <a:r>
              <a:rPr lang="en-US" dirty="0" smtClean="0"/>
              <a:t>GRANTS.GATECH.EDU</a:t>
            </a:r>
            <a:endParaRPr lang="en-US" dirty="0"/>
          </a:p>
        </p:txBody>
      </p:sp>
    </p:spTree>
    <p:extLst>
      <p:ext uri="{BB962C8B-B14F-4D97-AF65-F5344CB8AC3E}">
        <p14:creationId xmlns:p14="http://schemas.microsoft.com/office/powerpoint/2010/main" val="4180290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Trends</a:t>
            </a:r>
            <a:endParaRPr lang="en-US" dirty="0"/>
          </a:p>
        </p:txBody>
      </p:sp>
      <p:sp>
        <p:nvSpPr>
          <p:cNvPr id="3" name="TextBox 2"/>
          <p:cNvSpPr txBox="1"/>
          <p:nvPr/>
        </p:nvSpPr>
        <p:spPr>
          <a:xfrm>
            <a:off x="427703" y="1215482"/>
            <a:ext cx="8288594" cy="4955203"/>
          </a:xfrm>
          <a:prstGeom prst="rect">
            <a:avLst/>
          </a:prstGeom>
          <a:noFill/>
        </p:spPr>
        <p:txBody>
          <a:bodyPr wrap="square" rtlCol="0">
            <a:spAutoFit/>
          </a:bodyPr>
          <a:lstStyle/>
          <a:p>
            <a:r>
              <a:rPr lang="en-US" sz="2400" dirty="0" smtClean="0">
                <a:solidFill>
                  <a:srgbClr val="0000FF"/>
                </a:solidFill>
              </a:rPr>
              <a:t>Resident Instruction (through June)</a:t>
            </a:r>
            <a:r>
              <a:rPr lang="en-US" sz="2400" dirty="0" smtClean="0"/>
              <a:t>:</a:t>
            </a:r>
          </a:p>
          <a:p>
            <a:pPr marL="742950" lvl="1" indent="-285750">
              <a:buFont typeface="Arial" panose="020B0604020202020204" pitchFamily="34" charset="0"/>
              <a:buChar char="•"/>
            </a:pPr>
            <a:r>
              <a:rPr lang="en-US" sz="2400" dirty="0" smtClean="0"/>
              <a:t>Proposals: up $140.4 million (9.7%) to $1.6 billion.</a:t>
            </a:r>
          </a:p>
          <a:p>
            <a:pPr marL="742950" lvl="1" indent="-285750">
              <a:buFont typeface="Arial" panose="020B0604020202020204" pitchFamily="34" charset="0"/>
              <a:buChar char="•"/>
            </a:pPr>
            <a:r>
              <a:rPr lang="en-US" sz="2400" dirty="0" smtClean="0"/>
              <a:t>Awards: up $13.2 million (3.3%) to $415.7 million.</a:t>
            </a:r>
          </a:p>
          <a:p>
            <a:pPr marL="742950" lvl="1" indent="-285750">
              <a:buFont typeface="Arial" panose="020B0604020202020204" pitchFamily="34" charset="0"/>
              <a:buChar char="•"/>
            </a:pPr>
            <a:r>
              <a:rPr lang="en-US" sz="2400" u="sng" dirty="0" smtClean="0"/>
              <a:t>Expenditures</a:t>
            </a:r>
            <a:r>
              <a:rPr lang="en-US" sz="2400" dirty="0" smtClean="0"/>
              <a:t>:</a:t>
            </a:r>
          </a:p>
          <a:p>
            <a:pPr marL="1200150" lvl="2" indent="-285750">
              <a:buFont typeface="Arial" panose="020B0604020202020204" pitchFamily="34" charset="0"/>
              <a:buChar char="•"/>
            </a:pPr>
            <a:r>
              <a:rPr lang="en-US" sz="2400" dirty="0" smtClean="0"/>
              <a:t>Direct: up $7.5 million (2.6%) to $294.2 million.</a:t>
            </a:r>
          </a:p>
          <a:p>
            <a:pPr marL="1200150" lvl="2" indent="-285750">
              <a:buFont typeface="Arial" panose="020B0604020202020204" pitchFamily="34" charset="0"/>
              <a:buChar char="•"/>
            </a:pPr>
            <a:r>
              <a:rPr lang="en-US" sz="2400" dirty="0" smtClean="0"/>
              <a:t>Indirect: up $1.4 million (1.7%) to $86.2 million.</a:t>
            </a:r>
          </a:p>
          <a:p>
            <a:pPr marL="742950" lvl="1" indent="-285750">
              <a:buFont typeface="Arial" panose="020B0604020202020204" pitchFamily="34" charset="0"/>
              <a:buChar char="•"/>
            </a:pPr>
            <a:endParaRPr lang="en-US" sz="2400" dirty="0" smtClean="0"/>
          </a:p>
          <a:p>
            <a:r>
              <a:rPr lang="en-US" sz="2400" dirty="0" smtClean="0">
                <a:solidFill>
                  <a:srgbClr val="0000FF"/>
                </a:solidFill>
              </a:rPr>
              <a:t>GTRI (through June)</a:t>
            </a:r>
            <a:r>
              <a:rPr lang="en-US" sz="2400" dirty="0" smtClean="0"/>
              <a:t>:</a:t>
            </a:r>
          </a:p>
          <a:p>
            <a:pPr marL="742950" lvl="1" indent="-285750">
              <a:buFont typeface="Arial" panose="020B0604020202020204" pitchFamily="34" charset="0"/>
              <a:buChar char="•"/>
            </a:pPr>
            <a:r>
              <a:rPr lang="en-US" sz="2400" dirty="0" smtClean="0"/>
              <a:t>Awards: up $119.1 million (17.9%) to $782.5 million.</a:t>
            </a:r>
          </a:p>
          <a:p>
            <a:pPr lvl="1"/>
            <a:endParaRPr lang="en-US" sz="2400" dirty="0" smtClean="0"/>
          </a:p>
          <a:p>
            <a:pPr lvl="1"/>
            <a:endParaRPr lang="en-US" sz="2400" dirty="0"/>
          </a:p>
          <a:p>
            <a:pPr lvl="1"/>
            <a:r>
              <a:rPr lang="en-US" sz="2000" dirty="0" smtClean="0">
                <a:solidFill>
                  <a:srgbClr val="857437"/>
                </a:solidFill>
                <a:effectLst>
                  <a:outerShdw blurRad="38100" dist="38100" dir="2700000" algn="tl">
                    <a:srgbClr val="000000">
                      <a:alpha val="43137"/>
                    </a:srgbClr>
                  </a:outerShdw>
                </a:effectLst>
              </a:rPr>
              <a:t>TOTAL FY21 GEORGIA TECH AWARDS: $1.2 BILLION!!!</a:t>
            </a:r>
          </a:p>
          <a:p>
            <a:pPr lvl="1"/>
            <a:endParaRPr lang="en-US" dirty="0"/>
          </a:p>
          <a:p>
            <a:endParaRPr lang="en-US" sz="1400" dirty="0"/>
          </a:p>
        </p:txBody>
      </p:sp>
    </p:spTree>
    <p:extLst>
      <p:ext uri="{BB962C8B-B14F-4D97-AF65-F5344CB8AC3E}">
        <p14:creationId xmlns:p14="http://schemas.microsoft.com/office/powerpoint/2010/main" val="2164528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Trends</a:t>
            </a:r>
            <a:endParaRPr lang="en-US" dirty="0"/>
          </a:p>
        </p:txBody>
      </p:sp>
      <p:sp>
        <p:nvSpPr>
          <p:cNvPr id="6" name="TextBox 5"/>
          <p:cNvSpPr txBox="1"/>
          <p:nvPr/>
        </p:nvSpPr>
        <p:spPr>
          <a:xfrm>
            <a:off x="2562802" y="1215482"/>
            <a:ext cx="4257675" cy="369332"/>
          </a:xfrm>
          <a:prstGeom prst="rect">
            <a:avLst/>
          </a:prstGeom>
          <a:noFill/>
        </p:spPr>
        <p:txBody>
          <a:bodyPr wrap="square" rtlCol="0">
            <a:spAutoFit/>
          </a:bodyPr>
          <a:lstStyle/>
          <a:p>
            <a:r>
              <a:rPr lang="en-US" dirty="0" smtClean="0"/>
              <a:t>RI Expenditures: FY20 v. FY21 YOY</a:t>
            </a:r>
            <a:endParaRPr lang="en-US" dirty="0"/>
          </a:p>
        </p:txBody>
      </p:sp>
      <p:pic>
        <p:nvPicPr>
          <p:cNvPr id="3" name="Picture 2"/>
          <p:cNvPicPr>
            <a:picLocks noChangeAspect="1"/>
          </p:cNvPicPr>
          <p:nvPr/>
        </p:nvPicPr>
        <p:blipFill>
          <a:blip r:embed="rId3"/>
          <a:stretch>
            <a:fillRect/>
          </a:stretch>
        </p:blipFill>
        <p:spPr>
          <a:xfrm>
            <a:off x="1520878" y="2047825"/>
            <a:ext cx="5836128" cy="3404408"/>
          </a:xfrm>
          <a:prstGeom prst="rect">
            <a:avLst/>
          </a:prstGeom>
        </p:spPr>
      </p:pic>
    </p:spTree>
    <p:extLst>
      <p:ext uri="{BB962C8B-B14F-4D97-AF65-F5344CB8AC3E}">
        <p14:creationId xmlns:p14="http://schemas.microsoft.com/office/powerpoint/2010/main" val="1163603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Invoices and Financial Reports</a:t>
            </a:r>
            <a:endParaRPr lang="en-US" dirty="0"/>
          </a:p>
        </p:txBody>
      </p:sp>
      <p:sp>
        <p:nvSpPr>
          <p:cNvPr id="3" name="TextBox 2"/>
          <p:cNvSpPr txBox="1"/>
          <p:nvPr/>
        </p:nvSpPr>
        <p:spPr>
          <a:xfrm>
            <a:off x="427703" y="1215482"/>
            <a:ext cx="8288594" cy="280076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Invoices</a:t>
            </a:r>
          </a:p>
          <a:p>
            <a:pPr marL="742950" lvl="1" indent="-285750">
              <a:buFont typeface="Arial" panose="020B0604020202020204" pitchFamily="34" charset="0"/>
              <a:buChar char="•"/>
            </a:pPr>
            <a:r>
              <a:rPr lang="en-US" sz="2400" dirty="0" smtClean="0"/>
              <a:t>G&amp;C averaged $29.7 million in invoices per month in FY21 and invoiced $355.8 million in total (versus $312.7 million in FY20)</a:t>
            </a:r>
            <a:endParaRPr lang="en-US" sz="2400" dirty="0"/>
          </a:p>
          <a:p>
            <a:pPr marL="285750" indent="-285750">
              <a:buFont typeface="Arial" panose="020B0604020202020204" pitchFamily="34" charset="0"/>
              <a:buChar char="•"/>
            </a:pPr>
            <a:r>
              <a:rPr lang="en-US" sz="2400" dirty="0" smtClean="0"/>
              <a:t>Financial Reports</a:t>
            </a:r>
          </a:p>
          <a:p>
            <a:pPr marL="742950" lvl="1" indent="-285750">
              <a:buFont typeface="Arial" panose="020B0604020202020204" pitchFamily="34" charset="0"/>
              <a:buChar char="•"/>
            </a:pPr>
            <a:r>
              <a:rPr lang="en-US" sz="2400" dirty="0" smtClean="0"/>
              <a:t>907 total during FY21.</a:t>
            </a:r>
            <a:endParaRPr lang="en-US" sz="2400" dirty="0"/>
          </a:p>
          <a:p>
            <a:pPr lvl="1"/>
            <a:endParaRPr lang="en-US" dirty="0"/>
          </a:p>
          <a:p>
            <a:endParaRPr lang="en-US" sz="1400" dirty="0"/>
          </a:p>
        </p:txBody>
      </p:sp>
    </p:spTree>
    <p:extLst>
      <p:ext uri="{BB962C8B-B14F-4D97-AF65-F5344CB8AC3E}">
        <p14:creationId xmlns:p14="http://schemas.microsoft.com/office/powerpoint/2010/main" val="1244828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G&amp;C Updates</a:t>
            </a:r>
            <a:endParaRPr lang="en-US" dirty="0"/>
          </a:p>
        </p:txBody>
      </p:sp>
      <p:sp>
        <p:nvSpPr>
          <p:cNvPr id="3" name="TextBox 2"/>
          <p:cNvSpPr txBox="1"/>
          <p:nvPr/>
        </p:nvSpPr>
        <p:spPr>
          <a:xfrm>
            <a:off x="427703" y="1215482"/>
            <a:ext cx="8288594" cy="206210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Sponsor and Faculty Views – Research Administration</a:t>
            </a:r>
          </a:p>
          <a:p>
            <a:pPr marL="285750" indent="-285750">
              <a:buFont typeface="Arial" panose="020B0604020202020204" pitchFamily="34" charset="0"/>
              <a:buChar char="•"/>
            </a:pPr>
            <a:r>
              <a:rPr lang="en-US" sz="2400" dirty="0" smtClean="0"/>
              <a:t>State Audit</a:t>
            </a:r>
          </a:p>
          <a:p>
            <a:pPr marL="285750" indent="-285750">
              <a:buFont typeface="Arial" panose="020B0604020202020204" pitchFamily="34" charset="0"/>
              <a:buChar char="•"/>
            </a:pPr>
            <a:r>
              <a:rPr lang="en-US" sz="2400" dirty="0" smtClean="0"/>
              <a:t>Single Audit</a:t>
            </a:r>
          </a:p>
          <a:p>
            <a:pPr marL="285750" indent="-285750">
              <a:buFont typeface="Arial" panose="020B0604020202020204" pitchFamily="34" charset="0"/>
              <a:buChar char="•"/>
            </a:pPr>
            <a:r>
              <a:rPr lang="en-US" sz="2400" dirty="0" smtClean="0"/>
              <a:t>Policy Updates</a:t>
            </a:r>
          </a:p>
          <a:p>
            <a:pPr lvl="1"/>
            <a:endParaRPr lang="en-US" dirty="0"/>
          </a:p>
          <a:p>
            <a:endParaRPr lang="en-US" sz="1400" dirty="0"/>
          </a:p>
        </p:txBody>
      </p:sp>
    </p:spTree>
    <p:extLst>
      <p:ext uri="{BB962C8B-B14F-4D97-AF65-F5344CB8AC3E}">
        <p14:creationId xmlns:p14="http://schemas.microsoft.com/office/powerpoint/2010/main" val="349052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093" y="3328885"/>
            <a:ext cx="4073814" cy="1014761"/>
          </a:xfrm>
        </p:spPr>
        <p:txBody>
          <a:bodyPr>
            <a:normAutofit fontScale="90000"/>
          </a:bodyPr>
          <a:lstStyle/>
          <a:p>
            <a:pPr algn="ctr"/>
            <a:r>
              <a:rPr lang="en-US" dirty="0">
                <a:latin typeface="Roboto"/>
                <a:ea typeface="Roboto"/>
                <a:cs typeface="Roboto"/>
              </a:rPr>
              <a:t/>
            </a:r>
            <a:br>
              <a:rPr lang="en-US" dirty="0">
                <a:latin typeface="Roboto"/>
                <a:ea typeface="Roboto"/>
                <a:cs typeface="Roboto"/>
              </a:rPr>
            </a:br>
            <a:r>
              <a:rPr lang="en-US" dirty="0" smtClean="0">
                <a:effectLst>
                  <a:outerShdw blurRad="38100" dist="38100" dir="2700000" algn="tl">
                    <a:srgbClr val="000000">
                      <a:alpha val="43137"/>
                    </a:srgbClr>
                  </a:outerShdw>
                </a:effectLst>
                <a:latin typeface="Roboto"/>
                <a:ea typeface="Roboto"/>
                <a:cs typeface="Roboto"/>
              </a:rPr>
              <a:t>Terryl Barnes</a:t>
            </a:r>
            <a:r>
              <a:rPr lang="en-US" dirty="0">
                <a:latin typeface="Roboto"/>
                <a:ea typeface="Roboto"/>
                <a:cs typeface="Roboto"/>
              </a:rPr>
              <a:t/>
            </a:r>
            <a:br>
              <a:rPr lang="en-US" dirty="0">
                <a:latin typeface="Roboto"/>
                <a:ea typeface="Roboto"/>
                <a:cs typeface="Roboto"/>
              </a:rPr>
            </a:br>
            <a:r>
              <a:rPr lang="en-US" sz="2200" dirty="0" smtClean="0">
                <a:solidFill>
                  <a:srgbClr val="B3A369"/>
                </a:solidFill>
                <a:latin typeface="Roboto"/>
                <a:ea typeface="Roboto"/>
                <a:cs typeface="Roboto"/>
              </a:rPr>
              <a:t>Commitment Accounting Manager, Institute Budget Planning and Administration</a:t>
            </a:r>
            <a:r>
              <a:rPr lang="en-US" sz="2400" dirty="0">
                <a:latin typeface="Roboto"/>
                <a:ea typeface="Roboto"/>
                <a:cs typeface="Roboto"/>
              </a:rPr>
              <a:t/>
            </a:r>
            <a:br>
              <a:rPr lang="en-US" sz="2400" dirty="0">
                <a:latin typeface="Roboto"/>
                <a:ea typeface="Roboto"/>
                <a:cs typeface="Roboto"/>
              </a:rPr>
            </a:br>
            <a:endParaRPr lang="en-US" dirty="0"/>
          </a:p>
        </p:txBody>
      </p:sp>
      <p:sp>
        <p:nvSpPr>
          <p:cNvPr id="3" name="Title 1"/>
          <p:cNvSpPr txBox="1">
            <a:spLocks/>
          </p:cNvSpPr>
          <p:nvPr/>
        </p:nvSpPr>
        <p:spPr>
          <a:xfrm>
            <a:off x="285750" y="4214639"/>
            <a:ext cx="8572500" cy="1204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spcAft>
                <a:spcPts val="600"/>
              </a:spcAft>
            </a:pPr>
            <a:endParaRPr lang="en-US" sz="2000" i="1" dirty="0"/>
          </a:p>
        </p:txBody>
      </p:sp>
      <p:sp>
        <p:nvSpPr>
          <p:cNvPr id="4" name="Title 1"/>
          <p:cNvSpPr txBox="1">
            <a:spLocks/>
          </p:cNvSpPr>
          <p:nvPr/>
        </p:nvSpPr>
        <p:spPr>
          <a:xfrm>
            <a:off x="285750" y="1483536"/>
            <a:ext cx="8572500" cy="101476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lgn="ctr"/>
            <a:r>
              <a:rPr lang="en-US" dirty="0" smtClean="0">
                <a:solidFill>
                  <a:srgbClr val="003057"/>
                </a:solidFill>
                <a:effectLst>
                  <a:outerShdw blurRad="38100" dist="38100" dir="2700000" algn="tl">
                    <a:srgbClr val="000000">
                      <a:alpha val="43137"/>
                    </a:srgbClr>
                  </a:outerShdw>
                </a:effectLst>
                <a:latin typeface="Roboto"/>
                <a:ea typeface="Roboto"/>
                <a:cs typeface="Roboto"/>
              </a:rPr>
              <a:t>Commitment Accounting</a:t>
            </a:r>
          </a:p>
          <a:p>
            <a:pPr algn="ctr"/>
            <a:r>
              <a:rPr lang="en-US" dirty="0" smtClean="0">
                <a:solidFill>
                  <a:srgbClr val="003057"/>
                </a:solidFill>
                <a:effectLst>
                  <a:outerShdw blurRad="38100" dist="38100" dir="2700000" algn="tl">
                    <a:srgbClr val="000000">
                      <a:alpha val="43137"/>
                    </a:srgbClr>
                  </a:outerShdw>
                </a:effectLst>
                <a:latin typeface="Roboto"/>
                <a:ea typeface="Roboto"/>
                <a:cs typeface="Roboto"/>
              </a:rPr>
              <a:t>Updates</a:t>
            </a:r>
            <a:endParaRPr lang="en-US" sz="2800" dirty="0">
              <a:solidFill>
                <a:srgbClr val="00305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06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Accounting </a:t>
            </a:r>
            <a:endParaRPr lang="en-US" dirty="0"/>
          </a:p>
        </p:txBody>
      </p:sp>
      <p:sp>
        <p:nvSpPr>
          <p:cNvPr id="3" name="TextBox 2"/>
          <p:cNvSpPr txBox="1"/>
          <p:nvPr/>
        </p:nvSpPr>
        <p:spPr>
          <a:xfrm>
            <a:off x="363170" y="1429443"/>
            <a:ext cx="8430547" cy="4401205"/>
          </a:xfrm>
          <a:prstGeom prst="rect">
            <a:avLst/>
          </a:prstGeom>
          <a:noFill/>
        </p:spPr>
        <p:txBody>
          <a:bodyPr wrap="square" lIns="91440" tIns="45720" rIns="91440" bIns="45720" rtlCol="0" anchor="t">
            <a:spAutoFit/>
          </a:bodyPr>
          <a:lstStyle/>
          <a:p>
            <a:pPr algn="ctr"/>
            <a:r>
              <a:rPr lang="en-US" sz="2000" dirty="0"/>
              <a:t>2021 Summer Pay Data Entry Deadlines</a:t>
            </a:r>
            <a:br>
              <a:rPr lang="en-US" sz="2000" dirty="0"/>
            </a:br>
            <a:endParaRPr lang="en-US" sz="2000" dirty="0">
              <a:cs typeface="Arial"/>
            </a:endParaRPr>
          </a:p>
          <a:p>
            <a:endParaRPr lang="en-US" sz="1600" dirty="0"/>
          </a:p>
          <a:p>
            <a:endParaRPr lang="en-US" sz="1600" dirty="0"/>
          </a:p>
          <a:p>
            <a:endParaRPr lang="en-US" sz="1600" dirty="0"/>
          </a:p>
          <a:p>
            <a:endParaRPr lang="en-US" sz="1600" dirty="0"/>
          </a:p>
          <a:p>
            <a:endParaRPr lang="en-US" sz="1600" dirty="0"/>
          </a:p>
          <a:p>
            <a:r>
              <a:rPr lang="en-US" sz="1600" dirty="0"/>
              <a:t>  </a:t>
            </a:r>
            <a:endParaRPr lang="en-US" sz="1600" dirty="0">
              <a:cs typeface="Arial"/>
            </a:endParaRPr>
          </a:p>
          <a:p>
            <a:r>
              <a:rPr lang="en-US" sz="1600" dirty="0"/>
              <a:t>           </a:t>
            </a:r>
            <a:endParaRPr lang="en-US" sz="1600" dirty="0">
              <a:cs typeface="Arial"/>
            </a:endParaRPr>
          </a:p>
          <a:p>
            <a:r>
              <a:rPr lang="en-US" sz="1600" dirty="0"/>
              <a:t>	</a:t>
            </a:r>
            <a:endParaRPr lang="en-US" sz="1600" dirty="0">
              <a:cs typeface="Arial"/>
            </a:endParaRPr>
          </a:p>
          <a:p>
            <a:endParaRPr lang="en-US" sz="1600" dirty="0">
              <a:cs typeface="Arial"/>
            </a:endParaRPr>
          </a:p>
          <a:p>
            <a:r>
              <a:rPr lang="en-US" sz="1600" dirty="0"/>
              <a:t>At </a:t>
            </a:r>
            <a:r>
              <a:rPr lang="en-US" sz="1600" b="1" dirty="0"/>
              <a:t>5:00 p.m.</a:t>
            </a:r>
            <a:r>
              <a:rPr lang="en-US" sz="1600" dirty="0"/>
              <a:t> on the deadline date, a process will run that will gray out the data entry fields for that month. Once this process is complete, the Summer Pay data entry field will be disabled for the associated month. Any additional summer pay earnings for that month will need to be manually entered by the payroll department.  </a:t>
            </a:r>
            <a:endParaRPr lang="en-US" sz="1600" dirty="0">
              <a:cs typeface="Arial"/>
            </a:endParaRPr>
          </a:p>
          <a:p>
            <a:endParaRPr lang="en-US" sz="1600" dirty="0">
              <a:cs typeface="Arial"/>
            </a:endParaRPr>
          </a:p>
          <a:p>
            <a:r>
              <a:rPr lang="en-US" sz="1600" dirty="0"/>
              <a:t>If you have questions or concerns, please contact </a:t>
            </a:r>
            <a:r>
              <a:rPr lang="en-US" sz="1600" dirty="0">
                <a:hlinkClick r:id="rId3"/>
              </a:rPr>
              <a:t>oneusgsupport@usg.edu</a:t>
            </a:r>
            <a:r>
              <a:rPr lang="en-US" sz="1600" dirty="0"/>
              <a:t>. </a:t>
            </a:r>
            <a:endParaRPr lang="en-US" sz="1600" dirty="0">
              <a:cs typeface="Arial"/>
            </a:endParaRPr>
          </a:p>
        </p:txBody>
      </p:sp>
      <p:graphicFrame>
        <p:nvGraphicFramePr>
          <p:cNvPr id="6" name="Table 5">
            <a:extLst>
              <a:ext uri="{FF2B5EF4-FFF2-40B4-BE49-F238E27FC236}">
                <a16:creationId xmlns:a16="http://schemas.microsoft.com/office/drawing/2014/main" id="{80EFFD0F-83E4-4173-B7E0-D8D1FA74B242}"/>
              </a:ext>
            </a:extLst>
          </p:cNvPr>
          <p:cNvGraphicFramePr>
            <a:graphicFrameLocks noGrp="1"/>
          </p:cNvGraphicFramePr>
          <p:nvPr>
            <p:extLst/>
          </p:nvPr>
        </p:nvGraphicFramePr>
        <p:xfrm>
          <a:off x="2164943" y="2105822"/>
          <a:ext cx="4814359" cy="1564808"/>
        </p:xfrm>
        <a:graphic>
          <a:graphicData uri="http://schemas.openxmlformats.org/drawingml/2006/table">
            <a:tbl>
              <a:tblPr firstRow="1" bandRow="1">
                <a:tableStyleId>{1E171933-4619-4E11-9A3F-F7608DF75F80}</a:tableStyleId>
              </a:tblPr>
              <a:tblGrid>
                <a:gridCol w="1831549">
                  <a:extLst>
                    <a:ext uri="{9D8B030D-6E8A-4147-A177-3AD203B41FA5}">
                      <a16:colId xmlns:a16="http://schemas.microsoft.com/office/drawing/2014/main" val="3695550640"/>
                    </a:ext>
                  </a:extLst>
                </a:gridCol>
                <a:gridCol w="2982810">
                  <a:extLst>
                    <a:ext uri="{9D8B030D-6E8A-4147-A177-3AD203B41FA5}">
                      <a16:colId xmlns:a16="http://schemas.microsoft.com/office/drawing/2014/main" val="32225104"/>
                    </a:ext>
                  </a:extLst>
                </a:gridCol>
              </a:tblGrid>
              <a:tr h="886810">
                <a:tc>
                  <a:txBody>
                    <a:bodyPr/>
                    <a:lstStyle/>
                    <a:p>
                      <a:pPr algn="ctr"/>
                      <a:r>
                        <a:rPr lang="en-US" dirty="0">
                          <a:effectLst/>
                        </a:rPr>
                        <a:t>Summer Pay Month   ​</a:t>
                      </a:r>
                    </a:p>
                  </a:txBody>
                  <a:tcPr marL="0" marR="0" marT="0" marB="0" anchor="ctr">
                    <a:solidFill>
                      <a:schemeClr val="accent4">
                        <a:lumMod val="75000"/>
                      </a:schemeClr>
                    </a:solidFill>
                  </a:tcPr>
                </a:tc>
                <a:tc>
                  <a:txBody>
                    <a:bodyPr/>
                    <a:lstStyle/>
                    <a:p>
                      <a:pPr algn="ctr"/>
                      <a:r>
                        <a:rPr lang="en-US" sz="1800" b="1" kern="1200" dirty="0">
                          <a:solidFill>
                            <a:schemeClr val="lt1"/>
                          </a:solidFill>
                          <a:effectLst/>
                          <a:latin typeface="+mn-lt"/>
                          <a:ea typeface="+mn-ea"/>
                          <a:cs typeface="+mn-cs"/>
                        </a:rPr>
                        <a:t>Deadline</a:t>
                      </a:r>
                      <a:r>
                        <a:rPr lang="en-US" dirty="0">
                          <a:effectLst/>
                        </a:rPr>
                        <a:t> for Summer Pay Page Data Entry​</a:t>
                      </a:r>
                    </a:p>
                  </a:txBody>
                  <a:tcPr marL="0" marR="0" marT="0" marB="0" anchor="ctr">
                    <a:solidFill>
                      <a:schemeClr val="accent4">
                        <a:lumMod val="75000"/>
                      </a:schemeClr>
                    </a:solidFill>
                  </a:tcPr>
                </a:tc>
                <a:extLst>
                  <a:ext uri="{0D108BD9-81ED-4DB2-BD59-A6C34878D82A}">
                    <a16:rowId xmlns:a16="http://schemas.microsoft.com/office/drawing/2014/main" val="3631313470"/>
                  </a:ext>
                </a:extLst>
              </a:tr>
              <a:tr h="338999">
                <a:tc>
                  <a:txBody>
                    <a:bodyPr/>
                    <a:lstStyle/>
                    <a:p>
                      <a:pPr algn="ctr"/>
                      <a:r>
                        <a:rPr lang="en-US" dirty="0">
                          <a:effectLst/>
                        </a:rPr>
                        <a:t>July 2021​</a:t>
                      </a:r>
                    </a:p>
                  </a:txBody>
                  <a:tcPr marL="0" marR="0" marT="0" marB="0" anchor="ctr"/>
                </a:tc>
                <a:tc>
                  <a:txBody>
                    <a:bodyPr/>
                    <a:lstStyle/>
                    <a:p>
                      <a:pPr algn="ctr"/>
                      <a:r>
                        <a:rPr lang="en-US" dirty="0">
                          <a:effectLst/>
                        </a:rPr>
                        <a:t>07/20/2021​</a:t>
                      </a:r>
                    </a:p>
                  </a:txBody>
                  <a:tcPr marL="0" marR="0" marT="0" marB="0" anchor="ctr"/>
                </a:tc>
                <a:extLst>
                  <a:ext uri="{0D108BD9-81ED-4DB2-BD59-A6C34878D82A}">
                    <a16:rowId xmlns:a16="http://schemas.microsoft.com/office/drawing/2014/main" val="2145535742"/>
                  </a:ext>
                </a:extLst>
              </a:tr>
              <a:tr h="338999">
                <a:tc>
                  <a:txBody>
                    <a:bodyPr/>
                    <a:lstStyle/>
                    <a:p>
                      <a:pPr algn="ctr"/>
                      <a:r>
                        <a:rPr lang="en-US" dirty="0">
                          <a:effectLst/>
                        </a:rPr>
                        <a:t>August 2021​</a:t>
                      </a:r>
                    </a:p>
                  </a:txBody>
                  <a:tcPr marL="0" marR="0" marT="0" marB="0" anchor="ctr"/>
                </a:tc>
                <a:tc>
                  <a:txBody>
                    <a:bodyPr/>
                    <a:lstStyle/>
                    <a:p>
                      <a:pPr algn="ctr"/>
                      <a:r>
                        <a:rPr lang="en-US" dirty="0">
                          <a:effectLst/>
                        </a:rPr>
                        <a:t>08/23/2021​</a:t>
                      </a:r>
                    </a:p>
                  </a:txBody>
                  <a:tcPr marL="0" marR="0" marT="0" marB="0" anchor="ctr"/>
                </a:tc>
                <a:extLst>
                  <a:ext uri="{0D108BD9-81ED-4DB2-BD59-A6C34878D82A}">
                    <a16:rowId xmlns:a16="http://schemas.microsoft.com/office/drawing/2014/main" val="368114115"/>
                  </a:ext>
                </a:extLst>
              </a:tr>
            </a:tbl>
          </a:graphicData>
        </a:graphic>
      </p:graphicFrame>
    </p:spTree>
    <p:extLst>
      <p:ext uri="{BB962C8B-B14F-4D97-AF65-F5344CB8AC3E}">
        <p14:creationId xmlns:p14="http://schemas.microsoft.com/office/powerpoint/2010/main" val="27330093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EB44D29EDD04CB9097BA75913CB89" ma:contentTypeVersion="12" ma:contentTypeDescription="Create a new document." ma:contentTypeScope="" ma:versionID="47aa165440c9264a310db60ddf025054">
  <xsd:schema xmlns:xsd="http://www.w3.org/2001/XMLSchema" xmlns:xs="http://www.w3.org/2001/XMLSchema" xmlns:p="http://schemas.microsoft.com/office/2006/metadata/properties" xmlns:ns3="d161d792-62b2-4f41-ac3a-333a77a120fb" xmlns:ns4="204af650-b4c7-458d-b0d8-872510ed4c10" targetNamespace="http://schemas.microsoft.com/office/2006/metadata/properties" ma:root="true" ma:fieldsID="6452128c7d074a9e964e11129f0a98fd" ns3:_="" ns4:_="">
    <xsd:import namespace="d161d792-62b2-4f41-ac3a-333a77a120fb"/>
    <xsd:import namespace="204af650-b4c7-458d-b0d8-872510ed4c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61d792-62b2-4f41-ac3a-333a77a120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af650-b4c7-458d-b0d8-872510ed4c1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95510-388F-4B54-A042-E81080784286}">
  <ds:schemaRefs>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204af650-b4c7-458d-b0d8-872510ed4c10"/>
    <ds:schemaRef ds:uri="d161d792-62b2-4f41-ac3a-333a77a120f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A9165FB-ADE2-44FC-8314-EDA917EDD9A3}">
  <ds:schemaRefs>
    <ds:schemaRef ds:uri="http://schemas.microsoft.com/sharepoint/v3/contenttype/forms"/>
  </ds:schemaRefs>
</ds:datastoreItem>
</file>

<file path=customXml/itemProps3.xml><?xml version="1.0" encoding="utf-8"?>
<ds:datastoreItem xmlns:ds="http://schemas.openxmlformats.org/officeDocument/2006/customXml" ds:itemID="{17338D3F-54E0-4D15-AE49-F53FEEC92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61d792-62b2-4f41-ac3a-333a77a120fb"/>
    <ds:schemaRef ds:uri="204af650-b4c7-458d-b0d8-872510ed4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2015_editable_slide_template</Template>
  <TotalTime>21581</TotalTime>
  <Words>2469</Words>
  <Application>Microsoft Office PowerPoint</Application>
  <PresentationFormat>On-screen Show (4:3)</PresentationFormat>
  <Paragraphs>412</Paragraphs>
  <Slides>35</Slides>
  <Notes>19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Roboto</vt:lpstr>
      <vt:lpstr>Lucida Grande</vt:lpstr>
      <vt:lpstr>Roboto Condensed Light</vt:lpstr>
      <vt:lpstr>Calibri</vt:lpstr>
      <vt:lpstr>Arial</vt:lpstr>
      <vt:lpstr>Wingdings</vt:lpstr>
      <vt:lpstr>Roboto Light</vt:lpstr>
      <vt:lpstr>Custom Design</vt:lpstr>
      <vt:lpstr>1_Custom Design</vt:lpstr>
      <vt:lpstr>2_Custom Design</vt:lpstr>
      <vt:lpstr>White Main</vt:lpstr>
      <vt:lpstr>3_Custom Design</vt:lpstr>
      <vt:lpstr>The Latest Buzz with G&amp;C Accounting</vt:lpstr>
      <vt:lpstr>Agenda </vt:lpstr>
      <vt:lpstr> Josh Rosenberg Sr. Director, Grants and Contracts </vt:lpstr>
      <vt:lpstr>Research Trends</vt:lpstr>
      <vt:lpstr>Research Trends</vt:lpstr>
      <vt:lpstr>Invoices and Financial Reports</vt:lpstr>
      <vt:lpstr>Other G&amp;C Updates</vt:lpstr>
      <vt:lpstr> Terryl Barnes Commitment Accounting Manager, Institute Budget Planning and Administration </vt:lpstr>
      <vt:lpstr>Commitment Accounting </vt:lpstr>
      <vt:lpstr>Commitment Accounting </vt:lpstr>
      <vt:lpstr>Commitment Accounting </vt:lpstr>
      <vt:lpstr>Commitment Accounting </vt:lpstr>
      <vt:lpstr>Commitment Accounting </vt:lpstr>
      <vt:lpstr> Glenn Campopiano, CRA Project Accounting Director of Project Accounting </vt:lpstr>
      <vt:lpstr>How to find G&amp;C Accountant and Analyst on an Award</vt:lpstr>
      <vt:lpstr>PowerPoint Presentation</vt:lpstr>
      <vt:lpstr>How to Find my Grant Manager</vt:lpstr>
      <vt:lpstr>PowerPoint Presentation</vt:lpstr>
      <vt:lpstr>When to Call OSP and G&amp;C</vt:lpstr>
      <vt:lpstr> Cassandra Belton, MBA,CPA  Cost Accounting Financial Compliance Program Manager </vt:lpstr>
      <vt:lpstr>Behind the Audit Sample Curtain</vt:lpstr>
      <vt:lpstr>Three Common Sampling Strategies</vt:lpstr>
      <vt:lpstr>Behind the Audit Sample Curtain</vt:lpstr>
      <vt:lpstr> Jonathon Jeffries, CPA Director of Cost Accounting</vt:lpstr>
      <vt:lpstr>Effort Reporting – ASRs (Annual Statement of Reasonableness </vt:lpstr>
      <vt:lpstr>SCARV  - Service Center Annual Rate Validation </vt:lpstr>
      <vt:lpstr>SCARV – Service Center Annual Rate Validation </vt:lpstr>
      <vt:lpstr>NOW HIRING – Cost Accountant II</vt:lpstr>
      <vt:lpstr>Workday Grants Reporting Update</vt:lpstr>
      <vt:lpstr>WORKDAY REPORTS</vt:lpstr>
      <vt:lpstr>OTHER REPORT</vt:lpstr>
      <vt:lpstr> Rob Roy, CRA Director of BOR Sponsored Operations</vt:lpstr>
      <vt:lpstr>PowerPoint Presentation</vt:lpstr>
      <vt:lpstr>The Latest Buzz with G&amp;C Accounting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Yoo, Justin</cp:lastModifiedBy>
  <cp:revision>231</cp:revision>
  <cp:lastPrinted>2019-09-24T17:23:11Z</cp:lastPrinted>
  <dcterms:created xsi:type="dcterms:W3CDTF">2016-03-09T16:46:53Z</dcterms:created>
  <dcterms:modified xsi:type="dcterms:W3CDTF">2021-07-28T12:15:09Z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0x01010012BEB44D29EDD04CB9097BA75913CB89</vt:lpwstr>
  </property>
</Properties>
</file>