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0" r:id="rId4"/>
    <p:sldMasterId id="2147483683" r:id="rId5"/>
    <p:sldMasterId id="2147483695" r:id="rId6"/>
    <p:sldMasterId id="2147483705" r:id="rId7"/>
    <p:sldMasterId id="2147483712" r:id="rId8"/>
  </p:sldMasterIdLst>
  <p:notesMasterIdLst>
    <p:notesMasterId r:id="rId38"/>
  </p:notesMasterIdLst>
  <p:sldIdLst>
    <p:sldId id="515" r:id="rId9"/>
    <p:sldId id="527" r:id="rId10"/>
    <p:sldId id="488" r:id="rId11"/>
    <p:sldId id="505" r:id="rId12"/>
    <p:sldId id="509" r:id="rId13"/>
    <p:sldId id="508" r:id="rId14"/>
    <p:sldId id="518" r:id="rId15"/>
    <p:sldId id="524" r:id="rId16"/>
    <p:sldId id="525" r:id="rId17"/>
    <p:sldId id="526" r:id="rId18"/>
    <p:sldId id="543" r:id="rId19"/>
    <p:sldId id="544" r:id="rId20"/>
    <p:sldId id="530" r:id="rId21"/>
    <p:sldId id="531" r:id="rId22"/>
    <p:sldId id="532" r:id="rId23"/>
    <p:sldId id="533" r:id="rId24"/>
    <p:sldId id="534" r:id="rId25"/>
    <p:sldId id="535" r:id="rId26"/>
    <p:sldId id="536" r:id="rId27"/>
    <p:sldId id="537" r:id="rId28"/>
    <p:sldId id="538" r:id="rId29"/>
    <p:sldId id="539" r:id="rId30"/>
    <p:sldId id="540" r:id="rId31"/>
    <p:sldId id="541" r:id="rId32"/>
    <p:sldId id="542" r:id="rId33"/>
    <p:sldId id="523" r:id="rId34"/>
    <p:sldId id="522" r:id="rId35"/>
    <p:sldId id="520" r:id="rId36"/>
    <p:sldId id="521" r:id="rId37"/>
  </p:sldIdLst>
  <p:sldSz cx="9144000" cy="6858000" type="screen4x3"/>
  <p:notesSz cx="7010400" cy="92964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Roboto Condensed Light" panose="020B0604020202020204" charset="0"/>
      <p:regular r:id="rId43"/>
      <p:bold r:id="rId44"/>
      <p:italic r:id="rId45"/>
      <p:boldItalic r:id="rId46"/>
    </p:embeddedFont>
    <p:embeddedFont>
      <p:font typeface="Roboto" panose="020B0604020202020204" charset="0"/>
      <p:regular r:id="rId47"/>
      <p:bold r:id="rId48"/>
      <p:italic r:id="rId49"/>
      <p:boldItalic r:id="rId50"/>
    </p:embeddedFont>
    <p:embeddedFont>
      <p:font typeface="Roboto Light" panose="020B0604020202020204" charset="0"/>
      <p:regular r:id="rId51"/>
      <p:italic r:id="rId5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73" userDrawn="1">
          <p15:clr>
            <a:srgbClr val="A4A3A4"/>
          </p15:clr>
        </p15:guide>
        <p15:guide id="2" pos="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B3A369"/>
    <a:srgbClr val="003057"/>
    <a:srgbClr val="A7934B"/>
    <a:srgbClr val="857437"/>
    <a:srgbClr val="262626"/>
    <a:srgbClr val="EEB2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67" autoAdjust="0"/>
    <p:restoredTop sz="94660"/>
  </p:normalViewPr>
  <p:slideViewPr>
    <p:cSldViewPr snapToGrid="0">
      <p:cViewPr varScale="1">
        <p:scale>
          <a:sx n="69" d="100"/>
          <a:sy n="69" d="100"/>
        </p:scale>
        <p:origin x="1230" y="66"/>
      </p:cViewPr>
      <p:guideLst>
        <p:guide orient="horz" pos="773"/>
        <p:guide pos="1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1.fntdata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13.fntdata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2.xml"/><Relationship Id="rId41" Type="http://schemas.openxmlformats.org/officeDocument/2006/relationships/font" Target="fonts/font3.fntdata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5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r">
              <a:defRPr sz="1200"/>
            </a:lvl1pPr>
          </a:lstStyle>
          <a:p>
            <a:fld id="{D8765AD0-B56E-4E5A-9C1E-13D91B659D5D}" type="datetimeFigureOut">
              <a:rPr lang="en-US" smtClean="0"/>
              <a:t>6/24/2021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5" tIns="46587" rIns="93175" bIns="4658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7"/>
          </a:xfrm>
          <a:prstGeom prst="rect">
            <a:avLst/>
          </a:prstGeom>
        </p:spPr>
        <p:txBody>
          <a:bodyPr vert="horz" lIns="93175" tIns="46587" rIns="93175" bIns="4658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6434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r">
              <a:defRPr sz="1200"/>
            </a:lvl1pPr>
          </a:lstStyle>
          <a:p>
            <a:fld id="{1F28341C-8A29-4DC3-AE60-95FC0085A8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572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FBE8C-3CD8-446C-83ED-0186F065E5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942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FDADE-9A1C-49C0-BD7B-85E0FDCD5A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724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FDADE-9A1C-49C0-BD7B-85E0FDCD5A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91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8341C-8A29-4DC3-AE60-95FC0085A85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65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8341C-8A29-4DC3-AE60-95FC0085A85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284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8341C-8A29-4DC3-AE60-95FC0085A85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3785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8341C-8A29-4DC3-AE60-95FC0085A85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81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8341C-8A29-4DC3-AE60-95FC0085A85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237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8341C-8A29-4DC3-AE60-95FC0085A85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81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8341C-8A29-4DC3-AE60-95FC0085A85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17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FDADE-9A1C-49C0-BD7B-85E0FDCD5A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598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FDADE-9A1C-49C0-BD7B-85E0FDCD5A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755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FDADE-9A1C-49C0-BD7B-85E0FDCD5A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984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FDADE-9A1C-49C0-BD7B-85E0FDCD5A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720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FDADE-9A1C-49C0-BD7B-85E0FDCD5A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059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Caveat with over 90 days includes late</a:t>
            </a:r>
            <a:r>
              <a:rPr lang="en-US" baseline="0" dirty="0"/>
              <a:t> setup by G&amp;C and/or OSP; we cannot move prior year expense from State account; Cost transfers without a Grant Worktag should go to the controller’s office.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7A110E-9D31-4F1C-8360-E5BF2B4472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079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FDADE-9A1C-49C0-BD7B-85E0FDCD5A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858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FDADE-9A1C-49C0-BD7B-85E0FDCD5A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648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9196" y="3793068"/>
            <a:ext cx="5096935" cy="16848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3600"/>
              </a:lnSpc>
              <a:buNone/>
              <a:defRPr sz="3000" b="0" cap="none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 Light" pitchFamily="2" charset="0"/>
                <a:ea typeface="Roboto Condensed Light" pitchFamily="2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17EE9D9-49A7-AE42-84D1-352EBEE40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9197" y="333632"/>
            <a:ext cx="5096935" cy="345943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ts val="4800"/>
              </a:lnSpc>
              <a:defRPr sz="4200" b="1" cap="none" spc="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7251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DA8079-4F60-D34B-96A4-C32E3C6A4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8865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13FC5-8FDB-D640-8F18-46D09DD7F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85750" y="365125"/>
            <a:ext cx="66008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9F9D1-30A5-3C44-9E01-F570121CC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6/24/2021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C5DF8-E50D-1745-97C5-A23C0E511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D20E1-9670-8A49-9442-60CC2307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61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9196" y="3793068"/>
            <a:ext cx="5096935" cy="16848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3600"/>
              </a:lnSpc>
              <a:buNone/>
              <a:defRPr sz="3000" b="0" cap="none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 Light" pitchFamily="2" charset="0"/>
                <a:ea typeface="Roboto Condensed Light" pitchFamily="2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17EE9D9-49A7-AE42-84D1-352EBEE40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9197" y="333632"/>
            <a:ext cx="5096935" cy="345943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ts val="4800"/>
              </a:lnSpc>
              <a:defRPr sz="4200" b="1" cap="none" spc="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7894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6/24/2021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E5600-2DCC-EB44-9203-121C72C9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2142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768D-628B-BB40-BEE5-32E27182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4285" y="1215483"/>
            <a:ext cx="4211515" cy="49614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15483"/>
            <a:ext cx="4210050" cy="49614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BF72E-E074-E741-8514-3417AC9D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6/24/2021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52637-104D-064E-9B91-0BC72B6E1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4C3EF-E136-164D-954C-112EADD9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260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750" y="1235113"/>
            <a:ext cx="42132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5750" y="2078656"/>
            <a:ext cx="4213225" cy="4111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35113"/>
            <a:ext cx="42291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78656"/>
            <a:ext cx="4229100" cy="4111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6/24/2021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E79E3B-E843-6343-9ECC-916F6A2E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66059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B5170-396F-CE4F-A0AB-300CE9708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6F2CA-2DD1-AF41-91EF-4D055700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6/24/2021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35E81-A1AE-8442-89DE-148AC4FC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583BD-E195-8D45-B88C-3F15BB70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837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AE419-AE08-F348-87A6-E9445B339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6/24/2021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02ABE-49F8-8E43-8B96-1F432917E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0AFCF-7504-9244-8529-F384A6BD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785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C417-39B3-8947-8902-0153B500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0FAD0-D969-274E-8AC0-FC5A894FB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325" y="457201"/>
            <a:ext cx="5622925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FBC2C-9388-6049-AEF3-C1606676A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5750" y="2274848"/>
            <a:ext cx="2949575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A470E-5CA9-A545-B98E-1EFAA05E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6/24/2021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ABCA5-3B76-9E47-892E-A475FC83C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A757-8D62-3444-9BDB-1CB584B73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5476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E57A-36CB-814D-B1A5-9012A244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59A3-587A-6D4A-AEF8-E4225996F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235325" y="457201"/>
            <a:ext cx="5622925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C1918-55BE-A644-8FDC-9E18F9A99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5750" y="2274848"/>
            <a:ext cx="2949575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DD8F2-DDA7-354F-9FEA-A07E773A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6/24/2021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10CDF-1139-2249-8F5E-3E7043CC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F2438-4A98-5A4C-9057-FC3F0CBC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811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886C1-1209-CD40-86E4-C72B7974B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57BF9-8D1A-FD41-A037-BF729754D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231DA-AB5C-C240-9332-9CC3D46A8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6/24/2021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AB74-A3C5-CF45-A5A3-124A94D1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83F40-6572-9341-AE1A-0342450A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461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6/24/2021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E5600-2DCC-EB44-9203-121C72C9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1505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DA8079-4F60-D34B-96A4-C32E3C6A4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8865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13FC5-8FDB-D640-8F18-46D09DD7F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85750" y="365125"/>
            <a:ext cx="66008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9F9D1-30A5-3C44-9E01-F570121CC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6/24/2021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C5DF8-E50D-1745-97C5-A23C0E511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D20E1-9670-8A49-9442-60CC2307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465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413933"/>
            <a:ext cx="8873067" cy="4749800"/>
          </a:xfrm>
        </p:spPr>
        <p:txBody>
          <a:bodyPr>
            <a:noAutofit/>
          </a:bodyPr>
          <a:lstStyle>
            <a:lvl1pPr marL="0" indent="0">
              <a:spcAft>
                <a:spcPts val="450"/>
              </a:spcAft>
              <a:buFontTx/>
              <a:buNone/>
              <a:defRPr sz="1800"/>
            </a:lvl1pPr>
            <a:lvl2pPr marL="349758" indent="-214313">
              <a:spcAft>
                <a:spcPts val="450"/>
              </a:spcAft>
              <a:buFont typeface="Lucida Grande"/>
              <a:buChar char="•"/>
              <a:defRPr sz="1575"/>
            </a:lvl2pPr>
            <a:lvl3pPr>
              <a:spcAft>
                <a:spcPts val="450"/>
              </a:spcAft>
              <a:defRPr sz="1575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6031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1" y="1600200"/>
            <a:ext cx="4191000" cy="4621678"/>
          </a:xfrm>
        </p:spPr>
        <p:txBody>
          <a:bodyPr lIns="274320" rIns="274320"/>
          <a:lstStyle>
            <a:lvl1pPr>
              <a:spcAft>
                <a:spcPts val="450"/>
              </a:spcAft>
              <a:defRPr sz="18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>
              <a:spcAft>
                <a:spcPts val="450"/>
              </a:spcAft>
              <a:defRPr sz="1350">
                <a:solidFill>
                  <a:schemeClr val="bg1">
                    <a:lumMod val="85000"/>
                    <a:lumOff val="15000"/>
                  </a:schemeClr>
                </a:solidFill>
              </a:defRPr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3536" y="1600200"/>
            <a:ext cx="4351865" cy="4621678"/>
          </a:xfrm>
        </p:spPr>
        <p:txBody>
          <a:bodyPr lIns="274320" rIns="274320"/>
          <a:lstStyle>
            <a:lvl1pPr>
              <a:spcAft>
                <a:spcPts val="450"/>
              </a:spcAft>
              <a:defRPr sz="18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>
              <a:spcAft>
                <a:spcPts val="450"/>
              </a:spcAft>
              <a:defRPr sz="1350">
                <a:solidFill>
                  <a:schemeClr val="bg1">
                    <a:lumMod val="85000"/>
                    <a:lumOff val="15000"/>
                  </a:schemeClr>
                </a:solidFill>
              </a:defRPr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350583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54000" y="1371600"/>
            <a:ext cx="4216401" cy="22530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56667" y="1371600"/>
            <a:ext cx="4207934" cy="22530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54000" y="3784602"/>
            <a:ext cx="4216401" cy="24597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656667" y="3784600"/>
            <a:ext cx="4207934" cy="2459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4026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-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62467" y="1329267"/>
            <a:ext cx="2751666" cy="140021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2776" y="1329267"/>
            <a:ext cx="2805693" cy="140021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132668" y="1329267"/>
            <a:ext cx="2870200" cy="140021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62467" y="2946400"/>
            <a:ext cx="2751666" cy="151452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092776" y="2946400"/>
            <a:ext cx="2805693" cy="151452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132668" y="2946400"/>
            <a:ext cx="2870200" cy="151452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62467" y="4677839"/>
            <a:ext cx="2751666" cy="150768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92776" y="4677839"/>
            <a:ext cx="2805692" cy="150768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132668" y="4677839"/>
            <a:ext cx="2870200" cy="150768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6805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5345" y="1557867"/>
            <a:ext cx="5096935" cy="2235200"/>
          </a:xfrm>
          <a:noFill/>
        </p:spPr>
        <p:txBody>
          <a:bodyPr anchor="b" anchorCtr="0">
            <a:noAutofit/>
          </a:bodyPr>
          <a:lstStyle>
            <a:lvl1pPr algn="l">
              <a:lnSpc>
                <a:spcPts val="3600"/>
              </a:lnSpc>
              <a:defRPr b="1" cap="all" spc="1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25345" y="4275706"/>
            <a:ext cx="5096935" cy="1202267"/>
          </a:xfrm>
        </p:spPr>
        <p:txBody>
          <a:bodyPr>
            <a:noAutofit/>
          </a:bodyPr>
          <a:lstStyle>
            <a:lvl1pPr marL="0" indent="0" algn="l">
              <a:lnSpc>
                <a:spcPts val="2100"/>
              </a:lnSpc>
              <a:buNone/>
              <a:defRPr sz="2000" b="1" cap="all" spc="3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941841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2AA957AF-53C0-420B-9C2D-77DB1416566C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0" y="117446"/>
            <a:ext cx="7031038" cy="495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57200" y="981075"/>
            <a:ext cx="8142287" cy="50338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1231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768D-628B-BB40-BEE5-32E27182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4285" y="1215483"/>
            <a:ext cx="4211515" cy="49614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15483"/>
            <a:ext cx="4210050" cy="49614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BF72E-E074-E741-8514-3417AC9D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6/24/2021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52637-104D-064E-9B91-0BC72B6E1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4C3EF-E136-164D-954C-112EADD9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298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750" y="1235113"/>
            <a:ext cx="42132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5750" y="2078656"/>
            <a:ext cx="4213225" cy="4111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35113"/>
            <a:ext cx="42291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78656"/>
            <a:ext cx="4229100" cy="4111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6/24/2021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E79E3B-E843-6343-9ECC-916F6A2E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609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B5170-396F-CE4F-A0AB-300CE9708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6F2CA-2DD1-AF41-91EF-4D055700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6/24/2021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35E81-A1AE-8442-89DE-148AC4FC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583BD-E195-8D45-B88C-3F15BB70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620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AE419-AE08-F348-87A6-E9445B339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6/24/2021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02ABE-49F8-8E43-8B96-1F432917E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0AFCF-7504-9244-8529-F384A6BD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50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C417-39B3-8947-8902-0153B500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0FAD0-D969-274E-8AC0-FC5A894FB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325" y="457201"/>
            <a:ext cx="5622925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FBC2C-9388-6049-AEF3-C1606676A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5750" y="2274848"/>
            <a:ext cx="2949575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A470E-5CA9-A545-B98E-1EFAA05E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6/24/2021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ABCA5-3B76-9E47-892E-A475FC83C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A757-8D62-3444-9BDB-1CB584B73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491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E57A-36CB-814D-B1A5-9012A244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59A3-587A-6D4A-AEF8-E4225996F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235325" y="457201"/>
            <a:ext cx="5622925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C1918-55BE-A644-8FDC-9E18F9A99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5750" y="2274848"/>
            <a:ext cx="2949575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DD8F2-DDA7-354F-9FEA-A07E773A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6/24/2021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10CDF-1139-2249-8F5E-3E7043CC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F2438-4A98-5A4C-9057-FC3F0CBC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450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886C1-1209-CD40-86E4-C72B7974B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57BF9-8D1A-FD41-A037-BF729754D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231DA-AB5C-C240-9332-9CC3D46A8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6/24/2021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AB74-A3C5-CF45-A5A3-124A94D1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83F40-6572-9341-AE1A-0342450A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638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98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342900" rtl="0" eaLnBrk="1" latinLnBrk="0" hangingPunct="1">
        <a:spcBef>
          <a:spcPct val="0"/>
        </a:spcBef>
        <a:buNone/>
        <a:defRPr sz="3600" b="1" kern="1200">
          <a:solidFill>
            <a:srgbClr val="857437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794E2-0939-7444-A82A-8BD5C7FA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6A5F8-57A3-204B-9489-10B6EA097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750" y="1215483"/>
            <a:ext cx="8572500" cy="4596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2C088-FD5F-6E47-B5E9-B42B8CA51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750" y="58118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554A5-B4DD-7045-B047-B7DA6D1E70A4}" type="datetimeFigureOut">
              <a:rPr lang="en-US" smtClean="0"/>
              <a:t>6/24/2021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B8B9A-12D6-EA40-AB29-6918054B5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44615" y="5811838"/>
            <a:ext cx="44562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842A-A21A-C542-88CC-30F0DD78D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58118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03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71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rgbClr val="A7934B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794E2-0939-7444-A82A-8BD5C7FA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6A5F8-57A3-204B-9489-10B6EA097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750" y="1215483"/>
            <a:ext cx="8572500" cy="4596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2C088-FD5F-6E47-B5E9-B42B8CA51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750" y="58118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554A5-B4DD-7045-B047-B7DA6D1E70A4}" type="datetimeFigureOut">
              <a:rPr lang="en-US" smtClean="0"/>
              <a:t>6/24/2021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B8B9A-12D6-EA40-AB29-6918054B5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44615" y="5811838"/>
            <a:ext cx="44562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842A-A21A-C542-88CC-30F0DD78D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58118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410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5765800" cy="991352"/>
          </a:xfrm>
          <a:prstGeom prst="rect">
            <a:avLst/>
          </a:prstGeom>
          <a:solidFill>
            <a:schemeClr val="bg1"/>
          </a:solidFill>
        </p:spPr>
        <p:txBody>
          <a:bodyPr vert="horz" lIns="274320" tIns="45720" rIns="91440" bIns="45720" rtlCol="0" anchor="ctr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" y="1363133"/>
            <a:ext cx="8924509" cy="4834466"/>
          </a:xfrm>
          <a:prstGeom prst="rect">
            <a:avLst/>
          </a:prstGeom>
        </p:spPr>
        <p:txBody>
          <a:bodyPr vert="horz" lIns="274320" tIns="45720" rIns="27432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135798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</p:sldLayoutIdLst>
  <p:txStyles>
    <p:titleStyle>
      <a:lvl1pPr algn="l" defTabSz="342900" rtl="0" eaLnBrk="1" latinLnBrk="0" hangingPunct="1">
        <a:spcBef>
          <a:spcPct val="0"/>
        </a:spcBef>
        <a:buNone/>
        <a:defRPr sz="1800" kern="1200" cap="all" spc="150">
          <a:solidFill>
            <a:srgbClr val="EEB211"/>
          </a:solidFill>
          <a:latin typeface="Calibri"/>
          <a:ea typeface="+mj-ea"/>
          <a:cs typeface="+mj-cs"/>
        </a:defRPr>
      </a:lvl1pPr>
    </p:titleStyle>
    <p:bodyStyle>
      <a:lvl1pPr marL="0" indent="0" algn="l" defTabSz="342900" rtl="0" eaLnBrk="1" latinLnBrk="0" hangingPunct="1">
        <a:spcBef>
          <a:spcPct val="20000"/>
        </a:spcBef>
        <a:buFont typeface="Arial"/>
        <a:buNone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349758" indent="-214313" algn="l" defTabSz="342900" rtl="0" eaLnBrk="1" latinLnBrk="0" hangingPunct="1">
        <a:spcBef>
          <a:spcPct val="20000"/>
        </a:spcBef>
        <a:buFont typeface="Arial"/>
        <a:buChar char="•"/>
        <a:defRPr sz="2100" kern="1200">
          <a:solidFill>
            <a:srgbClr val="262626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262626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bg1"/>
          </a:solidFill>
          <a:latin typeface="Roboto Ligh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bg1"/>
          </a:solidFill>
          <a:latin typeface="Roboto Ligh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794E2-0939-7444-A82A-8BD5C7FA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6A5F8-57A3-204B-9489-10B6EA097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750" y="1215483"/>
            <a:ext cx="8572500" cy="4596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2C088-FD5F-6E47-B5E9-B42B8CA51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750" y="58118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B8B9A-12D6-EA40-AB29-6918054B5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44615" y="5811838"/>
            <a:ext cx="44562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slide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842A-A21A-C542-88CC-30F0DD78D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58118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86218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ontroller.gatech.edu/monthyear-end" TargetMode="Externa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hyperlink" Target="http://www.controller.gatech.edu/monthyear-end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training.osp.gatech.edu/" TargetMode="Externa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E95FB-AFDA-C24E-BDC1-87184FFF62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4381" y="1962229"/>
            <a:ext cx="5786563" cy="1472449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Latest </a:t>
            </a:r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Buzz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G&amp;C Accounting</a:t>
            </a:r>
            <a:endParaRPr lang="en-US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E66134-3B68-CA46-9583-81F439EB81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t">
            <a:noAutofit/>
          </a:bodyPr>
          <a:lstStyle/>
          <a:p>
            <a:r>
              <a:rPr lang="en-US" dirty="0" smtClean="0">
                <a:latin typeface="Roboto Condensed Light"/>
                <a:ea typeface="Roboto Condensed Light"/>
                <a:cs typeface="Roboto Condensed Light"/>
              </a:rPr>
              <a:t>Thursday, Jun. 24, 2021</a:t>
            </a:r>
            <a:endParaRPr lang="en-US" dirty="0">
              <a:latin typeface="Roboto Condensed Light"/>
              <a:ea typeface="Roboto Condensed Light"/>
              <a:cs typeface="Roboto Condensed Light"/>
            </a:endParaRPr>
          </a:p>
          <a:p>
            <a:r>
              <a:rPr lang="en-US" dirty="0" smtClean="0">
                <a:latin typeface="Roboto Condensed Light"/>
                <a:ea typeface="Roboto Condensed Light"/>
                <a:cs typeface="Roboto Condensed Light"/>
              </a:rPr>
              <a:t>1:00 - 2:00PM</a:t>
            </a:r>
            <a:endParaRPr lang="en-US" dirty="0">
              <a:latin typeface="Roboto Condensed Light"/>
              <a:ea typeface="Roboto Condensed Light"/>
              <a:cs typeface="Roboto Condensed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009" y="4041058"/>
            <a:ext cx="1185993" cy="262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3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4" name="Content Placeholder 3" descr="Question mark 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181" y="2024956"/>
            <a:ext cx="4211637" cy="2502817"/>
          </a:xfrm>
        </p:spPr>
      </p:pic>
    </p:spTree>
    <p:extLst>
      <p:ext uri="{BB962C8B-B14F-4D97-AF65-F5344CB8AC3E}">
        <p14:creationId xmlns:p14="http://schemas.microsoft.com/office/powerpoint/2010/main" val="118170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313" y="2766897"/>
            <a:ext cx="6429375" cy="76107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Roboto"/>
                <a:ea typeface="Roboto"/>
                <a:cs typeface="Roboto"/>
              </a:rPr>
              <a:t/>
            </a:r>
            <a:br>
              <a:rPr lang="en-US" dirty="0">
                <a:latin typeface="Roboto"/>
                <a:ea typeface="Roboto"/>
                <a:cs typeface="Roboto"/>
              </a:rPr>
            </a:br>
            <a:r>
              <a:rPr lang="en-US" dirty="0" smtClean="0">
                <a:latin typeface="Roboto"/>
                <a:ea typeface="Roboto"/>
                <a:cs typeface="Roboto"/>
              </a:rPr>
              <a:t>Cassandra Belton, MBA,CPA </a:t>
            </a:r>
            <a:r>
              <a:rPr lang="en-US" dirty="0">
                <a:latin typeface="Roboto"/>
                <a:ea typeface="Roboto"/>
                <a:cs typeface="Roboto"/>
              </a:rPr>
              <a:t/>
            </a:r>
            <a:br>
              <a:rPr lang="en-US" dirty="0">
                <a:latin typeface="Roboto"/>
                <a:ea typeface="Roboto"/>
                <a:cs typeface="Roboto"/>
              </a:rPr>
            </a:br>
            <a:r>
              <a:rPr lang="en-US" dirty="0" smtClean="0">
                <a:latin typeface="Roboto"/>
                <a:ea typeface="Roboto"/>
                <a:cs typeface="Roboto"/>
              </a:rPr>
              <a:t>Cost Accounting</a:t>
            </a:r>
            <a:r>
              <a:rPr lang="en-US" dirty="0">
                <a:latin typeface="Roboto"/>
                <a:ea typeface="Roboto"/>
                <a:cs typeface="Roboto"/>
              </a:rPr>
              <a:t/>
            </a:r>
            <a:br>
              <a:rPr lang="en-US" dirty="0">
                <a:latin typeface="Roboto"/>
                <a:ea typeface="Roboto"/>
                <a:cs typeface="Roboto"/>
              </a:rPr>
            </a:br>
            <a:r>
              <a:rPr lang="en-US" dirty="0" smtClean="0">
                <a:latin typeface="Roboto"/>
                <a:ea typeface="Roboto"/>
                <a:cs typeface="Roboto"/>
              </a:rPr>
              <a:t>Financial Compliance Program Manager</a:t>
            </a:r>
            <a:r>
              <a:rPr lang="en-US" sz="1800" dirty="0">
                <a:latin typeface="Roboto"/>
                <a:ea typeface="Roboto"/>
                <a:cs typeface="Roboto"/>
              </a:rPr>
              <a:t/>
            </a:r>
            <a:br>
              <a:rPr lang="en-US" sz="1800" dirty="0">
                <a:latin typeface="Roboto"/>
                <a:ea typeface="Roboto"/>
                <a:cs typeface="Roboto"/>
              </a:rPr>
            </a:b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357313" y="4044927"/>
            <a:ext cx="6429375" cy="90347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>
              <a:spcAft>
                <a:spcPts val="450"/>
              </a:spcAft>
            </a:pPr>
            <a:endParaRPr lang="en-US" sz="1500" i="1" dirty="0"/>
          </a:p>
        </p:txBody>
      </p:sp>
    </p:spTree>
    <p:extLst>
      <p:ext uri="{BB962C8B-B14F-4D97-AF65-F5344CB8AC3E}">
        <p14:creationId xmlns:p14="http://schemas.microsoft.com/office/powerpoint/2010/main" val="67280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258" y="422999"/>
            <a:ext cx="6981907" cy="75941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G&amp;C Compliance Team is Hiring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6724" y="1381125"/>
            <a:ext cx="8353425" cy="4695825"/>
          </a:xfrm>
          <a:ln>
            <a:noFill/>
          </a:ln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Critical hire just approved! New job post coming soon…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i="1" dirty="0" smtClean="0"/>
              <a:t>Financial </a:t>
            </a:r>
            <a:r>
              <a:rPr lang="en-US" b="1" i="1" dirty="0"/>
              <a:t>Reporting &amp; Compliance System </a:t>
            </a:r>
            <a:r>
              <a:rPr lang="en-US" b="1" i="1" dirty="0" smtClean="0"/>
              <a:t>Specialist (A8)</a:t>
            </a:r>
          </a:p>
          <a:p>
            <a:pPr lvl="0"/>
            <a:r>
              <a:rPr lang="en-US" dirty="0"/>
              <a:t>Assist/lead periodic internal reviews of transactions posted to sponsored projects</a:t>
            </a:r>
            <a:r>
              <a:rPr lang="en-US" dirty="0" smtClean="0"/>
              <a:t>. </a:t>
            </a:r>
            <a:r>
              <a:rPr lang="en-US" dirty="0" smtClean="0">
                <a:solidFill>
                  <a:srgbClr val="FF0000"/>
                </a:solidFill>
              </a:rPr>
              <a:t>(Research Administration</a:t>
            </a:r>
            <a:r>
              <a:rPr lang="en-US" dirty="0" smtClean="0"/>
              <a:t>)</a:t>
            </a:r>
          </a:p>
          <a:p>
            <a:pPr lvl="0"/>
            <a:endParaRPr lang="en-US" dirty="0"/>
          </a:p>
          <a:p>
            <a:pPr lvl="0"/>
            <a:r>
              <a:rPr lang="en-US" dirty="0" smtClean="0"/>
              <a:t>Prepare </a:t>
            </a:r>
            <a:r>
              <a:rPr lang="en-US" dirty="0"/>
              <a:t>requested audit documentation</a:t>
            </a:r>
            <a:r>
              <a:rPr lang="en-US" dirty="0" smtClean="0"/>
              <a:t>. </a:t>
            </a:r>
            <a:r>
              <a:rPr lang="en-US" dirty="0" smtClean="0">
                <a:solidFill>
                  <a:srgbClr val="FF0000"/>
                </a:solidFill>
              </a:rPr>
              <a:t>(Audit)</a:t>
            </a:r>
          </a:p>
          <a:p>
            <a:pPr lvl="0"/>
            <a:endParaRPr lang="en-US" dirty="0">
              <a:solidFill>
                <a:srgbClr val="FF0000"/>
              </a:solidFill>
            </a:endParaRPr>
          </a:p>
          <a:p>
            <a:pPr lvl="0"/>
            <a:r>
              <a:rPr lang="en-US" dirty="0"/>
              <a:t>Perform data validation through query tool</a:t>
            </a:r>
            <a:r>
              <a:rPr lang="en-US" dirty="0" smtClean="0"/>
              <a:t>. </a:t>
            </a:r>
            <a:r>
              <a:rPr lang="en-US" dirty="0" smtClean="0">
                <a:solidFill>
                  <a:srgbClr val="FF0000"/>
                </a:solidFill>
              </a:rPr>
              <a:t>(Data)</a:t>
            </a:r>
          </a:p>
          <a:p>
            <a:pPr lvl="0"/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/>
              <a:t>Assist in system improvements, design, testing, implementation, and training</a:t>
            </a:r>
            <a:r>
              <a:rPr lang="en-US" dirty="0" smtClean="0"/>
              <a:t>. </a:t>
            </a:r>
            <a:r>
              <a:rPr lang="en-US" dirty="0" smtClean="0">
                <a:solidFill>
                  <a:srgbClr val="FF0000"/>
                </a:solidFill>
              </a:rPr>
              <a:t>(Training) 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36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510727"/>
            <a:ext cx="8572500" cy="10147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Roboto"/>
                <a:ea typeface="Roboto"/>
                <a:cs typeface="Roboto"/>
              </a:rPr>
              <a:t/>
            </a:r>
            <a:br>
              <a:rPr lang="en-US" dirty="0">
                <a:latin typeface="Roboto"/>
                <a:ea typeface="Roboto"/>
                <a:cs typeface="Roboto"/>
              </a:rPr>
            </a:br>
            <a:r>
              <a:rPr lang="en-US" dirty="0" smtClean="0">
                <a:latin typeface="Roboto"/>
                <a:ea typeface="Roboto"/>
                <a:cs typeface="Roboto"/>
              </a:rPr>
              <a:t>Jonathon Jeffries, CPA</a:t>
            </a:r>
            <a:r>
              <a:rPr lang="en-US" dirty="0">
                <a:latin typeface="Roboto"/>
                <a:ea typeface="Roboto"/>
                <a:cs typeface="Roboto"/>
              </a:rPr>
              <a:t/>
            </a:r>
            <a:br>
              <a:rPr lang="en-US" dirty="0">
                <a:latin typeface="Roboto"/>
                <a:ea typeface="Roboto"/>
                <a:cs typeface="Roboto"/>
              </a:rPr>
            </a:br>
            <a:r>
              <a:rPr lang="en-US" sz="2200" dirty="0">
                <a:solidFill>
                  <a:srgbClr val="B3A369"/>
                </a:solidFill>
                <a:latin typeface="Roboto"/>
                <a:ea typeface="Roboto"/>
                <a:cs typeface="Roboto"/>
              </a:rPr>
              <a:t>Director of Cost Accounting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85750" y="4250234"/>
            <a:ext cx="8572500" cy="1204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>
              <a:spcAft>
                <a:spcPts val="600"/>
              </a:spcAft>
            </a:pPr>
            <a:endParaRPr lang="en-US" sz="2000" i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85750" y="1785982"/>
            <a:ext cx="85725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37559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Year End Effort Compliance - NIH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5750" y="1215482"/>
            <a:ext cx="8328162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An email was sent out for employees requiring an adjustment (EDR) based on May close and adjustments should have been made are by department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u="sng" dirty="0" smtClean="0"/>
              <a:t>Please</a:t>
            </a:r>
            <a:r>
              <a:rPr lang="en-US" sz="2400" dirty="0" smtClean="0"/>
              <a:t> reach out if you have an employee that may be in violation and requires an analysis due to Summer Pay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Identified EDRs </a:t>
            </a:r>
            <a:r>
              <a:rPr lang="en-US" sz="2400" b="1" u="sng" dirty="0" smtClean="0"/>
              <a:t>must</a:t>
            </a:r>
            <a:r>
              <a:rPr lang="en-US" sz="2400" dirty="0" smtClean="0"/>
              <a:t> be moved to a Linked NIH Cost Share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Analysis for FY22 will be done quarterly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41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Fringe and GSTRP Rates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0955" y="1215482"/>
            <a:ext cx="828859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endParaRPr lang="en-US" sz="1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12255" y="1397000"/>
          <a:ext cx="8545995" cy="2778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8665">
                  <a:extLst>
                    <a:ext uri="{9D8B030D-6E8A-4147-A177-3AD203B41FA5}">
                      <a16:colId xmlns:a16="http://schemas.microsoft.com/office/drawing/2014/main" val="3913227968"/>
                    </a:ext>
                  </a:extLst>
                </a:gridCol>
                <a:gridCol w="2848665">
                  <a:extLst>
                    <a:ext uri="{9D8B030D-6E8A-4147-A177-3AD203B41FA5}">
                      <a16:colId xmlns:a16="http://schemas.microsoft.com/office/drawing/2014/main" val="3664306648"/>
                    </a:ext>
                  </a:extLst>
                </a:gridCol>
                <a:gridCol w="2848665">
                  <a:extLst>
                    <a:ext uri="{9D8B030D-6E8A-4147-A177-3AD203B41FA5}">
                      <a16:colId xmlns:a16="http://schemas.microsoft.com/office/drawing/2014/main" val="3380133856"/>
                    </a:ext>
                  </a:extLst>
                </a:gridCol>
              </a:tblGrid>
              <a:tr h="46312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FY21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FY22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1840565"/>
                  </a:ext>
                </a:extLst>
              </a:tr>
              <a:tr h="463127">
                <a:tc>
                  <a:txBody>
                    <a:bodyPr/>
                    <a:lstStyle/>
                    <a:p>
                      <a:r>
                        <a:rPr lang="en-US" dirty="0" smtClean="0"/>
                        <a:t>Full Benefits 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32.3%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32.6%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735937"/>
                  </a:ext>
                </a:extLst>
              </a:tr>
              <a:tr h="463127">
                <a:tc>
                  <a:txBody>
                    <a:bodyPr/>
                    <a:lstStyle/>
                    <a:p>
                      <a:r>
                        <a:rPr lang="en-US" dirty="0" smtClean="0"/>
                        <a:t>Limited Benefits</a:t>
                      </a:r>
                      <a:r>
                        <a:rPr lang="en-US" baseline="0" dirty="0" smtClean="0"/>
                        <a:t> 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23.4%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23.5%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8720665"/>
                  </a:ext>
                </a:extLst>
              </a:tr>
              <a:tr h="463127">
                <a:tc>
                  <a:txBody>
                    <a:bodyPr/>
                    <a:lstStyle/>
                    <a:p>
                      <a:r>
                        <a:rPr lang="en-US" dirty="0" smtClean="0"/>
                        <a:t>Partial Benefits 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1.4%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8207799"/>
                  </a:ext>
                </a:extLst>
              </a:tr>
              <a:tr h="463127">
                <a:tc>
                  <a:txBody>
                    <a:bodyPr/>
                    <a:lstStyle/>
                    <a:p>
                      <a:r>
                        <a:rPr lang="en-US" dirty="0" smtClean="0"/>
                        <a:t>Grad Health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5.4%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7051931"/>
                  </a:ext>
                </a:extLst>
              </a:tr>
              <a:tr h="463127">
                <a:tc>
                  <a:txBody>
                    <a:bodyPr/>
                    <a:lstStyle/>
                    <a:p>
                      <a:r>
                        <a:rPr lang="en-US" dirty="0" smtClean="0"/>
                        <a:t>GSTRP (Monthly)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1,557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1,557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725515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12255" y="4384679"/>
            <a:ext cx="373480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FY22 Rates are Provisional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45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Effort Reporting – ASRs (Annual Statement of Reasonableness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5750" y="1215482"/>
            <a:ext cx="8328162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Available for online certification by July 19</a:t>
            </a:r>
            <a:r>
              <a:rPr lang="en-US" sz="2400" baseline="30000" dirty="0" smtClean="0"/>
              <a:t>th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Federal Work Study students </a:t>
            </a:r>
            <a:r>
              <a:rPr lang="en-US" sz="2400" b="1" u="sng" dirty="0" smtClean="0"/>
              <a:t>will not </a:t>
            </a:r>
            <a:r>
              <a:rPr lang="en-US" sz="2400" dirty="0" smtClean="0"/>
              <a:t>receive  FY22 ASRs </a:t>
            </a:r>
            <a:r>
              <a:rPr lang="en-US" sz="2400" dirty="0" smtClean="0">
                <a:sym typeface="Wingdings" panose="05000000000000000000" pitchFamily="2" charset="2"/>
              </a:rPr>
              <a:t>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ym typeface="Wingdings" panose="05000000000000000000" pitchFamily="2" charset="2"/>
              </a:rPr>
              <a:t>ASRs deadline is August 31</a:t>
            </a:r>
            <a:r>
              <a:rPr lang="en-US" sz="2400" baseline="30000" dirty="0" smtClean="0">
                <a:sym typeface="Wingdings" panose="05000000000000000000" pitchFamily="2" charset="2"/>
              </a:rPr>
              <a:t>st</a:t>
            </a:r>
            <a:r>
              <a:rPr lang="en-US" sz="2400" dirty="0" smtClean="0">
                <a:sym typeface="Wingdings" panose="05000000000000000000" pitchFamily="2" charset="2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ym typeface="Wingdings" panose="05000000000000000000" pitchFamily="2" charset="2"/>
              </a:rPr>
              <a:t>We will distribute manual ASRs electronically for manual signature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ym typeface="Wingdings" panose="05000000000000000000" pitchFamily="2" charset="2"/>
              </a:rPr>
              <a:t>Send any changes to Financial Managers for ASR approval to help desk email</a:t>
            </a:r>
          </a:p>
          <a:p>
            <a:pPr lvl="2"/>
            <a:endParaRPr lang="en-US" sz="2400" dirty="0" smtClean="0">
              <a:sym typeface="Wingdings" panose="05000000000000000000" pitchFamily="2" charset="2"/>
            </a:endParaRPr>
          </a:p>
          <a:p>
            <a:pPr lvl="2"/>
            <a:endParaRPr lang="en-US" sz="2400" dirty="0" smtClean="0">
              <a:sym typeface="Wingdings" panose="05000000000000000000" pitchFamily="2" charset="2"/>
            </a:endParaRPr>
          </a:p>
          <a:p>
            <a:pPr lvl="2"/>
            <a:endParaRPr lang="en-US" sz="2400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1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HIRING – Cost Accountant II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5750" y="1215482"/>
            <a:ext cx="8328162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Cost Studies and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Fringe (Resident Instruction and GTRI)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Facility and Administrative Rates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Space Studies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GTRI Exchange of Services (Admin Study)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F&amp;A Revenue Projections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Schedule of Federal Expenditures (SEFA)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Compliance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Audit Support DCAA (Defense Contract Audit Agency)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State Accounting Office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Bond Compliance/Treasury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lvl="1"/>
            <a:endParaRPr lang="en-US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18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1962499"/>
            <a:ext cx="8572500" cy="101476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Roboto"/>
                <a:ea typeface="Roboto"/>
                <a:cs typeface="Roboto"/>
              </a:rPr>
              <a:t>Workday Grants Reporting</a:t>
            </a:r>
            <a:endParaRPr lang="en-US" sz="32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85750" y="3646385"/>
            <a:ext cx="8572500" cy="200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endParaRPr lang="en-US" sz="2400" dirty="0">
              <a:latin typeface="Roboto"/>
              <a:ea typeface="Roboto"/>
              <a:cs typeface="Roboto"/>
            </a:endParaRPr>
          </a:p>
          <a:p>
            <a:pPr algn="ctr"/>
            <a:r>
              <a:rPr lang="en-US" sz="2800" dirty="0" smtClean="0">
                <a:latin typeface="Roboto"/>
                <a:ea typeface="Roboto"/>
                <a:cs typeface="Roboto"/>
              </a:rPr>
              <a:t>Amy Zhang</a:t>
            </a:r>
            <a:endParaRPr lang="en-US" sz="2800" dirty="0">
              <a:latin typeface="Roboto"/>
              <a:ea typeface="Roboto"/>
              <a:cs typeface="Roboto"/>
            </a:endParaRPr>
          </a:p>
          <a:p>
            <a:pPr algn="ctr"/>
            <a:r>
              <a:rPr lang="en-US" sz="2000" dirty="0" smtClean="0">
                <a:latin typeface="Roboto"/>
                <a:ea typeface="Roboto"/>
                <a:cs typeface="Roboto"/>
              </a:rPr>
              <a:t>ERP App Support Analyst II</a:t>
            </a:r>
          </a:p>
          <a:p>
            <a:pPr algn="ctr"/>
            <a:r>
              <a:rPr lang="en-US" sz="2000" dirty="0">
                <a:latin typeface="Roboto"/>
                <a:ea typeface="Roboto"/>
                <a:cs typeface="Roboto"/>
              </a:rPr>
              <a:t>Grants and Contracts </a:t>
            </a:r>
            <a:r>
              <a:rPr lang="en-US" sz="2000" dirty="0" smtClean="0">
                <a:latin typeface="Roboto"/>
                <a:ea typeface="Roboto"/>
                <a:cs typeface="Roboto"/>
              </a:rPr>
              <a:t>Accounting</a:t>
            </a:r>
            <a:endParaRPr lang="en-US" sz="2000" dirty="0">
              <a:latin typeface="Roboto"/>
              <a:ea typeface="Roboto"/>
              <a:cs typeface="Roboto"/>
            </a:endParaRPr>
          </a:p>
          <a:p>
            <a:pPr algn="ctr"/>
            <a:endParaRPr lang="en-US" sz="2000" dirty="0"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87010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85750" y="200721"/>
            <a:ext cx="8572500" cy="920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 smtClean="0"/>
              <a:t>FY2021 Year-End Close</a:t>
            </a:r>
            <a:endParaRPr lang="en-US" dirty="0"/>
          </a:p>
        </p:txBody>
      </p:sp>
      <p:pic>
        <p:nvPicPr>
          <p:cNvPr id="1025" name="Picture 1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84" y="2300702"/>
            <a:ext cx="8929550" cy="384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5750" y="1043609"/>
            <a:ext cx="8572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DengXian"/>
              </a:rPr>
              <a:t>Please find below the Workday Business Process Downtime Schedule for Year-End Close.  This schedule is located on the Controller’s Office website (</a:t>
            </a:r>
            <a:r>
              <a:rPr lang="en-US" b="1" u="sng" dirty="0">
                <a:solidFill>
                  <a:srgbClr val="0563C1"/>
                </a:solidFill>
                <a:latin typeface="Calibri" panose="020F0502020204030204" pitchFamily="34" charset="0"/>
                <a:ea typeface="DengXian"/>
                <a:hlinkClick r:id="rId5"/>
              </a:rPr>
              <a:t>www.controller.gatech.edu/monthyear-end</a:t>
            </a:r>
            <a:r>
              <a:rPr lang="en-US" b="1" dirty="0">
                <a:latin typeface="Calibri" panose="020F0502020204030204" pitchFamily="34" charset="0"/>
                <a:ea typeface="DengXian"/>
              </a:rPr>
              <a:t>) and will also be published to or linked from Workday (Announcements).</a:t>
            </a:r>
            <a:endParaRPr lang="en-US" dirty="0">
              <a:latin typeface="Calibri" panose="020F0502020204030204" pitchFamily="34" charset="0"/>
              <a:ea typeface="DengXian"/>
            </a:endParaRPr>
          </a:p>
        </p:txBody>
      </p:sp>
    </p:spTree>
    <p:extLst>
      <p:ext uri="{BB962C8B-B14F-4D97-AF65-F5344CB8AC3E}">
        <p14:creationId xmlns:p14="http://schemas.microsoft.com/office/powerpoint/2010/main" val="220195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7864" y="78658"/>
            <a:ext cx="7368278" cy="1258529"/>
          </a:xfrm>
        </p:spPr>
        <p:txBody>
          <a:bodyPr>
            <a:noAutofit/>
          </a:bodyPr>
          <a:lstStyle/>
          <a:p>
            <a:r>
              <a:rPr lang="en-US" sz="3400" b="1" dirty="0"/>
              <a:t>Agenda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3494178"/>
              </p:ext>
            </p:extLst>
          </p:nvPr>
        </p:nvGraphicFramePr>
        <p:xfrm>
          <a:off x="477864" y="1466466"/>
          <a:ext cx="8166406" cy="246644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961281">
                  <a:extLst>
                    <a:ext uri="{9D8B030D-6E8A-4147-A177-3AD203B41FA5}">
                      <a16:colId xmlns:a16="http://schemas.microsoft.com/office/drawing/2014/main" val="1182039469"/>
                    </a:ext>
                  </a:extLst>
                </a:gridCol>
                <a:gridCol w="3205125">
                  <a:extLst>
                    <a:ext uri="{9D8B030D-6E8A-4147-A177-3AD203B41FA5}">
                      <a16:colId xmlns:a16="http://schemas.microsoft.com/office/drawing/2014/main" val="2258871198"/>
                    </a:ext>
                  </a:extLst>
                </a:gridCol>
              </a:tblGrid>
              <a:tr h="41329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Presenter(s)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3552868"/>
                  </a:ext>
                </a:extLst>
              </a:tr>
              <a:tr h="33814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n-lt"/>
                          <a:ea typeface="Roboto" panose="020B0604020202020204" charset="0"/>
                          <a:cs typeface="Roboto" panose="020B0604020202020204" charset="0"/>
                        </a:rPr>
                        <a:t>Welcome,</a:t>
                      </a:r>
                      <a:r>
                        <a:rPr lang="en-US" sz="1200" baseline="0" dirty="0" smtClean="0">
                          <a:latin typeface="+mn-lt"/>
                          <a:ea typeface="Roboto" panose="020B0604020202020204" charset="0"/>
                          <a:cs typeface="Roboto" panose="020B0604020202020204" charset="0"/>
                        </a:rPr>
                        <a:t> </a:t>
                      </a:r>
                      <a:r>
                        <a:rPr lang="en-US" sz="1200" dirty="0" smtClean="0">
                          <a:latin typeface="+mn-lt"/>
                          <a:ea typeface="Roboto" panose="020B0604020202020204" charset="0"/>
                          <a:cs typeface="Roboto" panose="020B0604020202020204" charset="0"/>
                        </a:rPr>
                        <a:t>Research Stats, Positions</a:t>
                      </a:r>
                      <a:r>
                        <a:rPr lang="en-US" sz="1200" baseline="0" dirty="0" smtClean="0">
                          <a:latin typeface="+mn-lt"/>
                          <a:ea typeface="Roboto" panose="020B0604020202020204" charset="0"/>
                          <a:cs typeface="Roboto" panose="020B0604020202020204" charset="0"/>
                        </a:rPr>
                        <a:t>, Billing/Reporting Updates</a:t>
                      </a:r>
                      <a:endParaRPr lang="en-US" sz="1200" dirty="0">
                        <a:latin typeface="+mn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>
                          <a:latin typeface="+mn-lt"/>
                          <a:ea typeface="Roboto" panose="020B0604020202020204" charset="0"/>
                          <a:cs typeface="Roboto" panose="020B0604020202020204" charset="0"/>
                        </a:rPr>
                        <a:t>Josh Rosenberg</a:t>
                      </a:r>
                      <a:endParaRPr lang="en-US" sz="1200" dirty="0">
                        <a:latin typeface="+mn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339388"/>
                  </a:ext>
                </a:extLst>
              </a:tr>
              <a:tr h="3381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+mn-lt"/>
                        </a:rPr>
                        <a:t>Financial Administration</a:t>
                      </a:r>
                      <a:r>
                        <a:rPr lang="en-US" sz="1200" b="0" baseline="0" dirty="0" smtClean="0">
                          <a:latin typeface="+mn-lt"/>
                        </a:rPr>
                        <a:t> Updates</a:t>
                      </a:r>
                      <a:endParaRPr lang="en-US" sz="12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n-lt"/>
                          <a:ea typeface="Roboto" panose="020B0604020202020204" charset="0"/>
                          <a:cs typeface="Roboto" panose="020B0604020202020204" charset="0"/>
                        </a:rPr>
                        <a:t>Gabbie Slappey</a:t>
                      </a:r>
                      <a:endParaRPr lang="en-US" sz="1200" dirty="0">
                        <a:latin typeface="+mn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09677"/>
                  </a:ext>
                </a:extLst>
              </a:tr>
              <a:tr h="3381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+mn-lt"/>
                        </a:rPr>
                        <a:t>Compliance</a:t>
                      </a:r>
                      <a:r>
                        <a:rPr lang="en-US" sz="1200" b="0" baseline="0" dirty="0" smtClean="0">
                          <a:latin typeface="+mn-lt"/>
                        </a:rPr>
                        <a:t> and Audit Update</a:t>
                      </a:r>
                      <a:endParaRPr lang="en-US" sz="120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n-lt"/>
                          <a:ea typeface="Roboto" panose="020B0604020202020204" charset="0"/>
                          <a:cs typeface="Roboto" panose="020B0604020202020204" charset="0"/>
                        </a:rPr>
                        <a:t>Cassandra Belton</a:t>
                      </a:r>
                      <a:endParaRPr lang="en-US" sz="1200" dirty="0">
                        <a:latin typeface="+mn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3742447"/>
                  </a:ext>
                </a:extLst>
              </a:tr>
              <a:tr h="3381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+mn-lt"/>
                          <a:ea typeface="+mn-ea"/>
                          <a:cs typeface="+mn-cs"/>
                        </a:rPr>
                        <a:t>Updates: Effort Reporting, Fringe Rates, Costing</a:t>
                      </a:r>
                      <a:endParaRPr lang="en-US" sz="1200" dirty="0">
                        <a:latin typeface="+mn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+mn-lt"/>
                          <a:ea typeface="Roboto" panose="020B0604020202020204" charset="0"/>
                          <a:cs typeface="Roboto" panose="020B0604020202020204" charset="0"/>
                        </a:rPr>
                        <a:t>Jonathon</a:t>
                      </a:r>
                      <a:r>
                        <a:rPr lang="en-US" sz="1200" baseline="0" dirty="0" smtClean="0">
                          <a:latin typeface="+mn-lt"/>
                          <a:ea typeface="Roboto" panose="020B0604020202020204" charset="0"/>
                          <a:cs typeface="Roboto" panose="020B0604020202020204" charset="0"/>
                        </a:rPr>
                        <a:t> Jeffries</a:t>
                      </a:r>
                      <a:endParaRPr lang="en-US" sz="1200" dirty="0" smtClean="0">
                        <a:latin typeface="+mn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853907"/>
                  </a:ext>
                </a:extLst>
              </a:tr>
              <a:tr h="3624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+mn-lt"/>
                          <a:ea typeface="Roboto" panose="020B0604020202020204" charset="0"/>
                          <a:cs typeface="Roboto" panose="020B0604020202020204" charset="0"/>
                        </a:rPr>
                        <a:t>Workday</a:t>
                      </a:r>
                      <a:r>
                        <a:rPr lang="en-US" sz="1200" baseline="0" dirty="0" smtClean="0">
                          <a:latin typeface="+mn-lt"/>
                          <a:ea typeface="Roboto" panose="020B0604020202020204" charset="0"/>
                          <a:cs typeface="Roboto" panose="020B0604020202020204" charset="0"/>
                        </a:rPr>
                        <a:t> Updates and Reporting Updates</a:t>
                      </a:r>
                      <a:endParaRPr lang="en-US" sz="1200" dirty="0">
                        <a:latin typeface="+mn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+mn-lt"/>
                        </a:rPr>
                        <a:t>Amy</a:t>
                      </a:r>
                      <a:r>
                        <a:rPr lang="en-US" sz="1200" baseline="0" dirty="0" smtClean="0">
                          <a:latin typeface="+mn-lt"/>
                        </a:rPr>
                        <a:t> Zhang</a:t>
                      </a:r>
                      <a:endParaRPr lang="en-US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6907440"/>
                  </a:ext>
                </a:extLst>
              </a:tr>
              <a:tr h="3381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+mn-lt"/>
                          <a:ea typeface="Roboto" panose="020B0604020202020204" charset="0"/>
                          <a:cs typeface="Roboto" panose="020B0604020202020204" charset="0"/>
                        </a:rPr>
                        <a:t>Training Update</a:t>
                      </a:r>
                      <a:endParaRPr lang="en-US" sz="1200" dirty="0">
                        <a:latin typeface="+mn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+mn-lt"/>
                        </a:rPr>
                        <a:t>Josh Rosenberg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13976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649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85750" y="200721"/>
            <a:ext cx="8572500" cy="920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 smtClean="0"/>
              <a:t>FY2021 Year-End Close</a:t>
            </a:r>
            <a:endParaRPr lang="en-US" dirty="0"/>
          </a:p>
        </p:txBody>
      </p:sp>
      <p:pic>
        <p:nvPicPr>
          <p:cNvPr id="1025" name="Picture 1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5750" y="1043609"/>
            <a:ext cx="8572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DengXian"/>
              </a:rPr>
              <a:t>Please find below the Workday Business Process Downtime Schedule for Year-End Close.  This schedule is located on the Controller’s Office website (</a:t>
            </a:r>
            <a:r>
              <a:rPr lang="en-US" b="1" u="sng" dirty="0">
                <a:solidFill>
                  <a:srgbClr val="0563C1"/>
                </a:solidFill>
                <a:latin typeface="Calibri" panose="020F0502020204030204" pitchFamily="34" charset="0"/>
                <a:ea typeface="DengXian"/>
                <a:hlinkClick r:id="rId4"/>
              </a:rPr>
              <a:t>www.controller.gatech.edu/monthyear-end</a:t>
            </a:r>
            <a:r>
              <a:rPr lang="en-US" b="1" dirty="0">
                <a:latin typeface="Calibri" panose="020F0502020204030204" pitchFamily="34" charset="0"/>
                <a:ea typeface="DengXian"/>
              </a:rPr>
              <a:t>) and will also be published to or linked from Workday (Announcements).</a:t>
            </a:r>
            <a:endParaRPr lang="en-US" dirty="0">
              <a:latin typeface="Calibri" panose="020F0502020204030204" pitchFamily="34" charset="0"/>
              <a:ea typeface="DengXi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566" y="2393674"/>
            <a:ext cx="8249478" cy="374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7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85750" y="200721"/>
            <a:ext cx="8572500" cy="920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 smtClean="0"/>
              <a:t>FY2021 Year-End Close</a:t>
            </a:r>
            <a:endParaRPr lang="en-US" dirty="0"/>
          </a:p>
        </p:txBody>
      </p:sp>
      <p:pic>
        <p:nvPicPr>
          <p:cNvPr id="1025" name="Picture 1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22543"/>
          <a:stretch/>
        </p:blipFill>
        <p:spPr>
          <a:xfrm>
            <a:off x="357809" y="964096"/>
            <a:ext cx="8119027" cy="2363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50" y="3508512"/>
            <a:ext cx="8372915" cy="261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5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85750" y="200721"/>
            <a:ext cx="8572500" cy="920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HELPFUL </a:t>
            </a:r>
            <a:r>
              <a:rPr lang="en-US" dirty="0" smtClean="0"/>
              <a:t>REPORTS AND WORKLETS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85750" y="1121135"/>
            <a:ext cx="8338765" cy="513315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b="1" u="sng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WORKLET:</a:t>
            </a:r>
          </a:p>
          <a:p>
            <a:pPr lvl="1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Grants Reporting </a:t>
            </a:r>
            <a:endParaRPr lang="en-US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en-US" b="1" u="sng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956238" y="2498505"/>
            <a:ext cx="7054701" cy="3755786"/>
            <a:chOff x="956238" y="2498505"/>
            <a:chExt cx="7054701" cy="375578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6238" y="2498505"/>
              <a:ext cx="7054701" cy="3652860"/>
            </a:xfrm>
            <a:prstGeom prst="rect">
              <a:avLst/>
            </a:prstGeom>
          </p:spPr>
        </p:pic>
        <p:sp>
          <p:nvSpPr>
            <p:cNvPr id="20" name="Rounded Rectangle 19"/>
            <p:cNvSpPr/>
            <p:nvPr/>
          </p:nvSpPr>
          <p:spPr>
            <a:xfrm>
              <a:off x="4681330" y="5462752"/>
              <a:ext cx="1987827" cy="791539"/>
            </a:xfrm>
            <a:prstGeom prst="roundRect">
              <a:avLst/>
            </a:prstGeom>
            <a:noFill/>
            <a:ln w="38100">
              <a:solidFill>
                <a:srgbClr val="EEB2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5" name="Picture 1" descr="8CB9E57BEDDE62E4F67DEB6E19F5308C.cac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8CB9E57BEDDE62E4F67DEB6E19F5308C.cac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8CB9E57BEDDE62E4F67DEB6E19F5308C.cac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8CB9E57BEDDE62E4F67DEB6E19F5308C.cac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8CB9E57BEDDE62E4F67DEB6E19F5308C.cac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8CB9E57BEDDE62E4F67DEB6E19F5308C.cac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8CB9E57BEDDE62E4F67DEB6E19F5308C.cac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8CB9E57BEDDE62E4F67DEB6E19F5308C.cac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8CB9E57BEDDE62E4F67DEB6E19F5308C.cac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8CB9E57BEDDE62E4F67DEB6E19F5308C.cac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8CB9E57BEDDE62E4F67DEB6E19F5308C.cac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8CB9E57BEDDE62E4F67DEB6E19F5308C.cac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8CB9E57BEDDE62E4F67DEB6E19F5308C.cac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8CB9E57BEDDE62E4F67DEB6E19F5308C.cac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8CB9E57BEDDE62E4F67DEB6E19F5308C.cac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8CB9E57BEDDE62E4F67DEB6E19F5308C.cac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8CB9E57BEDDE62E4F67DEB6E19F5308C.cac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8CB9E57BEDDE62E4F67DEB6E19F5308C.cac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8CB9E57BEDDE62E4F67DEB6E19F5308C.cac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8CB9E57BEDDE62E4F67DEB6E19F5308C.cac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8CB9E57BEDDE62E4F67DEB6E19F5308C.cac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8CB9E57BEDDE62E4F67DEB6E19F5308C.cac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8CB9E57BEDDE62E4F67DEB6E19F5308C.cac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8CB9E57BEDDE62E4F67DEB6E19F5308C.cac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8CB9E57BEDDE62E4F67DEB6E19F5308C.cac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8CB9E57BEDDE62E4F67DEB6E19F5308C.cac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8CB9E57BEDDE62E4F67DEB6E19F5308C.cac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8CB9E57BEDDE62E4F67DEB6E19F5308C.cac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8CB9E57BEDDE62E4F67DEB6E19F5308C.cac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 descr="8CB9E57BEDDE62E4F67DEB6E19F5308C.cac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8CB9E57BEDDE62E4F67DEB6E19F5308C.cac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8CB9E57BEDDE62E4F67DEB6E19F5308C.cac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 descr="8CB9E57BEDDE62E4F67DEB6E19F5308C.cac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01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85750" y="200721"/>
            <a:ext cx="8572500" cy="920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HELPFUL </a:t>
            </a:r>
            <a:r>
              <a:rPr lang="en-US" dirty="0" smtClean="0"/>
              <a:t>REPORTS AND WORKLETS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399221" y="1007875"/>
            <a:ext cx="8222146" cy="5685599"/>
            <a:chOff x="399221" y="1007875"/>
            <a:chExt cx="8222146" cy="568559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2161" t="20438" r="2436" b="8623"/>
            <a:stretch/>
          </p:blipFill>
          <p:spPr>
            <a:xfrm>
              <a:off x="399221" y="3395841"/>
              <a:ext cx="7884215" cy="3297633"/>
            </a:xfrm>
            <a:prstGeom prst="rect">
              <a:avLst/>
            </a:prstGeom>
          </p:spPr>
        </p:pic>
        <p:sp>
          <p:nvSpPr>
            <p:cNvPr id="11" name="Rounded Rectangle 10"/>
            <p:cNvSpPr/>
            <p:nvPr/>
          </p:nvSpPr>
          <p:spPr>
            <a:xfrm>
              <a:off x="4137991" y="4419935"/>
              <a:ext cx="924339" cy="729327"/>
            </a:xfrm>
            <a:prstGeom prst="roundRect">
              <a:avLst/>
            </a:prstGeom>
            <a:noFill/>
            <a:ln w="57150">
              <a:solidFill>
                <a:srgbClr val="EEB2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5194851" y="4920205"/>
              <a:ext cx="2378766" cy="745099"/>
            </a:xfrm>
            <a:prstGeom prst="roundRect">
              <a:avLst/>
            </a:prstGeom>
            <a:noFill/>
            <a:ln w="57150">
              <a:solidFill>
                <a:srgbClr val="EEB2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/>
            <p:nvPr/>
          </p:nvPicPr>
          <p:blipFill rotWithShape="1">
            <a:blip r:embed="rId4"/>
            <a:srcRect t="10067" b="39031"/>
            <a:stretch/>
          </p:blipFill>
          <p:spPr bwMode="auto">
            <a:xfrm>
              <a:off x="399221" y="1007875"/>
              <a:ext cx="8108675" cy="22621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0" name="Rounded Rectangle 19"/>
            <p:cNvSpPr/>
            <p:nvPr/>
          </p:nvSpPr>
          <p:spPr>
            <a:xfrm>
              <a:off x="7573617" y="2238918"/>
              <a:ext cx="1047750" cy="653369"/>
            </a:xfrm>
            <a:prstGeom prst="roundRect">
              <a:avLst/>
            </a:prstGeom>
            <a:noFill/>
            <a:ln w="57150">
              <a:solidFill>
                <a:srgbClr val="EEB2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98" name="Picture 1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2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3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4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5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6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7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9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0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1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2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3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4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5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3" name="Picture 16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8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19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7" name="Picture 20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1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9" name="Picture 22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3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1" name="Picture 24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5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7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5" name="Picture 28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" name="Picture 29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7" name="Picture 30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8" name="Picture 31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9" name="Picture 32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0" name="Picture 33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1" name="Picture 34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3" name="Picture 36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4" name="Picture 37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38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85750" y="200721"/>
            <a:ext cx="8572500" cy="920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HELPFUL </a:t>
            </a:r>
            <a:r>
              <a:rPr lang="en-US" dirty="0" smtClean="0"/>
              <a:t>REPORTS AND WORKLETS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926838" y="849532"/>
            <a:ext cx="5749506" cy="1730969"/>
            <a:chOff x="926838" y="849532"/>
            <a:chExt cx="5749506" cy="1730969"/>
          </a:xfrm>
        </p:grpSpPr>
        <p:pic>
          <p:nvPicPr>
            <p:cNvPr id="9" name="Picture 8"/>
            <p:cNvPicPr/>
            <p:nvPr/>
          </p:nvPicPr>
          <p:blipFill rotWithShape="1">
            <a:blip r:embed="rId3"/>
            <a:srcRect t="8737" b="31814"/>
            <a:stretch/>
          </p:blipFill>
          <p:spPr bwMode="auto">
            <a:xfrm>
              <a:off x="926838" y="849532"/>
              <a:ext cx="5749506" cy="173096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0" name="Rounded Rectangle 9"/>
            <p:cNvSpPr/>
            <p:nvPr/>
          </p:nvSpPr>
          <p:spPr>
            <a:xfrm>
              <a:off x="5788901" y="1547481"/>
              <a:ext cx="887443" cy="547414"/>
            </a:xfrm>
            <a:prstGeom prst="roundRect">
              <a:avLst/>
            </a:prstGeom>
            <a:noFill/>
            <a:ln w="57150">
              <a:solidFill>
                <a:srgbClr val="EEB2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838" y="2805641"/>
            <a:ext cx="5749506" cy="3702783"/>
          </a:xfrm>
          <a:prstGeom prst="rect">
            <a:avLst/>
          </a:prstGeom>
        </p:spPr>
      </p:pic>
      <p:pic>
        <p:nvPicPr>
          <p:cNvPr id="5122" name="Picture 1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2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3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4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5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6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7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9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0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1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2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3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4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5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7" name="Picture 16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9" name="Picture 18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19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1" name="Picture 20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1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3" name="Picture 22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3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5" name="Picture 24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6" name="Picture 25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8" name="Picture 27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9" name="Picture 28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0" name="Picture 29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1" name="Picture 30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2" name="Picture 31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3" name="Picture 32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4" name="Picture 33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5" name="Picture 34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7" name="Picture 36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8" name="Picture 37" descr="8CB9E57BEDDE62E4F67DEB6E19F5308C.c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51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85750" y="4250234"/>
            <a:ext cx="8572500" cy="1212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endParaRPr lang="en-US" sz="2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5750" y="200721"/>
            <a:ext cx="8572500" cy="920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HELPFUL </a:t>
            </a:r>
            <a:r>
              <a:rPr lang="en-US" dirty="0" smtClean="0"/>
              <a:t>REPORTS AND WORKLETS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85750" y="1121135"/>
            <a:ext cx="8338765" cy="5133156"/>
          </a:xfrm>
        </p:spPr>
        <p:txBody>
          <a:bodyPr>
            <a:normAutofit fontScale="92500"/>
          </a:bodyPr>
          <a:lstStyle/>
          <a:p>
            <a:pPr marL="457200" lvl="1" indent="0">
              <a:buNone/>
            </a:pPr>
            <a:endParaRPr lang="en-US" b="1" u="sng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b="1" u="sng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WORKDAY </a:t>
            </a:r>
            <a:r>
              <a:rPr lang="en-US" b="1" u="sng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REPORTS:</a:t>
            </a:r>
          </a:p>
          <a:p>
            <a:pPr marL="457200" lvl="1" indent="0">
              <a:buNone/>
            </a:pP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SABER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SABER BY OBJECT CLASS</a:t>
            </a:r>
          </a:p>
          <a:p>
            <a:pPr marL="742950" lvl="1" indent="-285750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SABER BY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 </a:t>
            </a:r>
          </a:p>
          <a:p>
            <a:pPr marL="742950" lvl="1" indent="-285750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AWARDS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G&amp;C PARTICIPANT SUPPORT TRANSACTION - GTCR</a:t>
            </a:r>
          </a:p>
          <a:p>
            <a:pPr marL="742950" lvl="1" indent="-285750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 AUDIT SUMMARY – GTCR</a:t>
            </a:r>
          </a:p>
          <a:p>
            <a:pPr marL="742950" lvl="1" indent="-285750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EXTRACT AWARDS</a:t>
            </a:r>
          </a:p>
          <a:p>
            <a:pPr marL="742950" lvl="1" indent="-285750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EXTRACT GRANTS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GT AWARD LINES EXTRACT- GTCR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GT RPT COST SHARE FUND IN PROGRESS REPORT</a:t>
            </a:r>
          </a:p>
          <a:p>
            <a:pPr marL="742950" lvl="1" indent="-285750"/>
            <a:endParaRPr lang="en-US" b="1" u="sng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1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2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3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4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5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6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7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9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0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1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2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3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4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5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6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8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19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0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1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1" name="Picture 22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3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3" name="Picture 24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5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7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7" name="Picture 28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29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9" name="Picture 30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1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1" name="Picture 32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3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3" name="Picture 34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5" name="Picture 36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37" descr="8CB9E57BEDDE62E4F67DEB6E19F5308C.c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49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85750" y="4250234"/>
            <a:ext cx="8572500" cy="1204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>
              <a:spcAft>
                <a:spcPts val="600"/>
              </a:spcAft>
            </a:pPr>
            <a:endParaRPr lang="en-US" sz="2000" i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85750" y="1785982"/>
            <a:ext cx="85725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endParaRPr lang="en-US" sz="33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99161" y="3837790"/>
            <a:ext cx="4073814" cy="10147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Roboto"/>
                <a:ea typeface="Roboto"/>
                <a:cs typeface="Roboto"/>
              </a:rPr>
              <a:t/>
            </a:r>
            <a:br>
              <a:rPr lang="en-US" dirty="0">
                <a:latin typeface="Roboto"/>
                <a:ea typeface="Roboto"/>
                <a:cs typeface="Roboto"/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Roboto"/>
                <a:cs typeface="Roboto"/>
              </a:rPr>
              <a:t>Josh </a:t>
            </a:r>
            <a:r>
              <a:rPr lang="en-US" dirty="0">
                <a:solidFill>
                  <a:srgbClr val="B3A3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Roboto"/>
                <a:cs typeface="Roboto"/>
              </a:rPr>
              <a:t>Rosenberg</a:t>
            </a:r>
            <a:r>
              <a:rPr lang="en-US" dirty="0">
                <a:latin typeface="Roboto"/>
                <a:ea typeface="Roboto"/>
                <a:cs typeface="Roboto"/>
              </a:rPr>
              <a:t/>
            </a:r>
            <a:br>
              <a:rPr lang="en-US" dirty="0">
                <a:latin typeface="Roboto"/>
                <a:ea typeface="Roboto"/>
                <a:cs typeface="Roboto"/>
              </a:rPr>
            </a:br>
            <a:r>
              <a:rPr lang="en-US" sz="2200" dirty="0">
                <a:solidFill>
                  <a:srgbClr val="B3A369"/>
                </a:solidFill>
                <a:latin typeface="Roboto"/>
                <a:ea typeface="Roboto"/>
                <a:cs typeface="Roboto"/>
              </a:rPr>
              <a:t>Sr. Director, Grants and Contracts</a:t>
            </a:r>
            <a:r>
              <a:rPr lang="en-US" sz="2400" dirty="0">
                <a:latin typeface="Roboto"/>
                <a:ea typeface="Roboto"/>
                <a:cs typeface="Roboto"/>
              </a:rPr>
              <a:t/>
            </a:r>
            <a:br>
              <a:rPr lang="en-US" sz="2400" dirty="0">
                <a:latin typeface="Roboto"/>
                <a:ea typeface="Roboto"/>
                <a:cs typeface="Roboto"/>
              </a:rPr>
            </a:b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9818" y="1072380"/>
            <a:ext cx="85725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r>
              <a:rPr lang="en-US" dirty="0" smtClean="0">
                <a:latin typeface="Roboto"/>
                <a:ea typeface="Roboto"/>
                <a:cs typeface="Roboto"/>
              </a:rPr>
              <a:t>Training Update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8570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57313" y="4044927"/>
            <a:ext cx="6429375" cy="90347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>
              <a:spcAft>
                <a:spcPts val="450"/>
              </a:spcAft>
            </a:pPr>
            <a:endParaRPr lang="en-US" sz="1500" i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357313" y="2196738"/>
            <a:ext cx="6429375" cy="7610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endParaRPr lang="en-US" sz="2475" dirty="0"/>
          </a:p>
        </p:txBody>
      </p:sp>
      <p:sp>
        <p:nvSpPr>
          <p:cNvPr id="8" name="Rectangle 7"/>
          <p:cNvSpPr/>
          <p:nvPr/>
        </p:nvSpPr>
        <p:spPr>
          <a:xfrm>
            <a:off x="152400" y="2302142"/>
            <a:ext cx="8705850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ts val="1000"/>
              <a:tabLst>
                <a:tab pos="342900" algn="l"/>
              </a:tabLst>
            </a:pPr>
            <a:r>
              <a:rPr lang="en-US" sz="1600" dirty="0">
                <a:solidFill>
                  <a:srgbClr val="000000"/>
                </a:solidFill>
                <a:ea typeface="Calibri" panose="020F0502020204030204" pitchFamily="34" charset="0"/>
                <a:hlinkClick r:id="rId2"/>
              </a:rPr>
              <a:t>https://training.osp.gatech.edu/</a:t>
            </a:r>
            <a:r>
              <a:rPr lang="en-US" sz="1600" dirty="0">
                <a:solidFill>
                  <a:srgbClr val="000000"/>
                </a:solidFill>
                <a:ea typeface="Calibri" panose="020F0502020204030204" pitchFamily="34" charset="0"/>
              </a:rPr>
              <a:t> - sign in with GT credentials and </a:t>
            </a:r>
            <a:r>
              <a:rPr lang="en-US" sz="1600" dirty="0" smtClean="0">
                <a:solidFill>
                  <a:srgbClr val="000000"/>
                </a:solidFill>
                <a:ea typeface="Calibri" panose="020F0502020204030204" pitchFamily="34" charset="0"/>
              </a:rPr>
              <a:t>register</a:t>
            </a:r>
          </a:p>
          <a:p>
            <a:pPr>
              <a:buSzPts val="1000"/>
              <a:tabLst>
                <a:tab pos="342900" algn="l"/>
              </a:tabLst>
            </a:pPr>
            <a:endParaRPr lang="en-US" sz="1600" dirty="0" smtClean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257175" indent="-257175">
              <a:buSzPts val="1000"/>
              <a:buFont typeface="Symbol" panose="05050102010706020507" pitchFamily="18" charset="2"/>
              <a:buChar char=""/>
              <a:tabLst>
                <a:tab pos="342900" algn="l"/>
              </a:tabLst>
            </a:pPr>
            <a:r>
              <a:rPr lang="en-US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Research </a:t>
            </a:r>
            <a:r>
              <a:rPr lang="en-US" dirty="0">
                <a:solidFill>
                  <a:srgbClr val="000000"/>
                </a:solidFill>
                <a:ea typeface="Times New Roman" panose="02020603050405020304" pitchFamily="18" charset="0"/>
              </a:rPr>
              <a:t>Admin Buzz Quarterly </a:t>
            </a:r>
            <a:r>
              <a:rPr lang="en-US" dirty="0">
                <a:solidFill>
                  <a:srgbClr val="000000"/>
                </a:solidFill>
                <a:ea typeface="Calibri" panose="020F0502020204030204" pitchFamily="34" charset="0"/>
              </a:rPr>
              <a:t>Meetings</a:t>
            </a:r>
            <a:r>
              <a:rPr lang="en-US" dirty="0">
                <a:solidFill>
                  <a:srgbClr val="000000"/>
                </a:solidFill>
                <a:ea typeface="Times New Roman" panose="02020603050405020304" pitchFamily="18" charset="0"/>
              </a:rPr>
              <a:t>:</a:t>
            </a:r>
          </a:p>
          <a:p>
            <a:pPr marL="600075" lvl="1" indent="-257175">
              <a:buSzPts val="1000"/>
              <a:buFont typeface="Symbol" panose="05050102010706020507" pitchFamily="18" charset="2"/>
              <a:buChar char=""/>
              <a:tabLst>
                <a:tab pos="342900" algn="l"/>
              </a:tabLst>
            </a:pPr>
            <a:r>
              <a:rPr lang="en-US" dirty="0">
                <a:solidFill>
                  <a:srgbClr val="000000"/>
                </a:solidFill>
                <a:ea typeface="Times New Roman" panose="02020603050405020304" pitchFamily="18" charset="0"/>
              </a:rPr>
              <a:t>July 20</a:t>
            </a:r>
            <a:r>
              <a:rPr lang="en-US" baseline="30000" dirty="0">
                <a:solidFill>
                  <a:srgbClr val="000000"/>
                </a:solidFill>
                <a:ea typeface="Times New Roman" panose="02020603050405020304" pitchFamily="18" charset="0"/>
              </a:rPr>
              <a:t>th</a:t>
            </a:r>
            <a:r>
              <a:rPr lang="en-US" dirty="0">
                <a:solidFill>
                  <a:srgbClr val="000000"/>
                </a:solidFill>
                <a:ea typeface="Times New Roman" panose="02020603050405020304" pitchFamily="18" charset="0"/>
              </a:rPr>
              <a:t> and October 13</a:t>
            </a:r>
            <a:r>
              <a:rPr lang="en-US" baseline="30000" dirty="0">
                <a:solidFill>
                  <a:srgbClr val="000000"/>
                </a:solidFill>
                <a:ea typeface="Times New Roman" panose="02020603050405020304" pitchFamily="18" charset="0"/>
              </a:rPr>
              <a:t>th</a:t>
            </a:r>
            <a:r>
              <a:rPr lang="en-US" dirty="0">
                <a:solidFill>
                  <a:srgbClr val="000000"/>
                </a:solidFill>
                <a:ea typeface="Times New Roman" panose="02020603050405020304" pitchFamily="18" charset="0"/>
              </a:rPr>
              <a:t> from 11:00am – </a:t>
            </a:r>
            <a:r>
              <a:rPr lang="en-US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1:00pm</a:t>
            </a:r>
          </a:p>
          <a:p>
            <a:pPr marL="342900" lvl="1">
              <a:buSzPts val="1000"/>
              <a:tabLst>
                <a:tab pos="342900" algn="l"/>
              </a:tabLst>
            </a:pPr>
            <a:endParaRPr lang="en-US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257175" indent="-257175">
              <a:buSzPts val="1000"/>
              <a:buFont typeface="Symbol" panose="05050102010706020507" pitchFamily="18" charset="2"/>
              <a:buChar char=""/>
              <a:tabLst>
                <a:tab pos="342900" algn="l"/>
              </a:tabLst>
            </a:pPr>
            <a:r>
              <a:rPr lang="en-US" dirty="0">
                <a:solidFill>
                  <a:srgbClr val="000000"/>
                </a:solidFill>
                <a:ea typeface="Times New Roman" panose="02020603050405020304" pitchFamily="18" charset="0"/>
              </a:rPr>
              <a:t>CRA Study Group (10 week session) Friday's between 12:30pm – 2:00pm  </a:t>
            </a:r>
            <a:endParaRPr lang="en-US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600075" lvl="1" indent="-257175">
              <a:buSzPts val="1000"/>
              <a:buFont typeface="Symbol" panose="05050102010706020507" pitchFamily="18" charset="2"/>
              <a:buChar char=""/>
              <a:tabLst>
                <a:tab pos="342900" algn="l"/>
              </a:tabLst>
            </a:pPr>
            <a:r>
              <a:rPr lang="en-US" dirty="0">
                <a:solidFill>
                  <a:srgbClr val="000000"/>
                </a:solidFill>
                <a:ea typeface="Times New Roman" panose="02020603050405020304" pitchFamily="18" charset="0"/>
              </a:rPr>
              <a:t>Next series August 27th (skips Sept 3rd) through November 5</a:t>
            </a:r>
            <a:r>
              <a:rPr lang="en-US" baseline="30000" dirty="0">
                <a:solidFill>
                  <a:srgbClr val="000000"/>
                </a:solidFill>
                <a:ea typeface="Times New Roman" panose="02020603050405020304" pitchFamily="18" charset="0"/>
              </a:rPr>
              <a:t>th</a:t>
            </a:r>
          </a:p>
          <a:p>
            <a:pPr marL="257175" indent="-257175">
              <a:buSzPts val="1000"/>
              <a:buFont typeface="Symbol" panose="05050102010706020507" pitchFamily="18" charset="2"/>
              <a:buChar char=""/>
              <a:tabLst>
                <a:tab pos="342900" algn="l"/>
              </a:tabLst>
            </a:pPr>
            <a:endParaRPr lang="en-US" dirty="0" smtClean="0"/>
          </a:p>
          <a:p>
            <a:pPr marL="257175" indent="-257175">
              <a:buSzPts val="1000"/>
              <a:buFont typeface="Symbol" panose="05050102010706020507" pitchFamily="18" charset="2"/>
              <a:buChar char=""/>
              <a:tabLst>
                <a:tab pos="342900" algn="l"/>
              </a:tabLst>
            </a:pPr>
            <a:r>
              <a:rPr lang="en-US" dirty="0" smtClean="0"/>
              <a:t>Grad </a:t>
            </a:r>
            <a:r>
              <a:rPr lang="en-US" dirty="0"/>
              <a:t>Student and Postdoc Intro to Proposal Preparation, Submission &amp; Post-Award  Processes</a:t>
            </a:r>
          </a:p>
          <a:p>
            <a:pPr marL="600075" lvl="1" indent="-257175">
              <a:buSzPts val="1000"/>
              <a:buFont typeface="Symbol" panose="05050102010706020507" pitchFamily="18" charset="2"/>
              <a:buChar char=""/>
              <a:tabLst>
                <a:tab pos="342900" algn="l"/>
              </a:tabLst>
            </a:pPr>
            <a:r>
              <a:rPr lang="en-US" dirty="0"/>
              <a:t>July 21, 2021 1:00 – 4:00</a:t>
            </a:r>
            <a:endParaRPr lang="en-US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257175" indent="-257175">
              <a:buSzPts val="1000"/>
              <a:buFont typeface="Symbol" panose="05050102010706020507" pitchFamily="18" charset="2"/>
              <a:buChar char=""/>
              <a:tabLst>
                <a:tab pos="342900" algn="l"/>
              </a:tabLst>
            </a:pPr>
            <a:endParaRPr lang="en-US" dirty="0" smtClean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257175" indent="-257175">
              <a:buSzPts val="1000"/>
              <a:buFont typeface="Symbol" panose="05050102010706020507" pitchFamily="18" charset="2"/>
              <a:buChar char=""/>
              <a:tabLst>
                <a:tab pos="342900" algn="l"/>
              </a:tabLst>
            </a:pPr>
            <a:r>
              <a:rPr lang="en-US" dirty="0" smtClean="0">
                <a:solidFill>
                  <a:srgbClr val="000000"/>
                </a:solidFill>
                <a:ea typeface="Calibri" panose="020F0502020204030204" pitchFamily="34" charset="0"/>
              </a:rPr>
              <a:t>The </a:t>
            </a:r>
            <a:r>
              <a:rPr lang="en-US" dirty="0">
                <a:solidFill>
                  <a:srgbClr val="000000"/>
                </a:solidFill>
                <a:ea typeface="Calibri" panose="020F0502020204030204" pitchFamily="34" charset="0"/>
              </a:rPr>
              <a:t>fall training schedule will be coming </a:t>
            </a:r>
            <a:r>
              <a:rPr lang="en-US" dirty="0" smtClean="0">
                <a:solidFill>
                  <a:srgbClr val="000000"/>
                </a:solidFill>
                <a:ea typeface="Calibri" panose="020F0502020204030204" pitchFamily="34" charset="0"/>
              </a:rPr>
              <a:t>soon</a:t>
            </a:r>
          </a:p>
          <a:p>
            <a:pPr marL="257175" indent="-257175">
              <a:buSzPts val="1000"/>
              <a:buFont typeface="Symbol" panose="05050102010706020507" pitchFamily="18" charset="2"/>
              <a:buChar char=""/>
              <a:tabLst>
                <a:tab pos="342900" algn="l"/>
              </a:tabLst>
            </a:pPr>
            <a:endParaRPr lang="en-US" sz="15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257175" indent="-257175">
              <a:buSzPts val="1000"/>
              <a:buFont typeface="Symbol" panose="05050102010706020507" pitchFamily="18" charset="2"/>
              <a:buChar char=""/>
              <a:tabLst>
                <a:tab pos="342900" algn="l"/>
              </a:tabLst>
            </a:pPr>
            <a:endParaRPr lang="en-US" sz="1500" dirty="0" smtClean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257175" indent="-257175">
              <a:buSzPts val="1000"/>
              <a:buFont typeface="Symbol" panose="05050102010706020507" pitchFamily="18" charset="2"/>
              <a:buChar char=""/>
              <a:tabLst>
                <a:tab pos="342900" algn="l"/>
              </a:tabLst>
            </a:pPr>
            <a:endParaRPr lang="en-US" sz="15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257175" indent="-257175">
              <a:buSzPts val="1000"/>
              <a:buFont typeface="Symbol" panose="05050102010706020507" pitchFamily="18" charset="2"/>
              <a:buChar char=""/>
              <a:tabLst>
                <a:tab pos="342900" algn="l"/>
              </a:tabLst>
            </a:pPr>
            <a:endParaRPr lang="en-US" sz="1500" dirty="0" smtClean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257175" indent="-257175">
              <a:buSzPts val="1000"/>
              <a:buFont typeface="Symbol" panose="05050102010706020507" pitchFamily="18" charset="2"/>
              <a:buChar char=""/>
              <a:tabLst>
                <a:tab pos="342900" algn="l"/>
              </a:tabLst>
            </a:pPr>
            <a:endParaRPr lang="en-US" sz="15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10" name="Title 4"/>
          <p:cNvSpPr>
            <a:spLocks noGrp="1"/>
          </p:cNvSpPr>
          <p:nvPr>
            <p:ph type="title"/>
          </p:nvPr>
        </p:nvSpPr>
        <p:spPr>
          <a:xfrm>
            <a:off x="285750" y="200721"/>
            <a:ext cx="8572500" cy="1014761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Upcoming Research Administration </a:t>
            </a:r>
            <a:r>
              <a:rPr lang="en-US" dirty="0" smtClean="0"/>
              <a:t>Trainings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57" y="1215482"/>
            <a:ext cx="7953086" cy="9193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6675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Latest </a:t>
            </a:r>
            <a:r>
              <a:rPr lang="en-US" i="1" dirty="0" smtClean="0"/>
              <a:t>Buzz</a:t>
            </a:r>
            <a:r>
              <a:rPr lang="en-US" dirty="0" smtClean="0"/>
              <a:t> with G&amp;C Accounting</a:t>
            </a:r>
            <a:endParaRPr lang="en-US" dirty="0"/>
          </a:p>
        </p:txBody>
      </p:sp>
      <p:pic>
        <p:nvPicPr>
          <p:cNvPr id="5" name="Content Placeholder 4" descr="Cover Me Q&amp;A: What's your favorite cover song? - Cover Me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44" y="1583770"/>
            <a:ext cx="6980311" cy="2929237"/>
          </a:xfrm>
        </p:spPr>
      </p:pic>
      <p:sp>
        <p:nvSpPr>
          <p:cNvPr id="6" name="TextBox 5"/>
          <p:cNvSpPr txBox="1"/>
          <p:nvPr/>
        </p:nvSpPr>
        <p:spPr>
          <a:xfrm>
            <a:off x="3018503" y="5034116"/>
            <a:ext cx="3431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GRANTS.GATECH.EDU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58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209" y="2015140"/>
            <a:ext cx="1460138" cy="32342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504" y="457396"/>
            <a:ext cx="2605548" cy="14299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18504" y="5692877"/>
            <a:ext cx="280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GRANTS.GATECH.EDU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9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5093" y="3707258"/>
            <a:ext cx="4073814" cy="10147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Roboto"/>
                <a:ea typeface="Roboto"/>
                <a:cs typeface="Roboto"/>
              </a:rPr>
              <a:t/>
            </a:r>
            <a:br>
              <a:rPr lang="en-US" dirty="0">
                <a:latin typeface="Roboto"/>
                <a:ea typeface="Roboto"/>
                <a:cs typeface="Roboto"/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Roboto"/>
                <a:cs typeface="Roboto"/>
              </a:rPr>
              <a:t>Josh </a:t>
            </a:r>
            <a:r>
              <a:rPr lang="en-US" dirty="0">
                <a:solidFill>
                  <a:srgbClr val="B3A3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Roboto"/>
                <a:cs typeface="Roboto"/>
              </a:rPr>
              <a:t>Rosenberg</a:t>
            </a:r>
            <a:r>
              <a:rPr lang="en-US" dirty="0">
                <a:latin typeface="Roboto"/>
                <a:ea typeface="Roboto"/>
                <a:cs typeface="Roboto"/>
              </a:rPr>
              <a:t/>
            </a:r>
            <a:br>
              <a:rPr lang="en-US" dirty="0">
                <a:latin typeface="Roboto"/>
                <a:ea typeface="Roboto"/>
                <a:cs typeface="Roboto"/>
              </a:rPr>
            </a:br>
            <a:r>
              <a:rPr lang="en-US" sz="2200" dirty="0">
                <a:solidFill>
                  <a:srgbClr val="B3A369"/>
                </a:solidFill>
                <a:latin typeface="Roboto"/>
                <a:ea typeface="Roboto"/>
                <a:cs typeface="Roboto"/>
              </a:rPr>
              <a:t>Sr. Director, Grants and Contracts</a:t>
            </a:r>
            <a:r>
              <a:rPr lang="en-US" sz="2400" dirty="0">
                <a:latin typeface="Roboto"/>
                <a:ea typeface="Roboto"/>
                <a:cs typeface="Roboto"/>
              </a:rPr>
              <a:t/>
            </a:r>
            <a:br>
              <a:rPr lang="en-US" sz="2400" dirty="0">
                <a:latin typeface="Roboto"/>
                <a:ea typeface="Roboto"/>
                <a:cs typeface="Roboto"/>
              </a:rPr>
            </a:b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85750" y="4214639"/>
            <a:ext cx="8572500" cy="1204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>
              <a:spcAft>
                <a:spcPts val="600"/>
              </a:spcAft>
            </a:pPr>
            <a:endParaRPr lang="en-US" sz="2000" i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85750" y="2200867"/>
            <a:ext cx="85725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r>
              <a:rPr lang="en-US" dirty="0" smtClean="0">
                <a:solidFill>
                  <a:srgbClr val="003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Roboto"/>
                <a:cs typeface="Roboto"/>
              </a:rPr>
              <a:t>Research Stats, Priorities, and Billing</a:t>
            </a:r>
            <a:endParaRPr lang="en-US" dirty="0">
              <a:solidFill>
                <a:srgbClr val="00305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  <a:ea typeface="Roboto"/>
              <a:cs typeface="Robot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775" y="6092814"/>
            <a:ext cx="2838450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71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Trends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27703" y="1215482"/>
            <a:ext cx="828859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Resident Instruction (through May)</a:t>
            </a:r>
            <a:r>
              <a:rPr lang="en-US" sz="2400" dirty="0" smtClean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Proposals: up $275.0 million (22.7%) to $1.5 billion.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Awards: up $28.4 million (8.0%) to $383.4 million.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Expenditures</a:t>
            </a:r>
            <a:r>
              <a:rPr lang="en-US" sz="2400" dirty="0" smtClean="0"/>
              <a:t>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Direct: up $4.4 million (1.7%) to $258.5 million.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Indirect: FLAT - $76.1 million.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r>
              <a:rPr lang="en-US" sz="2400" dirty="0" smtClean="0">
                <a:solidFill>
                  <a:srgbClr val="0000FF"/>
                </a:solidFill>
              </a:rPr>
              <a:t>GTRI (through May)</a:t>
            </a:r>
            <a:r>
              <a:rPr lang="en-US" sz="2400" dirty="0" smtClean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Awards: up $115.8 million (19.0%) to $724.7 million.</a:t>
            </a:r>
          </a:p>
          <a:p>
            <a:pPr lvl="1"/>
            <a:endParaRPr lang="en-US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6452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Trends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62802" y="1215482"/>
            <a:ext cx="425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 Expenditures: FY20 v. FY21 YOY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505" y="2109701"/>
            <a:ext cx="5836128" cy="340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0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</a:t>
            </a:r>
            <a:r>
              <a:rPr lang="en-US" dirty="0" smtClean="0"/>
              <a:t>G&amp;C Updates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27703" y="1215482"/>
            <a:ext cx="828859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Invoices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G&amp;C is averaging $28.4 million in invoices during the first eleven months of FY21 and has invoiced $312 million during that time (versus $291 million through ten months last year)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Financial Reports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845 total through 11 months.</a:t>
            </a:r>
            <a:endParaRPr lang="en-US" sz="2400" dirty="0"/>
          </a:p>
          <a:p>
            <a:pPr lvl="1"/>
            <a:endParaRPr lang="en-US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4482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Billing/Reporting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27703" y="1215482"/>
            <a:ext cx="8288594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Cost share: continue to monitor to make sure you are meeting your FY21 cost share commitments.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If awards are nearing the end date, make sure your subs are invoicing…..invoices should be received and processed for payment.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For awards ending Jun. 30, make sure any remaining EDRs are 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Top Priorities – reporting needs for campus.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Commitment Accounting: Key Dates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June 28 (M): Liquidate encumbrances; post biweekly accrual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June 30 (W): Last day for EDR Redistributions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July 12 (M): Commitment Accounting open for FY22</a:t>
            </a:r>
            <a:endParaRPr lang="en-US" dirty="0"/>
          </a:p>
          <a:p>
            <a:pPr lvl="1"/>
            <a:endParaRPr lang="en-US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3833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5093" y="3707258"/>
            <a:ext cx="4073814" cy="10147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Roboto"/>
                <a:ea typeface="Roboto"/>
                <a:cs typeface="Roboto"/>
              </a:rPr>
              <a:t/>
            </a:r>
            <a:br>
              <a:rPr lang="en-US" dirty="0">
                <a:latin typeface="Roboto"/>
                <a:ea typeface="Roboto"/>
                <a:cs typeface="Roboto"/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Roboto"/>
                <a:cs typeface="Roboto"/>
              </a:rPr>
              <a:t>Gabrielle Slappey</a:t>
            </a:r>
            <a:r>
              <a:rPr lang="en-US" dirty="0">
                <a:latin typeface="Roboto"/>
                <a:ea typeface="Roboto"/>
                <a:cs typeface="Roboto"/>
              </a:rPr>
              <a:t/>
            </a:r>
            <a:br>
              <a:rPr lang="en-US" dirty="0">
                <a:latin typeface="Roboto"/>
                <a:ea typeface="Roboto"/>
                <a:cs typeface="Roboto"/>
              </a:rPr>
            </a:br>
            <a:r>
              <a:rPr lang="en-US" sz="2200" dirty="0" smtClean="0">
                <a:solidFill>
                  <a:srgbClr val="B3A369"/>
                </a:solidFill>
                <a:latin typeface="Roboto"/>
                <a:ea typeface="Roboto"/>
                <a:cs typeface="Roboto"/>
              </a:rPr>
              <a:t>G&amp;C Financial Manager</a:t>
            </a:r>
            <a:r>
              <a:rPr lang="en-US" sz="2400" dirty="0">
                <a:latin typeface="Roboto"/>
                <a:ea typeface="Roboto"/>
                <a:cs typeface="Roboto"/>
              </a:rPr>
              <a:t/>
            </a:r>
            <a:br>
              <a:rPr lang="en-US" sz="2400" dirty="0">
                <a:latin typeface="Roboto"/>
                <a:ea typeface="Roboto"/>
                <a:cs typeface="Roboto"/>
              </a:rPr>
            </a:b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85750" y="4214639"/>
            <a:ext cx="8572500" cy="1204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>
              <a:spcAft>
                <a:spcPts val="600"/>
              </a:spcAft>
            </a:pPr>
            <a:endParaRPr lang="en-US" sz="2000" i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85750" y="2200867"/>
            <a:ext cx="85725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r>
              <a:rPr lang="en-US" dirty="0" smtClean="0">
                <a:solidFill>
                  <a:srgbClr val="003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Roboto"/>
                <a:cs typeface="Roboto"/>
              </a:rPr>
              <a:t>Financial Administration Updates</a:t>
            </a:r>
            <a:endParaRPr lang="en-US" dirty="0">
              <a:solidFill>
                <a:srgbClr val="00305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  <a:ea typeface="Roboto"/>
              <a:cs typeface="Robot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775" y="6092814"/>
            <a:ext cx="2838450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8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Updates/Reminders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27703" y="1061023"/>
            <a:ext cx="828859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Gifts Management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GTRC Gifts (</a:t>
            </a:r>
            <a:r>
              <a:rPr lang="en-US" sz="2400" b="1" dirty="0" smtClean="0"/>
              <a:t>not GTF</a:t>
            </a:r>
            <a:r>
              <a:rPr lang="en-US" sz="2400" dirty="0" smtClean="0"/>
              <a:t>) – GTRCxxxxxxxx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Budget increases from GTRC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GTRC billing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GTRC gift number set 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Sub Invoicing/Payments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G&amp;C will decline requests to put awards in Central Admin status for subaward invoices that are past term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Anticipated downtime of award setup between 07/01/21-07/03/21 to allow for Budget Reference Load year end task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Year End Deadlines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June 18</a:t>
            </a:r>
            <a:r>
              <a:rPr lang="en-US" sz="2400" baseline="30000" dirty="0" smtClean="0">
                <a:solidFill>
                  <a:srgbClr val="FF0000"/>
                </a:solidFill>
              </a:rPr>
              <a:t>th</a:t>
            </a:r>
            <a:r>
              <a:rPr lang="en-US" sz="2400" dirty="0" smtClean="0">
                <a:solidFill>
                  <a:srgbClr val="FF0000"/>
                </a:solidFill>
              </a:rPr>
              <a:t>- Prior year paper cost transfers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June 22</a:t>
            </a:r>
            <a:r>
              <a:rPr lang="en-US" sz="2400" baseline="30000" dirty="0" smtClean="0">
                <a:solidFill>
                  <a:srgbClr val="FF0000"/>
                </a:solidFill>
              </a:rPr>
              <a:t>nd</a:t>
            </a:r>
            <a:r>
              <a:rPr lang="en-US" sz="2400" dirty="0" smtClean="0">
                <a:solidFill>
                  <a:srgbClr val="FF0000"/>
                </a:solidFill>
              </a:rPr>
              <a:t>-Over 90 days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June 30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– Workday requests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lvl="1"/>
            <a:endParaRPr lang="en-US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6205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hite 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BEB44D29EDD04CB9097BA75913CB89" ma:contentTypeVersion="12" ma:contentTypeDescription="Create a new document." ma:contentTypeScope="" ma:versionID="47aa165440c9264a310db60ddf025054">
  <xsd:schema xmlns:xsd="http://www.w3.org/2001/XMLSchema" xmlns:xs="http://www.w3.org/2001/XMLSchema" xmlns:p="http://schemas.microsoft.com/office/2006/metadata/properties" xmlns:ns3="d161d792-62b2-4f41-ac3a-333a77a120fb" xmlns:ns4="204af650-b4c7-458d-b0d8-872510ed4c10" targetNamespace="http://schemas.microsoft.com/office/2006/metadata/properties" ma:root="true" ma:fieldsID="6452128c7d074a9e964e11129f0a98fd" ns3:_="" ns4:_="">
    <xsd:import namespace="d161d792-62b2-4f41-ac3a-333a77a120fb"/>
    <xsd:import namespace="204af650-b4c7-458d-b0d8-872510ed4c1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61d792-62b2-4f41-ac3a-333a77a120f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4af650-b4c7-458d-b0d8-872510ed4c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AB95510-388F-4B54-A042-E81080784286}">
  <ds:schemaRefs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www.w3.org/XML/1998/namespace"/>
    <ds:schemaRef ds:uri="204af650-b4c7-458d-b0d8-872510ed4c10"/>
    <ds:schemaRef ds:uri="http://schemas.microsoft.com/office/2006/documentManagement/types"/>
    <ds:schemaRef ds:uri="http://purl.org/dc/dcmitype/"/>
    <ds:schemaRef ds:uri="http://schemas.microsoft.com/office/infopath/2007/PartnerControls"/>
    <ds:schemaRef ds:uri="d161d792-62b2-4f41-ac3a-333a77a120fb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17338D3F-54E0-4D15-AE49-F53FEEC92D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161d792-62b2-4f41-ac3a-333a77a120fb"/>
    <ds:schemaRef ds:uri="204af650-b4c7-458d-b0d8-872510ed4c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A9165FB-ADE2-44FC-8314-EDA917EDD9A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2015_editable_slide_template</Template>
  <TotalTime>21568</TotalTime>
  <Words>1065</Words>
  <Application>Microsoft Office PowerPoint</Application>
  <PresentationFormat>On-screen Show (4:3)</PresentationFormat>
  <Paragraphs>211</Paragraphs>
  <Slides>29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Calibri</vt:lpstr>
      <vt:lpstr>Roboto Condensed Light</vt:lpstr>
      <vt:lpstr>Roboto</vt:lpstr>
      <vt:lpstr>Symbol</vt:lpstr>
      <vt:lpstr>DengXian</vt:lpstr>
      <vt:lpstr>Wingdings</vt:lpstr>
      <vt:lpstr>Arial</vt:lpstr>
      <vt:lpstr>Times New Roman</vt:lpstr>
      <vt:lpstr>Roboto Light</vt:lpstr>
      <vt:lpstr>Lucida Grande</vt:lpstr>
      <vt:lpstr>Custom Design</vt:lpstr>
      <vt:lpstr>1_Custom Design</vt:lpstr>
      <vt:lpstr>2_Custom Design</vt:lpstr>
      <vt:lpstr>White Main</vt:lpstr>
      <vt:lpstr>3_Custom Design</vt:lpstr>
      <vt:lpstr>The Latest Buzz with G&amp;C Accounting</vt:lpstr>
      <vt:lpstr>Agenda </vt:lpstr>
      <vt:lpstr> Josh Rosenberg Sr. Director, Grants and Contracts </vt:lpstr>
      <vt:lpstr>Research Trends</vt:lpstr>
      <vt:lpstr>Research Trends</vt:lpstr>
      <vt:lpstr>General G&amp;C Updates</vt:lpstr>
      <vt:lpstr>Billing/Reporting</vt:lpstr>
      <vt:lpstr> Gabrielle Slappey G&amp;C Financial Manager </vt:lpstr>
      <vt:lpstr>Updates/Reminders</vt:lpstr>
      <vt:lpstr>Questions?</vt:lpstr>
      <vt:lpstr> Cassandra Belton, MBA,CPA  Cost Accounting Financial Compliance Program Manager </vt:lpstr>
      <vt:lpstr>G&amp;C Compliance Team is Hiring</vt:lpstr>
      <vt:lpstr> Jonathon Jeffries, CPA Director of Cost Accounting</vt:lpstr>
      <vt:lpstr>Year End Effort Compliance - NIH</vt:lpstr>
      <vt:lpstr>Fringe and GSTRP Rates </vt:lpstr>
      <vt:lpstr>Effort Reporting – ASRs (Annual Statement of Reasonableness </vt:lpstr>
      <vt:lpstr>NOW HIRING – Cost Accountant II</vt:lpstr>
      <vt:lpstr>Workday Grants Reporting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Josh Rosenberg Sr. Director, Grants and Contracts </vt:lpstr>
      <vt:lpstr>Upcoming Research Administration Trainings</vt:lpstr>
      <vt:lpstr>The Latest Buzz with G&amp;C Accounting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Yoo, Justin</cp:lastModifiedBy>
  <cp:revision>234</cp:revision>
  <cp:lastPrinted>2019-09-24T17:23:11Z</cp:lastPrinted>
  <dcterms:created xsi:type="dcterms:W3CDTF">2016-03-09T16:46:53Z</dcterms:created>
  <dcterms:modified xsi:type="dcterms:W3CDTF">2021-06-24T13:38:10Z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0x01010012BEB44D29EDD04CB9097BA75913CB89</vt:lpwstr>
  </property>
</Properties>
</file>