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 id="2147483695" r:id="rId6"/>
    <p:sldMasterId id="2147483705" r:id="rId7"/>
    <p:sldMasterId id="2147483712" r:id="rId8"/>
  </p:sldMasterIdLst>
  <p:notesMasterIdLst>
    <p:notesMasterId r:id="rId68"/>
  </p:notesMasterIdLst>
  <p:sldIdLst>
    <p:sldId id="515" r:id="rId9"/>
    <p:sldId id="516" r:id="rId10"/>
    <p:sldId id="488" r:id="rId11"/>
    <p:sldId id="505" r:id="rId12"/>
    <p:sldId id="509" r:id="rId13"/>
    <p:sldId id="508" r:id="rId14"/>
    <p:sldId id="552" r:id="rId15"/>
    <p:sldId id="553" r:id="rId16"/>
    <p:sldId id="569" r:id="rId17"/>
    <p:sldId id="570" r:id="rId18"/>
    <p:sldId id="571" r:id="rId19"/>
    <p:sldId id="572" r:id="rId20"/>
    <p:sldId id="517" r:id="rId21"/>
    <p:sldId id="518" r:id="rId22"/>
    <p:sldId id="519" r:id="rId23"/>
    <p:sldId id="520" r:id="rId24"/>
    <p:sldId id="521" r:id="rId25"/>
    <p:sldId id="522" r:id="rId26"/>
    <p:sldId id="523" r:id="rId27"/>
    <p:sldId id="541" r:id="rId28"/>
    <p:sldId id="542" r:id="rId29"/>
    <p:sldId id="543" r:id="rId30"/>
    <p:sldId id="544" r:id="rId31"/>
    <p:sldId id="545" r:id="rId32"/>
    <p:sldId id="546" r:id="rId33"/>
    <p:sldId id="547" r:id="rId34"/>
    <p:sldId id="548" r:id="rId35"/>
    <p:sldId id="549" r:id="rId36"/>
    <p:sldId id="550" r:id="rId37"/>
    <p:sldId id="524" r:id="rId38"/>
    <p:sldId id="525" r:id="rId39"/>
    <p:sldId id="526" r:id="rId40"/>
    <p:sldId id="527" r:id="rId41"/>
    <p:sldId id="528" r:id="rId42"/>
    <p:sldId id="529" r:id="rId43"/>
    <p:sldId id="530" r:id="rId44"/>
    <p:sldId id="533" r:id="rId45"/>
    <p:sldId id="534" r:id="rId46"/>
    <p:sldId id="535" r:id="rId47"/>
    <p:sldId id="536" r:id="rId48"/>
    <p:sldId id="537" r:id="rId49"/>
    <p:sldId id="538" r:id="rId50"/>
    <p:sldId id="539" r:id="rId51"/>
    <p:sldId id="540" r:id="rId52"/>
    <p:sldId id="568" r:id="rId53"/>
    <p:sldId id="567" r:id="rId54"/>
    <p:sldId id="554" r:id="rId55"/>
    <p:sldId id="555" r:id="rId56"/>
    <p:sldId id="556" r:id="rId57"/>
    <p:sldId id="557" r:id="rId58"/>
    <p:sldId id="558" r:id="rId59"/>
    <p:sldId id="559" r:id="rId60"/>
    <p:sldId id="560" r:id="rId61"/>
    <p:sldId id="561" r:id="rId62"/>
    <p:sldId id="562" r:id="rId63"/>
    <p:sldId id="531" r:id="rId64"/>
    <p:sldId id="565" r:id="rId65"/>
    <p:sldId id="563" r:id="rId66"/>
    <p:sldId id="564" r:id="rId67"/>
  </p:sldIdLst>
  <p:sldSz cx="9144000" cy="6858000" type="screen4x3"/>
  <p:notesSz cx="7010400" cy="9296400"/>
  <p:embeddedFontLst>
    <p:embeddedFont>
      <p:font typeface="Roboto Light" panose="020B0604020202020204" charset="0"/>
      <p:regular r:id="rId69"/>
      <p:italic r:id="rId70"/>
    </p:embeddedFont>
    <p:embeddedFont>
      <p:font typeface="Roboto" panose="020B0604020202020204" charset="0"/>
      <p:regular r:id="rId71"/>
      <p:bold r:id="rId72"/>
      <p:italic r:id="rId73"/>
      <p:boldItalic r:id="rId74"/>
    </p:embeddedFont>
    <p:embeddedFont>
      <p:font typeface="Roboto Condensed Light" panose="020B0604020202020204" charset="0"/>
      <p:regular r:id="rId75"/>
      <p:bold r:id="rId76"/>
      <p:italic r:id="rId77"/>
      <p:boldItalic r:id="rId78"/>
    </p:embeddedFont>
    <p:embeddedFont>
      <p:font typeface="Gill Sans MT" panose="020B0502020104020203" pitchFamily="34" charset="0"/>
      <p:regular r:id="rId79"/>
      <p:bold r:id="rId80"/>
      <p:italic r:id="rId81"/>
      <p:boldItalic r:id="rId82"/>
    </p:embeddedFont>
    <p:embeddedFont>
      <p:font typeface="Calibri" panose="020F0502020204030204" pitchFamily="34" charset="0"/>
      <p:regular r:id="rId83"/>
      <p:bold r:id="rId84"/>
      <p:italic r:id="rId85"/>
      <p:boldItalic r:id="rId8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3A369"/>
    <a:srgbClr val="003057"/>
    <a:srgbClr val="A7934B"/>
    <a:srgbClr val="85743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67" autoAdjust="0"/>
    <p:restoredTop sz="94660"/>
  </p:normalViewPr>
  <p:slideViewPr>
    <p:cSldViewPr snapToGrid="0">
      <p:cViewPr varScale="1">
        <p:scale>
          <a:sx n="69" d="100"/>
          <a:sy n="69" d="100"/>
        </p:scale>
        <p:origin x="1230" y="66"/>
      </p:cViewPr>
      <p:guideLst>
        <p:guide orient="horz" pos="773"/>
        <p:guide pos="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84" Type="http://schemas.openxmlformats.org/officeDocument/2006/relationships/font" Target="fonts/font16.fntdata"/><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8.fntdata"/><Relationship Id="rId7" Type="http://schemas.openxmlformats.org/officeDocument/2006/relationships/slideMaster" Target="slideMasters/slideMaster4.xml"/><Relationship Id="rId71"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font" Target="fonts/font14.fntdata"/><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D8765AD0-B56E-4E5A-9C1E-13D91B659D5D}" type="datetimeFigureOut">
              <a:rPr lang="en-US" smtClean="0"/>
              <a:t>5/17/2021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1F28341C-8A29-4DC3-AE60-95FC0085A85B}" type="slidenum">
              <a:rPr lang="en-US" smtClean="0"/>
              <a:t>‹#›</a:t>
            </a:fld>
            <a:endParaRPr lang="en-US" dirty="0"/>
          </a:p>
        </p:txBody>
      </p:sp>
    </p:spTree>
    <p:extLst>
      <p:ext uri="{BB962C8B-B14F-4D97-AF65-F5344CB8AC3E}">
        <p14:creationId xmlns:p14="http://schemas.microsoft.com/office/powerpoint/2010/main" val="688572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CFBE8C-3CD8-446C-83ED-0186F065E5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50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14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339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3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23M paid by GTRI to RI overall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782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1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86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49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71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956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37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598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960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965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7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768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710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219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581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68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380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816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75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98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with over 90 days includes late</a:t>
            </a:r>
            <a:r>
              <a:rPr lang="en-US" baseline="0" dirty="0"/>
              <a:t> setup by G&amp;C and/or OSP; we cannot move prior year expense from State account; Cost transfers without a Grant Worktag should go to the controller’s office.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7A110E-9D31-4F1C-8360-E5BF2B447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23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Managing Institute Finances Guide is a continuation of the Fiscal Year-End Closeout User Guide </a:t>
            </a:r>
          </a:p>
          <a:p>
            <a:r>
              <a:rPr lang="en-US" dirty="0" smtClean="0"/>
              <a:t>• MIF Guide contains four main sections: </a:t>
            </a:r>
          </a:p>
          <a:p>
            <a:r>
              <a:rPr lang="en-US" dirty="0" smtClean="0"/>
              <a:t>	• Financial Reports User Guide </a:t>
            </a:r>
          </a:p>
          <a:p>
            <a:r>
              <a:rPr lang="en-US" dirty="0" smtClean="0"/>
              <a:t>	• Common Financial Concepts </a:t>
            </a:r>
          </a:p>
          <a:p>
            <a:r>
              <a:rPr lang="en-US" dirty="0" smtClean="0"/>
              <a:t>	• Reporting Overview </a:t>
            </a:r>
          </a:p>
          <a:p>
            <a:r>
              <a:rPr lang="en-US" dirty="0" smtClean="0"/>
              <a:t>	• Tips on Financial Topics including supplier invoicing, procurement, travel and expenses, </a:t>
            </a:r>
            <a:r>
              <a:rPr lang="en-US" dirty="0" err="1" smtClean="0"/>
              <a:t>etc</a:t>
            </a:r>
            <a:endParaRPr lang="en-US" dirty="0"/>
          </a:p>
        </p:txBody>
      </p:sp>
      <p:sp>
        <p:nvSpPr>
          <p:cNvPr id="4" name="Slide Number Placeholder 3"/>
          <p:cNvSpPr>
            <a:spLocks noGrp="1"/>
          </p:cNvSpPr>
          <p:nvPr>
            <p:ph type="sldNum" sz="quarter" idx="10"/>
          </p:nvPr>
        </p:nvSpPr>
        <p:spPr/>
        <p:txBody>
          <a:bodyPr/>
          <a:lstStyle/>
          <a:p>
            <a:fld id="{1F28341C-8A29-4DC3-AE60-95FC0085A85B}" type="slidenum">
              <a:rPr lang="en-US" smtClean="0"/>
              <a:t>10</a:t>
            </a:fld>
            <a:endParaRPr lang="en-US" dirty="0"/>
          </a:p>
        </p:txBody>
      </p:sp>
    </p:spTree>
    <p:extLst>
      <p:ext uri="{BB962C8B-B14F-4D97-AF65-F5344CB8AC3E}">
        <p14:creationId xmlns:p14="http://schemas.microsoft.com/office/powerpoint/2010/main" val="58750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FF3FC0-5F94-4FF5-9F08-D230A8977C7C}" type="slidenum">
              <a:rPr lang="en-US" smtClean="0"/>
              <a:t>18</a:t>
            </a:fld>
            <a:endParaRPr lang="en-US" dirty="0"/>
          </a:p>
        </p:txBody>
      </p:sp>
    </p:spTree>
    <p:extLst>
      <p:ext uri="{BB962C8B-B14F-4D97-AF65-F5344CB8AC3E}">
        <p14:creationId xmlns:p14="http://schemas.microsoft.com/office/powerpoint/2010/main" val="1663667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NIH</a:t>
            </a:r>
            <a:r>
              <a:rPr lang="en-US" baseline="0" dirty="0" smtClean="0"/>
              <a:t> Memo posted to Website</a:t>
            </a:r>
          </a:p>
          <a:p>
            <a:pPr marL="0" indent="0">
              <a:buFont typeface="Arial" panose="020B0604020202020204" pitchFamily="34" charset="0"/>
              <a:buNone/>
            </a:pPr>
            <a:r>
              <a:rPr lang="en-US" baseline="0" dirty="0" smtClean="0"/>
              <a:t>NIH will be reviewed again based on May close, Mid-May deadline for EDRS otherwise an Accounting Adjustment will be posted to Cost Share within period</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753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CFDADE-9A1C-49C0-BD7B-85E0FDCD5A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2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9986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1"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387894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2142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71426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736605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439837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71978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840547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27081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58446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115465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413933"/>
            <a:ext cx="8873067" cy="4749800"/>
          </a:xfrm>
        </p:spPr>
        <p:txBody>
          <a:bodyPr>
            <a:noAutofit/>
          </a:bodyPr>
          <a:lstStyle>
            <a:lvl1pPr marL="0" indent="0">
              <a:spcAft>
                <a:spcPts val="450"/>
              </a:spcAft>
              <a:buFontTx/>
              <a:buNone/>
              <a:defRPr sz="1800"/>
            </a:lvl1pPr>
            <a:lvl2pPr marL="349758" indent="-214313">
              <a:spcAft>
                <a:spcPts val="450"/>
              </a:spcAft>
              <a:buFont typeface="Lucida Grande"/>
              <a:buChar char="•"/>
              <a:defRPr sz="1575"/>
            </a:lvl2pPr>
            <a:lvl3pPr>
              <a:spcAft>
                <a:spcPts val="450"/>
              </a:spcAft>
              <a:defRPr sz="1575"/>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0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1" y="1600200"/>
            <a:ext cx="4191000"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563536" y="1600200"/>
            <a:ext cx="4351865" cy="4621678"/>
          </a:xfrm>
        </p:spPr>
        <p:txBody>
          <a:bodyPr lIns="274320" rIns="274320"/>
          <a:lstStyle>
            <a:lvl1pPr>
              <a:spcAft>
                <a:spcPts val="450"/>
              </a:spcAft>
              <a:defRPr sz="1800">
                <a:solidFill>
                  <a:schemeClr val="bg1">
                    <a:lumMod val="85000"/>
                    <a:lumOff val="15000"/>
                  </a:schemeClr>
                </a:solidFill>
              </a:defRPr>
            </a:lvl1pPr>
            <a:lvl2pPr>
              <a:spcAft>
                <a:spcPts val="450"/>
              </a:spcAft>
              <a:defRPr sz="1350">
                <a:solidFill>
                  <a:schemeClr val="bg1">
                    <a:lumMod val="85000"/>
                    <a:lumOff val="15000"/>
                  </a:schemeClr>
                </a:solidFill>
              </a:defRPr>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5058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3"/>
          <p:cNvSpPr>
            <a:spLocks noGrp="1"/>
          </p:cNvSpPr>
          <p:nvPr>
            <p:ph type="pic" sz="quarter" idx="10"/>
          </p:nvPr>
        </p:nvSpPr>
        <p:spPr>
          <a:xfrm>
            <a:off x="254000" y="1371600"/>
            <a:ext cx="4216401" cy="2253044"/>
          </a:xfrm>
        </p:spPr>
        <p:txBody>
          <a:bodyPr/>
          <a:lstStyle/>
          <a:p>
            <a:endParaRPr lang="en-US" dirty="0"/>
          </a:p>
        </p:txBody>
      </p:sp>
      <p:sp>
        <p:nvSpPr>
          <p:cNvPr id="4" name="Picture Placeholder 3"/>
          <p:cNvSpPr>
            <a:spLocks noGrp="1"/>
          </p:cNvSpPr>
          <p:nvPr>
            <p:ph type="pic" sz="quarter" idx="11"/>
          </p:nvPr>
        </p:nvSpPr>
        <p:spPr>
          <a:xfrm>
            <a:off x="4656667" y="1371600"/>
            <a:ext cx="4207934" cy="2253044"/>
          </a:xfrm>
        </p:spPr>
        <p:txBody>
          <a:bodyPr/>
          <a:lstStyle/>
          <a:p>
            <a:endParaRPr lang="en-US" dirty="0"/>
          </a:p>
        </p:txBody>
      </p:sp>
      <p:sp>
        <p:nvSpPr>
          <p:cNvPr id="5" name="Picture Placeholder 3"/>
          <p:cNvSpPr>
            <a:spLocks noGrp="1"/>
          </p:cNvSpPr>
          <p:nvPr>
            <p:ph type="pic" sz="quarter" idx="12"/>
          </p:nvPr>
        </p:nvSpPr>
        <p:spPr>
          <a:xfrm>
            <a:off x="254000" y="3784602"/>
            <a:ext cx="4216401" cy="2459799"/>
          </a:xfrm>
        </p:spPr>
        <p:txBody>
          <a:bodyPr/>
          <a:lstStyle/>
          <a:p>
            <a:endParaRPr lang="en-US" dirty="0"/>
          </a:p>
        </p:txBody>
      </p:sp>
      <p:sp>
        <p:nvSpPr>
          <p:cNvPr id="6" name="Picture Placeholder 3"/>
          <p:cNvSpPr>
            <a:spLocks noGrp="1"/>
          </p:cNvSpPr>
          <p:nvPr>
            <p:ph type="pic" sz="quarter" idx="13"/>
          </p:nvPr>
        </p:nvSpPr>
        <p:spPr>
          <a:xfrm>
            <a:off x="4656667" y="3784600"/>
            <a:ext cx="4207934" cy="2459800"/>
          </a:xfrm>
        </p:spPr>
        <p:txBody>
          <a:bodyPr/>
          <a:lstStyle/>
          <a:p>
            <a:endParaRPr lang="en-US" dirty="0"/>
          </a:p>
        </p:txBody>
      </p:sp>
    </p:spTree>
    <p:extLst>
      <p:ext uri="{BB962C8B-B14F-4D97-AF65-F5344CB8AC3E}">
        <p14:creationId xmlns:p14="http://schemas.microsoft.com/office/powerpoint/2010/main" val="3613402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262467" y="1329267"/>
            <a:ext cx="2751666" cy="1400218"/>
          </a:xfrm>
        </p:spPr>
        <p:txBody>
          <a:bodyPr/>
          <a:lstStyle/>
          <a:p>
            <a:endParaRPr lang="en-US" dirty="0"/>
          </a:p>
        </p:txBody>
      </p:sp>
      <p:sp>
        <p:nvSpPr>
          <p:cNvPr id="6" name="Picture Placeholder 3"/>
          <p:cNvSpPr>
            <a:spLocks noGrp="1"/>
          </p:cNvSpPr>
          <p:nvPr>
            <p:ph type="pic" sz="quarter" idx="12"/>
          </p:nvPr>
        </p:nvSpPr>
        <p:spPr>
          <a:xfrm>
            <a:off x="6092776" y="1329267"/>
            <a:ext cx="2805693" cy="1400218"/>
          </a:xfrm>
        </p:spPr>
        <p:txBody>
          <a:bodyPr/>
          <a:lstStyle/>
          <a:p>
            <a:endParaRPr lang="en-US" dirty="0"/>
          </a:p>
        </p:txBody>
      </p:sp>
      <p:sp>
        <p:nvSpPr>
          <p:cNvPr id="7" name="Picture Placeholder 3"/>
          <p:cNvSpPr>
            <a:spLocks noGrp="1"/>
          </p:cNvSpPr>
          <p:nvPr>
            <p:ph type="pic" sz="quarter" idx="13"/>
          </p:nvPr>
        </p:nvSpPr>
        <p:spPr>
          <a:xfrm>
            <a:off x="3132668" y="1329267"/>
            <a:ext cx="2870200" cy="1400218"/>
          </a:xfrm>
        </p:spPr>
        <p:txBody>
          <a:bodyPr/>
          <a:lstStyle/>
          <a:p>
            <a:endParaRPr lang="en-US" dirty="0"/>
          </a:p>
        </p:txBody>
      </p:sp>
      <p:sp>
        <p:nvSpPr>
          <p:cNvPr id="8" name="Picture Placeholder 3"/>
          <p:cNvSpPr>
            <a:spLocks noGrp="1"/>
          </p:cNvSpPr>
          <p:nvPr>
            <p:ph type="pic" sz="quarter" idx="14"/>
          </p:nvPr>
        </p:nvSpPr>
        <p:spPr>
          <a:xfrm>
            <a:off x="262467" y="2946400"/>
            <a:ext cx="2751666" cy="1514524"/>
          </a:xfrm>
        </p:spPr>
        <p:txBody>
          <a:bodyPr/>
          <a:lstStyle/>
          <a:p>
            <a:endParaRPr lang="en-US" dirty="0"/>
          </a:p>
        </p:txBody>
      </p:sp>
      <p:sp>
        <p:nvSpPr>
          <p:cNvPr id="9" name="Picture Placeholder 3"/>
          <p:cNvSpPr>
            <a:spLocks noGrp="1"/>
          </p:cNvSpPr>
          <p:nvPr>
            <p:ph type="pic" sz="quarter" idx="15"/>
          </p:nvPr>
        </p:nvSpPr>
        <p:spPr>
          <a:xfrm>
            <a:off x="6092776" y="2946400"/>
            <a:ext cx="2805693" cy="1514524"/>
          </a:xfrm>
        </p:spPr>
        <p:txBody>
          <a:bodyPr/>
          <a:lstStyle/>
          <a:p>
            <a:endParaRPr lang="en-US" dirty="0"/>
          </a:p>
        </p:txBody>
      </p:sp>
      <p:sp>
        <p:nvSpPr>
          <p:cNvPr id="10" name="Picture Placeholder 3"/>
          <p:cNvSpPr>
            <a:spLocks noGrp="1"/>
          </p:cNvSpPr>
          <p:nvPr>
            <p:ph type="pic" sz="quarter" idx="16"/>
          </p:nvPr>
        </p:nvSpPr>
        <p:spPr>
          <a:xfrm>
            <a:off x="3132668" y="2946400"/>
            <a:ext cx="2870200" cy="1514524"/>
          </a:xfrm>
        </p:spPr>
        <p:txBody>
          <a:bodyPr/>
          <a:lstStyle/>
          <a:p>
            <a:endParaRPr lang="en-US" dirty="0"/>
          </a:p>
        </p:txBody>
      </p:sp>
      <p:sp>
        <p:nvSpPr>
          <p:cNvPr id="11" name="Picture Placeholder 3"/>
          <p:cNvSpPr>
            <a:spLocks noGrp="1"/>
          </p:cNvSpPr>
          <p:nvPr>
            <p:ph type="pic" sz="quarter" idx="17"/>
          </p:nvPr>
        </p:nvSpPr>
        <p:spPr>
          <a:xfrm>
            <a:off x="262467" y="4677839"/>
            <a:ext cx="2751666" cy="1507682"/>
          </a:xfrm>
        </p:spPr>
        <p:txBody>
          <a:bodyPr/>
          <a:lstStyle/>
          <a:p>
            <a:endParaRPr lang="en-US" dirty="0"/>
          </a:p>
        </p:txBody>
      </p:sp>
      <p:sp>
        <p:nvSpPr>
          <p:cNvPr id="12" name="Picture Placeholder 3"/>
          <p:cNvSpPr>
            <a:spLocks noGrp="1"/>
          </p:cNvSpPr>
          <p:nvPr>
            <p:ph type="pic" sz="quarter" idx="18"/>
          </p:nvPr>
        </p:nvSpPr>
        <p:spPr>
          <a:xfrm>
            <a:off x="6092776" y="4677839"/>
            <a:ext cx="2805692" cy="1507682"/>
          </a:xfrm>
        </p:spPr>
        <p:txBody>
          <a:bodyPr/>
          <a:lstStyle/>
          <a:p>
            <a:endParaRPr lang="en-US" dirty="0"/>
          </a:p>
        </p:txBody>
      </p:sp>
      <p:sp>
        <p:nvSpPr>
          <p:cNvPr id="13" name="Picture Placeholder 3"/>
          <p:cNvSpPr>
            <a:spLocks noGrp="1"/>
          </p:cNvSpPr>
          <p:nvPr>
            <p:ph type="pic" sz="quarter" idx="19"/>
          </p:nvPr>
        </p:nvSpPr>
        <p:spPr>
          <a:xfrm>
            <a:off x="3132668" y="4677839"/>
            <a:ext cx="2870200" cy="1507682"/>
          </a:xfrm>
        </p:spPr>
        <p:txBody>
          <a:bodyPr/>
          <a:lstStyle/>
          <a:p>
            <a:endParaRPr lang="en-US" dirty="0"/>
          </a:p>
        </p:txBody>
      </p:sp>
    </p:spTree>
    <p:extLst>
      <p:ext uri="{BB962C8B-B14F-4D97-AF65-F5344CB8AC3E}">
        <p14:creationId xmlns:p14="http://schemas.microsoft.com/office/powerpoint/2010/main" val="3558680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25345" y="1557867"/>
            <a:ext cx="5096935" cy="2235200"/>
          </a:xfrm>
          <a:noFill/>
        </p:spPr>
        <p:txBody>
          <a:bodyPr anchor="b" anchorCtr="0">
            <a:noAutofit/>
          </a:bodyPr>
          <a:lstStyle>
            <a:lvl1pPr algn="l">
              <a:lnSpc>
                <a:spcPts val="3600"/>
              </a:lnSpc>
              <a:defRPr b="1" cap="all" spc="150">
                <a:solidFill>
                  <a:schemeClr val="tx1"/>
                </a:solidFill>
              </a:defRPr>
            </a:lvl1pPr>
          </a:lstStyle>
          <a:p>
            <a:r>
              <a:rPr lang="en-US"/>
              <a:t>Click to edit Master title style</a:t>
            </a:r>
          </a:p>
        </p:txBody>
      </p:sp>
      <p:sp>
        <p:nvSpPr>
          <p:cNvPr id="3" name="Subtitle 2"/>
          <p:cNvSpPr>
            <a:spLocks noGrp="1"/>
          </p:cNvSpPr>
          <p:nvPr>
            <p:ph type="subTitle" idx="1"/>
          </p:nvPr>
        </p:nvSpPr>
        <p:spPr>
          <a:xfrm>
            <a:off x="3725345" y="4275706"/>
            <a:ext cx="5096935" cy="1202267"/>
          </a:xfrm>
        </p:spPr>
        <p:txBody>
          <a:bodyPr>
            <a:noAutofit/>
          </a:bodyPr>
          <a:lstStyle>
            <a:lvl1pPr marL="0" indent="0" algn="l">
              <a:lnSpc>
                <a:spcPts val="2100"/>
              </a:lnSpc>
              <a:buNone/>
              <a:defRPr sz="2000" b="1" cap="all" spc="300">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94184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dirty="0">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dirty="0">
              <a:solidFill>
                <a:prstClr val="white"/>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2AA957AF-53C0-420B-9C2D-77DB1416566C}" type="slidenum">
              <a:rPr lang="en-US" smtClean="0">
                <a:solidFill>
                  <a:prstClr val="white"/>
                </a:solidFill>
              </a:rPr>
              <a:pPr defTabSz="457200"/>
              <a:t>‹#›</a:t>
            </a:fld>
            <a:endParaRPr lang="en-US" dirty="0">
              <a:solidFill>
                <a:prstClr val="white"/>
              </a:solidFill>
            </a:endParaRPr>
          </a:p>
        </p:txBody>
      </p:sp>
      <p:sp>
        <p:nvSpPr>
          <p:cNvPr id="12" name="Text Placeholder 11"/>
          <p:cNvSpPr>
            <a:spLocks noGrp="1"/>
          </p:cNvSpPr>
          <p:nvPr>
            <p:ph type="body" sz="quarter" idx="13"/>
          </p:nvPr>
        </p:nvSpPr>
        <p:spPr>
          <a:xfrm>
            <a:off x="457200" y="117446"/>
            <a:ext cx="7031038" cy="495329"/>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Text Placeholder 13"/>
          <p:cNvSpPr>
            <a:spLocks noGrp="1"/>
          </p:cNvSpPr>
          <p:nvPr>
            <p:ph type="body" sz="quarter" idx="14"/>
          </p:nvPr>
        </p:nvSpPr>
        <p:spPr>
          <a:xfrm>
            <a:off x="457200" y="981075"/>
            <a:ext cx="8142287" cy="50338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23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jpg"/><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3.xml"/><Relationship Id="rId7"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13" r:id="rId10"/>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5/17/2021</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20041057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5765800" cy="991352"/>
          </a:xfrm>
          <a:prstGeom prst="rect">
            <a:avLst/>
          </a:prstGeom>
          <a:solidFill>
            <a:schemeClr val="bg1"/>
          </a:solidFill>
        </p:spPr>
        <p:txBody>
          <a:bodyPr vert="horz" lIns="27432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1" y="1363133"/>
            <a:ext cx="8924509" cy="4834466"/>
          </a:xfrm>
          <a:prstGeom prst="rect">
            <a:avLst/>
          </a:prstGeom>
        </p:spPr>
        <p:txBody>
          <a:bodyPr vert="horz" lIns="274320" tIns="45720" rIns="2743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13579838"/>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Lst>
  <p:txStyles>
    <p:titleStyle>
      <a:lvl1pPr algn="l" defTabSz="342900" rtl="0" eaLnBrk="1" latinLnBrk="0" hangingPunct="1">
        <a:spcBef>
          <a:spcPct val="0"/>
        </a:spcBef>
        <a:buNone/>
        <a:defRPr sz="1800" kern="1200" cap="all" spc="150">
          <a:solidFill>
            <a:srgbClr val="EEB211"/>
          </a:solidFill>
          <a:latin typeface="Calibri"/>
          <a:ea typeface="+mj-ea"/>
          <a:cs typeface="+mj-cs"/>
        </a:defRPr>
      </a:lvl1pPr>
    </p:titleStyle>
    <p:bodyStyle>
      <a:lvl1pPr marL="0" indent="0" algn="l" defTabSz="342900" rtl="0" eaLnBrk="1" latinLnBrk="0" hangingPunct="1">
        <a:spcBef>
          <a:spcPct val="20000"/>
        </a:spcBef>
        <a:buFont typeface="Arial"/>
        <a:buNone/>
        <a:defRPr sz="2400" kern="1200">
          <a:solidFill>
            <a:srgbClr val="262626"/>
          </a:solidFill>
          <a:latin typeface="+mn-lt"/>
          <a:ea typeface="+mn-ea"/>
          <a:cs typeface="+mn-cs"/>
        </a:defRPr>
      </a:lvl1pPr>
      <a:lvl2pPr marL="349758" indent="-214313" algn="l" defTabSz="342900" rtl="0" eaLnBrk="1" latinLnBrk="0" hangingPunct="1">
        <a:spcBef>
          <a:spcPct val="20000"/>
        </a:spcBef>
        <a:buFont typeface="Arial"/>
        <a:buChar char="•"/>
        <a:defRPr sz="2100" kern="1200">
          <a:solidFill>
            <a:srgbClr val="262626"/>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262626"/>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4pPr>
      <a:lvl5pPr marL="1543050" indent="-171450" algn="l" defTabSz="342900" rtl="0" eaLnBrk="1" latinLnBrk="0" hangingPunct="1">
        <a:spcBef>
          <a:spcPct val="20000"/>
        </a:spcBef>
        <a:buFont typeface="Arial"/>
        <a:buChar char="»"/>
        <a:defRPr sz="1500" kern="1200">
          <a:solidFill>
            <a:schemeClr val="bg1"/>
          </a:solidFill>
          <a:latin typeface="Roboto Ligh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3"/>
            <a:ext cx="8572500" cy="459635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8118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811838"/>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slide</a:t>
            </a:r>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8118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3430862188"/>
      </p:ext>
    </p:extLst>
  </p:cSld>
  <p:clrMap bg1="lt1" tx1="dk1" bg2="lt2" tx2="dk2" accent1="accent1" accent2="accent2" accent3="accent3" accent4="accent4" accent5="accent5" accent6="accent6" hlink="hlink" folHlink="folHlink"/>
  <p:hf sldNum="0" hdr="0" dt="0"/>
  <p:txStyles>
    <p:titleStyle>
      <a:lvl1pPr algn="l" defTabSz="914400" rtl="0" eaLnBrk="1" latinLnBrk="0" hangingPunct="1">
        <a:lnSpc>
          <a:spcPct val="90000"/>
        </a:lnSpc>
        <a:spcBef>
          <a:spcPct val="0"/>
        </a:spcBef>
        <a:buNone/>
        <a:defRPr sz="3600" b="1" i="0" kern="1200" baseline="0">
          <a:solidFill>
            <a:srgbClr val="003057"/>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nam02.safelinks.protection.outlook.com/?url=https%3A%2F%2Fwww.ecfr.gov%2Fcgi-bin%2FretrieveECFR%3Fgp%3D1%26SID%3D3cbe437ffe224ebb0af8609bd8cc2c42%26ty%3DHTML%26h%3DL%26mc%3Dtrue%26r%3DPART%26n%3Dpt2.1.200%23se2.1.200_1308&amp;data=04%7C01%7CRob.Roy%40usg.edu%7C5ffcb2a56d5a4ecb284408d905159b65%7C4711f877fb3a4f11aaab3c496800c23d%7C0%7C0%7C637546412637261559%7CUnknown%7CTWFpbGZsb3d8eyJWIjoiMC4wLjAwMDAiLCJQIjoiV2luMzIiLCJBTiI6Ik1haWwiLCJXVCI6Mn0%3D%7C1000&amp;sdata=TJ3T2Rd60976hnVFP0%2FbZesVDmbsRV%2FLQhk7RbYwjD0%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nam02.safelinks.protection.outlook.com/?url=https%3A%2F%2Fwww.federalregister.gov%2Fselect-citation%2F2020%2F08%2F13%2F2-CFR-200.308&amp;data=04%7C01%7CRob.Roy%40usg.edu%7C5ffcb2a56d5a4ecb284408d905159b65%7C4711f877fb3a4f11aaab3c496800c23d%7C0%7C0%7C637546412637271554%7CUnknown%7CTWFpbGZsb3d8eyJWIjoiMC4wLjAwMDAiLCJQIjoiV2luMzIiLCJBTiI6Ik1haWwiLCJXVCI6Mn0%3D%7C1000&amp;sdata=ZjZ5atF4c%2FB%2BPAN6nbyhJrPk3eu38jYCLEFw0ZshSzk%3D&amp;reserved=0" TargetMode="External"/><Relationship Id="rId4" Type="http://schemas.openxmlformats.org/officeDocument/2006/relationships/hyperlink" Target="https://nam02.safelinks.protection.outlook.com/?url=https%3A%2F%2Fwww.federalregister.gov%2Fdocuments%2F2020%2F08%2F13%2F2020-17468%2Fguidance-for-grants-and-agreements&amp;data=04%7C01%7CRob.Roy%40usg.edu%7C5ffcb2a56d5a4ecb284408d905159b65%7C4711f877fb3a4f11aaab3c496800c23d%7C0%7C0%7C637546412637261559%7CUnknown%7CTWFpbGZsb3d8eyJWIjoiMC4wLjAwMDAiLCJQIjoiV2luMzIiLCJBTiI6Ik1haWwiLCJXVCI6Mn0%3D%7C1000&amp;sdata=VafTMbC1QrMikimX2IiNqeUKeMles75tHAawnUB33SQ%3D&amp;reserved=0"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training.osp.gatech.edu/" TargetMode="External"/><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894381" y="1962229"/>
            <a:ext cx="5786563" cy="1472449"/>
          </a:xfrm>
          <a:prstGeom prst="rect">
            <a:avLst/>
          </a:prstGeom>
        </p:spPr>
        <p:txBody>
          <a:bodyPr wrap="square">
            <a:normAutofit/>
          </a:bodyPr>
          <a:lstStyle/>
          <a:p>
            <a:pPr algn="ctr"/>
            <a:r>
              <a:rPr lang="en-US" dirty="0" smtClean="0">
                <a:solidFill>
                  <a:schemeClr val="accent1">
                    <a:lumMod val="50000"/>
                  </a:schemeClr>
                </a:solidFill>
                <a:effectLst>
                  <a:outerShdw blurRad="38100" dist="38100" dir="2700000" algn="tl">
                    <a:srgbClr val="000000">
                      <a:alpha val="43137"/>
                    </a:srgbClr>
                  </a:outerShdw>
                </a:effectLst>
              </a:rPr>
              <a:t>The Latest </a:t>
            </a:r>
            <a:r>
              <a:rPr lang="en-US" i="1" dirty="0" smtClean="0">
                <a:solidFill>
                  <a:schemeClr val="accent1">
                    <a:lumMod val="50000"/>
                  </a:schemeClr>
                </a:solidFill>
                <a:effectLst>
                  <a:outerShdw blurRad="38100" dist="38100" dir="2700000" algn="tl">
                    <a:srgbClr val="000000">
                      <a:alpha val="43137"/>
                    </a:srgbClr>
                  </a:outerShdw>
                </a:effectLst>
              </a:rPr>
              <a:t>Buzz</a:t>
            </a:r>
            <a:r>
              <a:rPr lang="en-US" dirty="0" smtClean="0">
                <a:solidFill>
                  <a:schemeClr val="accent1">
                    <a:lumMod val="50000"/>
                  </a:schemeClr>
                </a:solidFill>
                <a:effectLst>
                  <a:outerShdw blurRad="38100" dist="38100" dir="2700000" algn="tl">
                    <a:srgbClr val="000000">
                      <a:alpha val="43137"/>
                    </a:srgbClr>
                  </a:outerShdw>
                </a:effectLst>
              </a:rPr>
              <a:t> with G&amp;C Accounting</a:t>
            </a:r>
            <a:endParaRPr lang="en-US" dirty="0">
              <a:solidFill>
                <a:schemeClr val="accent1">
                  <a:lumMod val="50000"/>
                </a:schemeClr>
              </a:solidFill>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p:txBody>
          <a:bodyPr anchor="t">
            <a:noAutofit/>
          </a:bodyPr>
          <a:lstStyle/>
          <a:p>
            <a:r>
              <a:rPr lang="en-US" dirty="0" smtClean="0">
                <a:latin typeface="Roboto Condensed Light"/>
                <a:ea typeface="Roboto Condensed Light"/>
                <a:cs typeface="Roboto Condensed Light"/>
              </a:rPr>
              <a:t>Wednesday, May 19, 2021</a:t>
            </a:r>
            <a:endParaRPr lang="en-US" dirty="0">
              <a:latin typeface="Roboto Condensed Light"/>
              <a:ea typeface="Roboto Condensed Light"/>
              <a:cs typeface="Roboto Condensed Light"/>
            </a:endParaRPr>
          </a:p>
          <a:p>
            <a:r>
              <a:rPr lang="en-US" dirty="0" smtClean="0">
                <a:latin typeface="Roboto Condensed Light"/>
                <a:ea typeface="Roboto Condensed Light"/>
                <a:cs typeface="Roboto Condensed Light"/>
              </a:rPr>
              <a:t>1:00 - 2:30PM</a:t>
            </a:r>
            <a:endParaRPr lang="en-US" dirty="0">
              <a:latin typeface="Roboto Condensed Light"/>
              <a:ea typeface="Roboto Condensed Light"/>
              <a:cs typeface="Roboto Condensed Ligh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009" y="4041058"/>
            <a:ext cx="1185993" cy="2626976"/>
          </a:xfrm>
          <a:prstGeom prst="rect">
            <a:avLst/>
          </a:prstGeom>
        </p:spPr>
      </p:pic>
    </p:spTree>
    <p:extLst>
      <p:ext uri="{BB962C8B-B14F-4D97-AF65-F5344CB8AC3E}">
        <p14:creationId xmlns:p14="http://schemas.microsoft.com/office/powerpoint/2010/main" val="3146334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9607"/>
            <a:ext cx="9144000" cy="503758"/>
          </a:xfrm>
          <a:prstGeom prst="rect">
            <a:avLst/>
          </a:prstGeom>
        </p:spPr>
        <p:txBody>
          <a:bodyPr vert="horz" wrap="square" lIns="0" tIns="11206" rIns="0" bIns="0" rtlCol="0" anchor="ctr">
            <a:spAutoFit/>
          </a:bodyPr>
          <a:lstStyle/>
          <a:p>
            <a:pPr marL="11206" algn="ctr">
              <a:lnSpc>
                <a:spcPct val="100000"/>
              </a:lnSpc>
              <a:spcBef>
                <a:spcPts val="88"/>
              </a:spcBef>
            </a:pPr>
            <a:r>
              <a:rPr lang="en-US" sz="3200" spc="-40" dirty="0" smtClean="0"/>
              <a:t>FY21 Key Year-End Reminders</a:t>
            </a:r>
            <a:endParaRPr sz="3200" spc="-31" dirty="0"/>
          </a:p>
        </p:txBody>
      </p:sp>
      <p:sp>
        <p:nvSpPr>
          <p:cNvPr id="6" name="Rectangle 5"/>
          <p:cNvSpPr/>
          <p:nvPr/>
        </p:nvSpPr>
        <p:spPr>
          <a:xfrm>
            <a:off x="449317" y="1053304"/>
            <a:ext cx="8237483" cy="4870564"/>
          </a:xfrm>
          <a:prstGeom prst="rect">
            <a:avLst/>
          </a:prstGeom>
        </p:spPr>
        <p:txBody>
          <a:bodyPr wrap="square">
            <a:spAutoFit/>
          </a:bodyPr>
          <a:lstStyle/>
          <a:p>
            <a:pPr marL="377190" indent="-285750">
              <a:lnSpc>
                <a:spcPct val="100000"/>
              </a:lnSpc>
              <a:spcBef>
                <a:spcPts val="330"/>
              </a:spcBef>
              <a:spcAft>
                <a:spcPts val="600"/>
              </a:spcAft>
              <a:buFont typeface="Arial" panose="020B0604020202020204" pitchFamily="34" charset="0"/>
              <a:buChar char="•"/>
            </a:pPr>
            <a:r>
              <a:rPr lang="en-US" sz="2400" spc="65" dirty="0" smtClean="0">
                <a:latin typeface="+mj-lt"/>
                <a:cs typeface="Gill Sans MT"/>
              </a:rPr>
              <a:t>Obligations must </a:t>
            </a:r>
            <a:r>
              <a:rPr lang="en-US" sz="2400" u="sng" spc="65" dirty="0" smtClean="0">
                <a:latin typeface="+mj-lt"/>
                <a:cs typeface="Gill Sans MT"/>
              </a:rPr>
              <a:t>reconcile</a:t>
            </a:r>
            <a:r>
              <a:rPr lang="en-US" sz="2400" spc="65" dirty="0" smtClean="0">
                <a:latin typeface="+mj-lt"/>
                <a:cs typeface="Gill Sans MT"/>
              </a:rPr>
              <a:t> to the ledger at 6/30</a:t>
            </a:r>
          </a:p>
          <a:p>
            <a:pPr marL="377190" indent="-285750">
              <a:lnSpc>
                <a:spcPct val="100000"/>
              </a:lnSpc>
              <a:spcBef>
                <a:spcPts val="330"/>
              </a:spcBef>
              <a:spcAft>
                <a:spcPts val="600"/>
              </a:spcAft>
              <a:buFont typeface="Arial" panose="020B0604020202020204" pitchFamily="34" charset="0"/>
              <a:buChar char="•"/>
            </a:pPr>
            <a:r>
              <a:rPr lang="en-US" sz="2400" spc="65" dirty="0" smtClean="0">
                <a:latin typeface="+mj-lt"/>
                <a:cs typeface="Gill Sans MT"/>
              </a:rPr>
              <a:t>Commitments must be </a:t>
            </a:r>
            <a:r>
              <a:rPr lang="en-US" sz="2400" u="sng" spc="65" dirty="0" smtClean="0">
                <a:latin typeface="+mj-lt"/>
                <a:cs typeface="Gill Sans MT"/>
              </a:rPr>
              <a:t>zero</a:t>
            </a:r>
            <a:r>
              <a:rPr lang="en-US" sz="2400" spc="65" dirty="0" smtClean="0">
                <a:latin typeface="+mj-lt"/>
                <a:cs typeface="Gill Sans MT"/>
              </a:rPr>
              <a:t> at 6/30</a:t>
            </a:r>
          </a:p>
          <a:p>
            <a:pPr marL="377190" indent="-285750">
              <a:lnSpc>
                <a:spcPct val="100000"/>
              </a:lnSpc>
              <a:spcBef>
                <a:spcPts val="330"/>
              </a:spcBef>
              <a:buFont typeface="Arial" panose="020B0604020202020204" pitchFamily="34" charset="0"/>
              <a:buChar char="•"/>
            </a:pPr>
            <a:r>
              <a:rPr lang="en-US" sz="2400" spc="65" dirty="0" smtClean="0">
                <a:latin typeface="+mj-lt"/>
                <a:cs typeface="Gill Sans MT"/>
              </a:rPr>
              <a:t>Review Financial Reports (EBBR/SABER/etc.) for:</a:t>
            </a:r>
          </a:p>
          <a:p>
            <a:pPr marL="834390" lvl="1" indent="-285750">
              <a:spcBef>
                <a:spcPts val="330"/>
              </a:spcBef>
              <a:buFont typeface="Arial" panose="020B0604020202020204" pitchFamily="34" charset="0"/>
              <a:buChar char="•"/>
            </a:pPr>
            <a:r>
              <a:rPr lang="en-US" sz="1900" spc="65" dirty="0" smtClean="0">
                <a:latin typeface="+mj-lt"/>
                <a:cs typeface="Gill Sans MT"/>
              </a:rPr>
              <a:t>Payment made against PO, PO Obligation did not liquidate</a:t>
            </a:r>
          </a:p>
          <a:p>
            <a:pPr marL="834390" lvl="1" indent="-285750">
              <a:spcBef>
                <a:spcPts val="330"/>
              </a:spcBef>
              <a:buFont typeface="Arial" panose="020B0604020202020204" pitchFamily="34" charset="0"/>
              <a:buChar char="•"/>
            </a:pPr>
            <a:r>
              <a:rPr lang="en-US" sz="1900" spc="65" dirty="0" smtClean="0">
                <a:latin typeface="+mj-lt"/>
                <a:cs typeface="Gill Sans MT"/>
              </a:rPr>
              <a:t>PO issued, Requisition Commitment did not liquidate</a:t>
            </a:r>
          </a:p>
          <a:p>
            <a:pPr marL="834390" lvl="1" indent="-285750">
              <a:spcBef>
                <a:spcPts val="330"/>
              </a:spcBef>
              <a:spcAft>
                <a:spcPts val="600"/>
              </a:spcAft>
              <a:buFont typeface="Arial" panose="020B0604020202020204" pitchFamily="34" charset="0"/>
              <a:buChar char="•"/>
            </a:pPr>
            <a:r>
              <a:rPr lang="en-US" sz="1900" spc="65" dirty="0" smtClean="0">
                <a:latin typeface="+mj-lt"/>
                <a:cs typeface="Gill Sans MT"/>
              </a:rPr>
              <a:t>Expense Report paid, Spend Authority Commitment not zero</a:t>
            </a:r>
          </a:p>
          <a:p>
            <a:pPr marL="377190" indent="-285750">
              <a:spcBef>
                <a:spcPts val="330"/>
              </a:spcBef>
              <a:buFont typeface="Arial" panose="020B0604020202020204" pitchFamily="34" charset="0"/>
              <a:buChar char="•"/>
            </a:pPr>
            <a:r>
              <a:rPr lang="en-US" sz="2400" spc="65" dirty="0" smtClean="0">
                <a:latin typeface="+mj-lt"/>
                <a:cs typeface="Gill Sans MT"/>
              </a:rPr>
              <a:t>Review </a:t>
            </a:r>
            <a:r>
              <a:rPr lang="en-US" sz="2400" u="sng" spc="65" dirty="0" smtClean="0">
                <a:latin typeface="+mj-lt"/>
                <a:cs typeface="Gill Sans MT"/>
              </a:rPr>
              <a:t>Open Obligation Campus - CR</a:t>
            </a:r>
            <a:r>
              <a:rPr lang="en-US" sz="2400" spc="65" dirty="0" smtClean="0">
                <a:latin typeface="+mj-lt"/>
                <a:cs typeface="Gill Sans MT"/>
              </a:rPr>
              <a:t> for All PO’s</a:t>
            </a:r>
          </a:p>
          <a:p>
            <a:pPr marL="834390" lvl="1" indent="-285750">
              <a:spcBef>
                <a:spcPts val="330"/>
              </a:spcBef>
              <a:buFont typeface="Arial" panose="020B0604020202020204" pitchFamily="34" charset="0"/>
              <a:buChar char="•"/>
            </a:pPr>
            <a:r>
              <a:rPr lang="en-US" sz="1900" spc="65" dirty="0" smtClean="0">
                <a:latin typeface="+mj-lt"/>
                <a:cs typeface="Gill Sans MT"/>
              </a:rPr>
              <a:t>CY and PY PO</a:t>
            </a:r>
            <a:r>
              <a:rPr lang="en-US" sz="1900" dirty="0" smtClean="0">
                <a:latin typeface="+mj-lt"/>
                <a:cs typeface="Gill Sans MT"/>
              </a:rPr>
              <a:t>’s open at 6/30 each year must be valid </a:t>
            </a:r>
          </a:p>
          <a:p>
            <a:pPr marL="1291590" lvl="2" indent="-285750">
              <a:spcBef>
                <a:spcPts val="330"/>
              </a:spcBef>
              <a:spcAft>
                <a:spcPts val="600"/>
              </a:spcAft>
              <a:buFont typeface="Arial" panose="020B0604020202020204" pitchFamily="34" charset="0"/>
              <a:buChar char="•"/>
            </a:pPr>
            <a:r>
              <a:rPr lang="en-US" sz="1900" dirty="0" smtClean="0">
                <a:latin typeface="+mj-lt"/>
                <a:cs typeface="Gill Sans MT"/>
              </a:rPr>
              <a:t>If good/services received, PO should be closed</a:t>
            </a:r>
          </a:p>
          <a:p>
            <a:pPr marL="377190" indent="-285750">
              <a:spcBef>
                <a:spcPts val="330"/>
              </a:spcBef>
              <a:spcAft>
                <a:spcPts val="600"/>
              </a:spcAft>
              <a:buFont typeface="Arial" panose="020B0604020202020204" pitchFamily="34" charset="0"/>
              <a:buChar char="•"/>
            </a:pPr>
            <a:r>
              <a:rPr lang="en-US" sz="2400" dirty="0" smtClean="0">
                <a:latin typeface="+mj-lt"/>
                <a:cs typeface="Gill Sans MT"/>
              </a:rPr>
              <a:t>Campus Reporting Dashboard in Workday</a:t>
            </a:r>
          </a:p>
          <a:p>
            <a:pPr marL="377190" indent="-285750">
              <a:spcBef>
                <a:spcPts val="330"/>
              </a:spcBef>
              <a:buFont typeface="Arial" panose="020B0604020202020204" pitchFamily="34" charset="0"/>
              <a:buChar char="•"/>
            </a:pPr>
            <a:r>
              <a:rPr lang="en-US" sz="2400" dirty="0" smtClean="0">
                <a:latin typeface="+mj-lt"/>
                <a:cs typeface="Gill Sans MT"/>
              </a:rPr>
              <a:t>Managing Institute Finances Guide in ServiceNow</a:t>
            </a:r>
          </a:p>
          <a:p>
            <a:pPr marL="834390" lvl="1" indent="-285750">
              <a:spcBef>
                <a:spcPts val="330"/>
              </a:spcBef>
              <a:buFont typeface="Arial" panose="020B0604020202020204" pitchFamily="34" charset="0"/>
              <a:buChar char="•"/>
            </a:pPr>
            <a:r>
              <a:rPr lang="en-US" sz="1900" dirty="0" smtClean="0">
                <a:latin typeface="+mj-lt"/>
                <a:cs typeface="Gill Sans MT"/>
              </a:rPr>
              <a:t>YE Town Hall Meeting Slide #94</a:t>
            </a:r>
          </a:p>
        </p:txBody>
      </p:sp>
    </p:spTree>
    <p:extLst>
      <p:ext uri="{BB962C8B-B14F-4D97-AF65-F5344CB8AC3E}">
        <p14:creationId xmlns:p14="http://schemas.microsoft.com/office/powerpoint/2010/main" val="147148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4020" y="914400"/>
            <a:ext cx="8137853" cy="3855397"/>
          </a:xfrm>
          <a:prstGeom prst="rect">
            <a:avLst/>
          </a:prstGeom>
        </p:spPr>
      </p:pic>
      <p:graphicFrame>
        <p:nvGraphicFramePr>
          <p:cNvPr id="3" name="object 3"/>
          <p:cNvGraphicFramePr>
            <a:graphicFrameLocks noGrp="1"/>
          </p:cNvGraphicFramePr>
          <p:nvPr>
            <p:extLst/>
          </p:nvPr>
        </p:nvGraphicFramePr>
        <p:xfrm>
          <a:off x="564019" y="914400"/>
          <a:ext cx="8137854" cy="3855396"/>
        </p:xfrm>
        <a:graphic>
          <a:graphicData uri="http://schemas.openxmlformats.org/drawingml/2006/table">
            <a:tbl>
              <a:tblPr firstRow="1" bandRow="1">
                <a:tableStyleId>{2D5ABB26-0587-4C30-8999-92F81FD0307C}</a:tableStyleId>
              </a:tblPr>
              <a:tblGrid>
                <a:gridCol w="3688385">
                  <a:extLst>
                    <a:ext uri="{9D8B030D-6E8A-4147-A177-3AD203B41FA5}">
                      <a16:colId xmlns:a16="http://schemas.microsoft.com/office/drawing/2014/main" val="20000"/>
                    </a:ext>
                  </a:extLst>
                </a:gridCol>
                <a:gridCol w="1284238">
                  <a:extLst>
                    <a:ext uri="{9D8B030D-6E8A-4147-A177-3AD203B41FA5}">
                      <a16:colId xmlns:a16="http://schemas.microsoft.com/office/drawing/2014/main" val="20001"/>
                    </a:ext>
                  </a:extLst>
                </a:gridCol>
                <a:gridCol w="3165231">
                  <a:extLst>
                    <a:ext uri="{9D8B030D-6E8A-4147-A177-3AD203B41FA5}">
                      <a16:colId xmlns:a16="http://schemas.microsoft.com/office/drawing/2014/main" val="20002"/>
                    </a:ext>
                  </a:extLst>
                </a:gridCol>
              </a:tblGrid>
              <a:tr h="420065">
                <a:tc>
                  <a:txBody>
                    <a:bodyPr/>
                    <a:lstStyle/>
                    <a:p>
                      <a:pPr marL="234315">
                        <a:lnSpc>
                          <a:spcPct val="100000"/>
                        </a:lnSpc>
                        <a:spcBef>
                          <a:spcPts val="555"/>
                        </a:spcBef>
                      </a:pPr>
                      <a:r>
                        <a:rPr sz="1600" b="1" dirty="0" smtClean="0">
                          <a:solidFill>
                            <a:srgbClr val="FFFFFF"/>
                          </a:solidFill>
                          <a:latin typeface="Arial"/>
                          <a:cs typeface="Arial"/>
                        </a:rPr>
                        <a:t>KEY</a:t>
                      </a:r>
                      <a:r>
                        <a:rPr sz="1600" b="1" spc="-80" dirty="0" smtClean="0">
                          <a:solidFill>
                            <a:srgbClr val="FFFFFF"/>
                          </a:solidFill>
                          <a:latin typeface="Arial"/>
                          <a:cs typeface="Arial"/>
                        </a:rPr>
                        <a:t> </a:t>
                      </a:r>
                      <a:r>
                        <a:rPr sz="1600" b="1" dirty="0">
                          <a:solidFill>
                            <a:srgbClr val="FFFFFF"/>
                          </a:solidFill>
                          <a:latin typeface="Arial"/>
                          <a:cs typeface="Arial"/>
                        </a:rPr>
                        <a:t>YEAR-END</a:t>
                      </a:r>
                      <a:r>
                        <a:rPr sz="1600" b="1" spc="-25" dirty="0">
                          <a:solidFill>
                            <a:srgbClr val="FFFFFF"/>
                          </a:solidFill>
                          <a:latin typeface="Arial"/>
                          <a:cs typeface="Arial"/>
                        </a:rPr>
                        <a:t> </a:t>
                      </a:r>
                      <a:r>
                        <a:rPr sz="1600" b="1" spc="-30" dirty="0">
                          <a:solidFill>
                            <a:srgbClr val="FFFFFF"/>
                          </a:solidFill>
                          <a:latin typeface="Arial"/>
                          <a:cs typeface="Arial"/>
                        </a:rPr>
                        <a:t>TASKS</a:t>
                      </a:r>
                      <a:endParaRPr sz="1600" dirty="0">
                        <a:latin typeface="Arial"/>
                        <a:cs typeface="Arial"/>
                      </a:endParaRPr>
                    </a:p>
                  </a:txBody>
                  <a:tcPr marL="0" marR="0" marT="62193" marB="0">
                    <a:lnL w="1905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A6924A"/>
                    </a:solidFill>
                  </a:tcPr>
                </a:tc>
                <a:tc>
                  <a:txBody>
                    <a:bodyPr/>
                    <a:lstStyle/>
                    <a:p>
                      <a:pPr marL="30480">
                        <a:lnSpc>
                          <a:spcPct val="100000"/>
                        </a:lnSpc>
                        <a:spcBef>
                          <a:spcPts val="555"/>
                        </a:spcBef>
                      </a:pPr>
                      <a:r>
                        <a:rPr sz="1600" b="1" dirty="0">
                          <a:solidFill>
                            <a:srgbClr val="FFFFFF"/>
                          </a:solidFill>
                          <a:latin typeface="Arial"/>
                          <a:cs typeface="Arial"/>
                        </a:rPr>
                        <a:t>DEADLINE</a:t>
                      </a:r>
                      <a:endParaRPr sz="1600">
                        <a:latin typeface="Arial"/>
                        <a:cs typeface="Arial"/>
                      </a:endParaRPr>
                    </a:p>
                  </a:txBody>
                  <a:tcPr marL="0" marR="0" marT="62193" marB="0">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A6924A"/>
                    </a:solidFill>
                  </a:tcPr>
                </a:tc>
                <a:tc>
                  <a:txBody>
                    <a:bodyPr/>
                    <a:lstStyle/>
                    <a:p>
                      <a:pPr marL="1090930">
                        <a:lnSpc>
                          <a:spcPct val="100000"/>
                        </a:lnSpc>
                        <a:spcBef>
                          <a:spcPts val="550"/>
                        </a:spcBef>
                      </a:pPr>
                      <a:r>
                        <a:rPr sz="1600" b="1" spc="-140" dirty="0">
                          <a:solidFill>
                            <a:srgbClr val="FFFFFF"/>
                          </a:solidFill>
                          <a:latin typeface="Gill Sans MT"/>
                          <a:cs typeface="Gill Sans MT"/>
                        </a:rPr>
                        <a:t>COMMENTS</a:t>
                      </a:r>
                      <a:endParaRPr sz="1600" dirty="0">
                        <a:latin typeface="Gill Sans MT"/>
                        <a:cs typeface="Gill Sans MT"/>
                      </a:endParaRPr>
                    </a:p>
                  </a:txBody>
                  <a:tcPr marL="0" marR="0" marT="61632" marB="0">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A6924A"/>
                    </a:solidFill>
                  </a:tcPr>
                </a:tc>
                <a:extLst>
                  <a:ext uri="{0D108BD9-81ED-4DB2-BD59-A6C34878D82A}">
                    <a16:rowId xmlns:a16="http://schemas.microsoft.com/office/drawing/2014/main" val="10000"/>
                  </a:ext>
                </a:extLst>
              </a:tr>
              <a:tr h="325813">
                <a:tc>
                  <a:txBody>
                    <a:bodyPr/>
                    <a:lstStyle/>
                    <a:p>
                      <a:pPr marL="91440">
                        <a:lnSpc>
                          <a:spcPct val="100000"/>
                        </a:lnSpc>
                        <a:spcBef>
                          <a:spcPts val="355"/>
                        </a:spcBef>
                      </a:pPr>
                      <a:r>
                        <a:rPr sz="1400" spc="40" dirty="0">
                          <a:latin typeface="Gill Sans MT"/>
                          <a:cs typeface="Gill Sans MT"/>
                        </a:rPr>
                        <a:t>PCard</a:t>
                      </a:r>
                      <a:r>
                        <a:rPr sz="1400" spc="-70" dirty="0">
                          <a:latin typeface="Gill Sans MT"/>
                          <a:cs typeface="Gill Sans MT"/>
                        </a:rPr>
                        <a:t> </a:t>
                      </a:r>
                      <a:r>
                        <a:rPr sz="1400" spc="95" dirty="0">
                          <a:latin typeface="Gill Sans MT"/>
                          <a:cs typeface="Gill Sans MT"/>
                        </a:rPr>
                        <a:t>Purchases</a:t>
                      </a:r>
                      <a:endParaRPr sz="1400" dirty="0">
                        <a:latin typeface="Gill Sans MT"/>
                        <a:cs typeface="Gill Sans MT"/>
                      </a:endParaRPr>
                    </a:p>
                  </a:txBody>
                  <a:tcPr marL="0" marR="0" marT="39781" marB="0">
                    <a:lnL w="1905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tcPr>
                </a:tc>
                <a:tc>
                  <a:txBody>
                    <a:bodyPr/>
                    <a:lstStyle/>
                    <a:p>
                      <a:pPr marL="92075">
                        <a:lnSpc>
                          <a:spcPct val="100000"/>
                        </a:lnSpc>
                        <a:spcBef>
                          <a:spcPts val="355"/>
                        </a:spcBef>
                      </a:pPr>
                      <a:r>
                        <a:rPr sz="1400" spc="155" dirty="0">
                          <a:latin typeface="Gill Sans MT"/>
                          <a:cs typeface="Gill Sans MT"/>
                        </a:rPr>
                        <a:t>June</a:t>
                      </a:r>
                      <a:r>
                        <a:rPr sz="1400" spc="-75" dirty="0">
                          <a:latin typeface="Gill Sans MT"/>
                          <a:cs typeface="Gill Sans MT"/>
                        </a:rPr>
                        <a:t> </a:t>
                      </a:r>
                      <a:r>
                        <a:rPr sz="1400" spc="75" dirty="0">
                          <a:latin typeface="Gill Sans MT"/>
                          <a:cs typeface="Gill Sans MT"/>
                        </a:rPr>
                        <a:t>17</a:t>
                      </a:r>
                      <a:endParaRPr sz="1400">
                        <a:latin typeface="Gill Sans MT"/>
                        <a:cs typeface="Gill Sans MT"/>
                      </a:endParaRPr>
                    </a:p>
                  </a:txBody>
                  <a:tcPr marL="0" marR="0" marT="39781"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tcPr>
                </a:tc>
                <a:tc>
                  <a:txBody>
                    <a:bodyPr/>
                    <a:lstStyle/>
                    <a:p>
                      <a:pPr marL="92075">
                        <a:lnSpc>
                          <a:spcPct val="100000"/>
                        </a:lnSpc>
                        <a:spcBef>
                          <a:spcPts val="355"/>
                        </a:spcBef>
                      </a:pPr>
                      <a:r>
                        <a:rPr sz="1400" spc="85" dirty="0">
                          <a:latin typeface="Gill Sans MT"/>
                          <a:cs typeface="Gill Sans MT"/>
                        </a:rPr>
                        <a:t>Must</a:t>
                      </a:r>
                      <a:r>
                        <a:rPr sz="1400" spc="-65" dirty="0">
                          <a:latin typeface="Gill Sans MT"/>
                          <a:cs typeface="Gill Sans MT"/>
                        </a:rPr>
                        <a:t> </a:t>
                      </a:r>
                      <a:r>
                        <a:rPr sz="1400" spc="20" dirty="0">
                          <a:latin typeface="Gill Sans MT"/>
                          <a:cs typeface="Gill Sans MT"/>
                        </a:rPr>
                        <a:t>hit</a:t>
                      </a:r>
                      <a:r>
                        <a:rPr sz="1400" spc="-75" dirty="0">
                          <a:latin typeface="Gill Sans MT"/>
                          <a:cs typeface="Gill Sans MT"/>
                        </a:rPr>
                        <a:t> </a:t>
                      </a:r>
                      <a:r>
                        <a:rPr sz="1400" spc="35" dirty="0">
                          <a:latin typeface="Gill Sans MT"/>
                          <a:cs typeface="Gill Sans MT"/>
                        </a:rPr>
                        <a:t>the</a:t>
                      </a:r>
                      <a:r>
                        <a:rPr sz="1400" spc="-65" dirty="0">
                          <a:latin typeface="Gill Sans MT"/>
                          <a:cs typeface="Gill Sans MT"/>
                        </a:rPr>
                        <a:t> </a:t>
                      </a:r>
                      <a:r>
                        <a:rPr sz="1400" spc="85" dirty="0">
                          <a:latin typeface="Gill Sans MT"/>
                          <a:cs typeface="Gill Sans MT"/>
                        </a:rPr>
                        <a:t>bank</a:t>
                      </a:r>
                      <a:r>
                        <a:rPr sz="1400" spc="-60" dirty="0">
                          <a:latin typeface="Gill Sans MT"/>
                          <a:cs typeface="Gill Sans MT"/>
                        </a:rPr>
                        <a:t> </a:t>
                      </a:r>
                      <a:r>
                        <a:rPr sz="1400" spc="60" dirty="0">
                          <a:latin typeface="Gill Sans MT"/>
                          <a:cs typeface="Gill Sans MT"/>
                        </a:rPr>
                        <a:t>by</a:t>
                      </a:r>
                      <a:r>
                        <a:rPr sz="1400" spc="-65" dirty="0">
                          <a:latin typeface="Gill Sans MT"/>
                          <a:cs typeface="Gill Sans MT"/>
                        </a:rPr>
                        <a:t> </a:t>
                      </a:r>
                      <a:r>
                        <a:rPr sz="1400" spc="60" dirty="0">
                          <a:latin typeface="Gill Sans MT"/>
                          <a:cs typeface="Gill Sans MT"/>
                        </a:rPr>
                        <a:t>this</a:t>
                      </a:r>
                      <a:r>
                        <a:rPr sz="1400" spc="-65" dirty="0">
                          <a:latin typeface="Gill Sans MT"/>
                          <a:cs typeface="Gill Sans MT"/>
                        </a:rPr>
                        <a:t> </a:t>
                      </a:r>
                      <a:r>
                        <a:rPr sz="1400" spc="65" dirty="0">
                          <a:latin typeface="Gill Sans MT"/>
                          <a:cs typeface="Gill Sans MT"/>
                        </a:rPr>
                        <a:t>date</a:t>
                      </a:r>
                      <a:endParaRPr sz="1400" dirty="0">
                        <a:latin typeface="Gill Sans MT"/>
                        <a:cs typeface="Gill Sans MT"/>
                      </a:endParaRPr>
                    </a:p>
                  </a:txBody>
                  <a:tcPr marL="0" marR="0" marT="39781"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tcPr>
                </a:tc>
                <a:extLst>
                  <a:ext uri="{0D108BD9-81ED-4DB2-BD59-A6C34878D82A}">
                    <a16:rowId xmlns:a16="http://schemas.microsoft.com/office/drawing/2014/main" val="10001"/>
                  </a:ext>
                </a:extLst>
              </a:tr>
              <a:tr h="341715">
                <a:tc>
                  <a:txBody>
                    <a:bodyPr/>
                    <a:lstStyle/>
                    <a:p>
                      <a:pPr marL="91440">
                        <a:lnSpc>
                          <a:spcPct val="100000"/>
                        </a:lnSpc>
                        <a:spcBef>
                          <a:spcPts val="350"/>
                        </a:spcBef>
                      </a:pPr>
                      <a:r>
                        <a:rPr sz="1400" spc="55" dirty="0">
                          <a:latin typeface="Gill Sans MT"/>
                          <a:cs typeface="Gill Sans MT"/>
                        </a:rPr>
                        <a:t>Requisitions</a:t>
                      </a:r>
                      <a:r>
                        <a:rPr sz="1400" spc="-65" dirty="0">
                          <a:latin typeface="Gill Sans MT"/>
                          <a:cs typeface="Gill Sans MT"/>
                        </a:rPr>
                        <a:t> </a:t>
                      </a:r>
                      <a:r>
                        <a:rPr sz="1400" spc="15" dirty="0">
                          <a:latin typeface="Gill Sans MT"/>
                          <a:cs typeface="Gill Sans MT"/>
                        </a:rPr>
                        <a:t>Created</a:t>
                      </a:r>
                      <a:r>
                        <a:rPr sz="1400" spc="-40" dirty="0">
                          <a:latin typeface="Gill Sans MT"/>
                          <a:cs typeface="Gill Sans MT"/>
                        </a:rPr>
                        <a:t> </a:t>
                      </a:r>
                      <a:r>
                        <a:rPr sz="1400" spc="100" dirty="0">
                          <a:latin typeface="Gill Sans MT"/>
                          <a:cs typeface="Gill Sans MT"/>
                        </a:rPr>
                        <a:t>and</a:t>
                      </a:r>
                      <a:r>
                        <a:rPr sz="1400" spc="-60" dirty="0">
                          <a:latin typeface="Gill Sans MT"/>
                          <a:cs typeface="Gill Sans MT"/>
                        </a:rPr>
                        <a:t> </a:t>
                      </a:r>
                      <a:r>
                        <a:rPr sz="1400" spc="25" dirty="0">
                          <a:latin typeface="Gill Sans MT"/>
                          <a:cs typeface="Gill Sans MT"/>
                        </a:rPr>
                        <a:t>Approved</a:t>
                      </a:r>
                      <a:endParaRPr sz="1400" dirty="0">
                        <a:latin typeface="Gill Sans MT"/>
                        <a:cs typeface="Gill Sans MT"/>
                      </a:endParaRPr>
                    </a:p>
                  </a:txBody>
                  <a:tcPr marL="0" marR="0" marT="3922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075">
                        <a:lnSpc>
                          <a:spcPct val="100000"/>
                        </a:lnSpc>
                        <a:spcBef>
                          <a:spcPts val="350"/>
                        </a:spcBef>
                      </a:pPr>
                      <a:r>
                        <a:rPr sz="1400" spc="155" dirty="0">
                          <a:latin typeface="Gill Sans MT"/>
                          <a:cs typeface="Gill Sans MT"/>
                        </a:rPr>
                        <a:t>June</a:t>
                      </a:r>
                      <a:r>
                        <a:rPr sz="1400" spc="-75" dirty="0">
                          <a:latin typeface="Gill Sans MT"/>
                          <a:cs typeface="Gill Sans MT"/>
                        </a:rPr>
                        <a:t> </a:t>
                      </a:r>
                      <a:r>
                        <a:rPr sz="1400" spc="75" dirty="0">
                          <a:latin typeface="Gill Sans MT"/>
                          <a:cs typeface="Gill Sans MT"/>
                        </a:rPr>
                        <a:t>18</a:t>
                      </a:r>
                      <a:endParaRPr sz="1400" dirty="0">
                        <a:latin typeface="Gill Sans MT"/>
                        <a:cs typeface="Gill Sans MT"/>
                      </a:endParaRPr>
                    </a:p>
                  </a:txBody>
                  <a:tcPr marL="0" marR="0" marT="3922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075">
                        <a:lnSpc>
                          <a:spcPct val="100000"/>
                        </a:lnSpc>
                        <a:spcBef>
                          <a:spcPts val="350"/>
                        </a:spcBef>
                      </a:pPr>
                      <a:r>
                        <a:rPr sz="1400" spc="-15" dirty="0">
                          <a:latin typeface="Gill Sans MT"/>
                          <a:cs typeface="Gill Sans MT"/>
                        </a:rPr>
                        <a:t>S</a:t>
                      </a:r>
                      <a:r>
                        <a:rPr sz="1400" spc="-25" dirty="0">
                          <a:latin typeface="Gill Sans MT"/>
                          <a:cs typeface="Gill Sans MT"/>
                        </a:rPr>
                        <a:t>m</a:t>
                      </a:r>
                      <a:r>
                        <a:rPr sz="1400" spc="-15" dirty="0">
                          <a:latin typeface="Gill Sans MT"/>
                          <a:cs typeface="Gill Sans MT"/>
                        </a:rPr>
                        <a:t>al</a:t>
                      </a:r>
                      <a:r>
                        <a:rPr sz="1400" dirty="0">
                          <a:latin typeface="Gill Sans MT"/>
                          <a:cs typeface="Gill Sans MT"/>
                        </a:rPr>
                        <a:t>l</a:t>
                      </a:r>
                      <a:r>
                        <a:rPr sz="1400" spc="-65" dirty="0">
                          <a:latin typeface="Gill Sans MT"/>
                          <a:cs typeface="Gill Sans MT"/>
                        </a:rPr>
                        <a:t> </a:t>
                      </a:r>
                      <a:r>
                        <a:rPr sz="1400" spc="-15" dirty="0">
                          <a:latin typeface="Gill Sans MT"/>
                          <a:cs typeface="Gill Sans MT"/>
                        </a:rPr>
                        <a:t>Dollar</a:t>
                      </a:r>
                      <a:r>
                        <a:rPr sz="1400" dirty="0">
                          <a:latin typeface="Gill Sans MT"/>
                          <a:cs typeface="Gill Sans MT"/>
                        </a:rPr>
                        <a:t>;</a:t>
                      </a:r>
                      <a:r>
                        <a:rPr sz="1400" spc="-65" dirty="0">
                          <a:latin typeface="Gill Sans MT"/>
                          <a:cs typeface="Gill Sans MT"/>
                        </a:rPr>
                        <a:t> </a:t>
                      </a:r>
                      <a:r>
                        <a:rPr sz="1400" spc="-15" dirty="0">
                          <a:latin typeface="Gill Sans MT"/>
                          <a:cs typeface="Gill Sans MT"/>
                        </a:rPr>
                        <a:t>Earlie</a:t>
                      </a:r>
                      <a:r>
                        <a:rPr sz="1400" dirty="0">
                          <a:latin typeface="Gill Sans MT"/>
                          <a:cs typeface="Gill Sans MT"/>
                        </a:rPr>
                        <a:t>r</a:t>
                      </a:r>
                      <a:r>
                        <a:rPr sz="1400" spc="-50" dirty="0">
                          <a:latin typeface="Gill Sans MT"/>
                          <a:cs typeface="Gill Sans MT"/>
                        </a:rPr>
                        <a:t> </a:t>
                      </a:r>
                      <a:r>
                        <a:rPr sz="1400" spc="-15" dirty="0">
                          <a:latin typeface="Gill Sans MT"/>
                          <a:cs typeface="Gill Sans MT"/>
                        </a:rPr>
                        <a:t>date</a:t>
                      </a:r>
                      <a:r>
                        <a:rPr sz="1400" dirty="0">
                          <a:latin typeface="Gill Sans MT"/>
                          <a:cs typeface="Gill Sans MT"/>
                        </a:rPr>
                        <a:t>s</a:t>
                      </a:r>
                      <a:r>
                        <a:rPr sz="1400" spc="-50" dirty="0">
                          <a:latin typeface="Gill Sans MT"/>
                          <a:cs typeface="Gill Sans MT"/>
                        </a:rPr>
                        <a:t> </a:t>
                      </a:r>
                      <a:r>
                        <a:rPr sz="1400" dirty="0">
                          <a:latin typeface="Gill Sans MT"/>
                          <a:cs typeface="Gill Sans MT"/>
                        </a:rPr>
                        <a:t>-</a:t>
                      </a:r>
                      <a:r>
                        <a:rPr sz="1400" spc="-65" dirty="0">
                          <a:latin typeface="Gill Sans MT"/>
                          <a:cs typeface="Gill Sans MT"/>
                        </a:rPr>
                        <a:t> </a:t>
                      </a:r>
                      <a:r>
                        <a:rPr sz="1400" spc="-10" dirty="0">
                          <a:latin typeface="Gill Sans MT"/>
                          <a:cs typeface="Gill Sans MT"/>
                        </a:rPr>
                        <a:t>L</a:t>
                      </a:r>
                      <a:r>
                        <a:rPr sz="1400" spc="-15" dirty="0">
                          <a:latin typeface="Gill Sans MT"/>
                          <a:cs typeface="Gill Sans MT"/>
                        </a:rPr>
                        <a:t>arg</a:t>
                      </a:r>
                      <a:r>
                        <a:rPr sz="1400" dirty="0">
                          <a:latin typeface="Gill Sans MT"/>
                          <a:cs typeface="Gill Sans MT"/>
                        </a:rPr>
                        <a:t>e</a:t>
                      </a:r>
                      <a:r>
                        <a:rPr sz="1400" spc="-45" dirty="0">
                          <a:latin typeface="Gill Sans MT"/>
                          <a:cs typeface="Gill Sans MT"/>
                        </a:rPr>
                        <a:t> </a:t>
                      </a:r>
                      <a:r>
                        <a:rPr sz="1400" spc="-15" dirty="0">
                          <a:latin typeface="Gill Sans MT"/>
                          <a:cs typeface="Gill Sans MT"/>
                        </a:rPr>
                        <a:t>Dollar</a:t>
                      </a:r>
                      <a:endParaRPr sz="1400" dirty="0">
                        <a:latin typeface="Gill Sans MT"/>
                        <a:cs typeface="Gill Sans MT"/>
                      </a:endParaRPr>
                    </a:p>
                  </a:txBody>
                  <a:tcPr marL="0" marR="0" marT="3922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2"/>
                  </a:ext>
                </a:extLst>
              </a:tr>
              <a:tr h="329632">
                <a:tc>
                  <a:txBody>
                    <a:bodyPr/>
                    <a:lstStyle/>
                    <a:p>
                      <a:pPr marL="91440">
                        <a:lnSpc>
                          <a:spcPct val="100000"/>
                        </a:lnSpc>
                        <a:spcBef>
                          <a:spcPts val="355"/>
                        </a:spcBef>
                      </a:pPr>
                      <a:r>
                        <a:rPr sz="1400" spc="110" dirty="0">
                          <a:latin typeface="Gill Sans MT"/>
                          <a:cs typeface="Gill Sans MT"/>
                        </a:rPr>
                        <a:t>Payments</a:t>
                      </a:r>
                      <a:r>
                        <a:rPr sz="1400" spc="-50" dirty="0">
                          <a:latin typeface="Gill Sans MT"/>
                          <a:cs typeface="Gill Sans MT"/>
                        </a:rPr>
                        <a:t> </a:t>
                      </a:r>
                      <a:r>
                        <a:rPr sz="1400" spc="25" dirty="0">
                          <a:latin typeface="Gill Sans MT"/>
                          <a:cs typeface="Gill Sans MT"/>
                        </a:rPr>
                        <a:t>for</a:t>
                      </a:r>
                      <a:r>
                        <a:rPr sz="1400" spc="-50" dirty="0">
                          <a:latin typeface="Gill Sans MT"/>
                          <a:cs typeface="Gill Sans MT"/>
                        </a:rPr>
                        <a:t> </a:t>
                      </a:r>
                      <a:r>
                        <a:rPr sz="1400" spc="80" dirty="0">
                          <a:latin typeface="Gill Sans MT"/>
                          <a:cs typeface="Gill Sans MT"/>
                        </a:rPr>
                        <a:t>Invoices</a:t>
                      </a:r>
                      <a:r>
                        <a:rPr sz="1400" spc="-50" dirty="0">
                          <a:latin typeface="Gill Sans MT"/>
                          <a:cs typeface="Gill Sans MT"/>
                        </a:rPr>
                        <a:t> </a:t>
                      </a:r>
                      <a:r>
                        <a:rPr sz="1400" spc="110" dirty="0">
                          <a:latin typeface="Gill Sans MT"/>
                          <a:cs typeface="Gill Sans MT"/>
                        </a:rPr>
                        <a:t>and</a:t>
                      </a:r>
                      <a:r>
                        <a:rPr sz="1400" spc="-50" dirty="0">
                          <a:latin typeface="Gill Sans MT"/>
                          <a:cs typeface="Gill Sans MT"/>
                        </a:rPr>
                        <a:t> </a:t>
                      </a:r>
                      <a:r>
                        <a:rPr sz="1400" spc="40" dirty="0">
                          <a:latin typeface="Gill Sans MT"/>
                          <a:cs typeface="Gill Sans MT"/>
                        </a:rPr>
                        <a:t>Travel</a:t>
                      </a:r>
                      <a:endParaRPr sz="1400" dirty="0">
                        <a:latin typeface="Gill Sans MT"/>
                        <a:cs typeface="Gill Sans MT"/>
                      </a:endParaRPr>
                    </a:p>
                  </a:txBody>
                  <a:tcPr marL="0" marR="0" marT="397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3345">
                        <a:lnSpc>
                          <a:spcPct val="100000"/>
                        </a:lnSpc>
                        <a:spcBef>
                          <a:spcPts val="355"/>
                        </a:spcBef>
                      </a:pPr>
                      <a:r>
                        <a:rPr sz="1400" spc="155" dirty="0">
                          <a:latin typeface="Gill Sans MT"/>
                          <a:cs typeface="Gill Sans MT"/>
                        </a:rPr>
                        <a:t>June</a:t>
                      </a:r>
                      <a:r>
                        <a:rPr sz="1400" spc="-75" dirty="0">
                          <a:latin typeface="Gill Sans MT"/>
                          <a:cs typeface="Gill Sans MT"/>
                        </a:rPr>
                        <a:t> </a:t>
                      </a:r>
                      <a:r>
                        <a:rPr sz="1400" spc="80" dirty="0">
                          <a:latin typeface="Gill Sans MT"/>
                          <a:cs typeface="Gill Sans MT"/>
                        </a:rPr>
                        <a:t>24</a:t>
                      </a:r>
                      <a:endParaRPr sz="1400" dirty="0">
                        <a:latin typeface="Gill Sans MT"/>
                        <a:cs typeface="Gill Sans MT"/>
                      </a:endParaRPr>
                    </a:p>
                  </a:txBody>
                  <a:tcPr marL="0" marR="0" marT="397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3345">
                        <a:lnSpc>
                          <a:spcPct val="100000"/>
                        </a:lnSpc>
                        <a:spcBef>
                          <a:spcPts val="355"/>
                        </a:spcBef>
                      </a:pPr>
                      <a:r>
                        <a:rPr sz="1400" spc="50" dirty="0">
                          <a:latin typeface="Gill Sans MT"/>
                          <a:cs typeface="Gill Sans MT"/>
                        </a:rPr>
                        <a:t>Deadline</a:t>
                      </a:r>
                      <a:r>
                        <a:rPr sz="1400" spc="-40" dirty="0">
                          <a:latin typeface="Gill Sans MT"/>
                          <a:cs typeface="Gill Sans MT"/>
                        </a:rPr>
                        <a:t> </a:t>
                      </a:r>
                      <a:r>
                        <a:rPr sz="1400" spc="25" dirty="0">
                          <a:latin typeface="Gill Sans MT"/>
                          <a:cs typeface="Gill Sans MT"/>
                        </a:rPr>
                        <a:t>for</a:t>
                      </a:r>
                      <a:r>
                        <a:rPr sz="1400" spc="-50" dirty="0">
                          <a:latin typeface="Gill Sans MT"/>
                          <a:cs typeface="Gill Sans MT"/>
                        </a:rPr>
                        <a:t> </a:t>
                      </a:r>
                      <a:r>
                        <a:rPr sz="1400" spc="105" dirty="0">
                          <a:latin typeface="Gill Sans MT"/>
                          <a:cs typeface="Gill Sans MT"/>
                        </a:rPr>
                        <a:t>submission</a:t>
                      </a:r>
                      <a:r>
                        <a:rPr sz="1400" spc="-65" dirty="0">
                          <a:latin typeface="Gill Sans MT"/>
                          <a:cs typeface="Gill Sans MT"/>
                        </a:rPr>
                        <a:t> </a:t>
                      </a:r>
                      <a:r>
                        <a:rPr sz="1400" spc="114" dirty="0">
                          <a:latin typeface="Gill Sans MT"/>
                          <a:cs typeface="Gill Sans MT"/>
                        </a:rPr>
                        <a:t>is</a:t>
                      </a:r>
                      <a:r>
                        <a:rPr sz="1400" spc="-50" dirty="0">
                          <a:latin typeface="Gill Sans MT"/>
                          <a:cs typeface="Gill Sans MT"/>
                        </a:rPr>
                        <a:t> </a:t>
                      </a:r>
                      <a:r>
                        <a:rPr sz="1400" spc="170" dirty="0">
                          <a:latin typeface="Gill Sans MT"/>
                          <a:cs typeface="Gill Sans MT"/>
                        </a:rPr>
                        <a:t>June</a:t>
                      </a:r>
                      <a:r>
                        <a:rPr sz="1400" spc="-45" dirty="0">
                          <a:latin typeface="Gill Sans MT"/>
                          <a:cs typeface="Gill Sans MT"/>
                        </a:rPr>
                        <a:t> </a:t>
                      </a:r>
                      <a:r>
                        <a:rPr sz="1400" spc="45" dirty="0">
                          <a:latin typeface="Gill Sans MT"/>
                          <a:cs typeface="Gill Sans MT"/>
                        </a:rPr>
                        <a:t>11</a:t>
                      </a:r>
                      <a:r>
                        <a:rPr sz="1400" spc="67" baseline="25000" dirty="0">
                          <a:latin typeface="Gill Sans MT"/>
                          <a:cs typeface="Gill Sans MT"/>
                        </a:rPr>
                        <a:t>th</a:t>
                      </a:r>
                      <a:endParaRPr sz="1400" baseline="25000" dirty="0">
                        <a:latin typeface="Gill Sans MT"/>
                        <a:cs typeface="Gill Sans MT"/>
                      </a:endParaRPr>
                    </a:p>
                  </a:txBody>
                  <a:tcPr marL="0" marR="0" marT="397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3"/>
                  </a:ext>
                </a:extLst>
              </a:tr>
              <a:tr h="357100">
                <a:tc>
                  <a:txBody>
                    <a:bodyPr/>
                    <a:lstStyle/>
                    <a:p>
                      <a:pPr marL="91440">
                        <a:lnSpc>
                          <a:spcPct val="100000"/>
                        </a:lnSpc>
                        <a:spcBef>
                          <a:spcPts val="350"/>
                        </a:spcBef>
                      </a:pPr>
                      <a:r>
                        <a:rPr sz="1400" spc="40" dirty="0">
                          <a:latin typeface="Gill Sans MT"/>
                          <a:cs typeface="Gill Sans MT"/>
                        </a:rPr>
                        <a:t>Biweekly</a:t>
                      </a:r>
                      <a:r>
                        <a:rPr sz="1400" spc="-45" dirty="0">
                          <a:latin typeface="Gill Sans MT"/>
                          <a:cs typeface="Gill Sans MT"/>
                        </a:rPr>
                        <a:t> </a:t>
                      </a:r>
                      <a:r>
                        <a:rPr sz="1400" spc="45" dirty="0">
                          <a:latin typeface="Gill Sans MT"/>
                          <a:cs typeface="Gill Sans MT"/>
                        </a:rPr>
                        <a:t>Payroll</a:t>
                      </a:r>
                      <a:r>
                        <a:rPr sz="1400" spc="-70" dirty="0">
                          <a:latin typeface="Gill Sans MT"/>
                          <a:cs typeface="Gill Sans MT"/>
                        </a:rPr>
                        <a:t> </a:t>
                      </a:r>
                      <a:r>
                        <a:rPr sz="1400" spc="45" dirty="0">
                          <a:latin typeface="Gill Sans MT"/>
                          <a:cs typeface="Gill Sans MT"/>
                        </a:rPr>
                        <a:t>Accrual</a:t>
                      </a:r>
                      <a:endParaRPr sz="1400" dirty="0">
                        <a:latin typeface="Gill Sans MT"/>
                        <a:cs typeface="Gill Sans MT"/>
                      </a:endParaRPr>
                    </a:p>
                  </a:txBody>
                  <a:tcPr marL="0" marR="0" marT="3922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50"/>
                        </a:spcBef>
                      </a:pPr>
                      <a:r>
                        <a:rPr sz="1400" spc="155" dirty="0">
                          <a:latin typeface="Gill Sans MT"/>
                          <a:cs typeface="Gill Sans MT"/>
                        </a:rPr>
                        <a:t>June</a:t>
                      </a:r>
                      <a:r>
                        <a:rPr sz="1400" spc="-70" dirty="0">
                          <a:latin typeface="Gill Sans MT"/>
                          <a:cs typeface="Gill Sans MT"/>
                        </a:rPr>
                        <a:t> </a:t>
                      </a:r>
                      <a:r>
                        <a:rPr sz="1400" spc="75" dirty="0">
                          <a:latin typeface="Gill Sans MT"/>
                          <a:cs typeface="Gill Sans MT"/>
                        </a:rPr>
                        <a:t>24</a:t>
                      </a:r>
                      <a:endParaRPr sz="1400" dirty="0">
                        <a:latin typeface="Gill Sans MT"/>
                        <a:cs typeface="Gill Sans MT"/>
                      </a:endParaRPr>
                    </a:p>
                  </a:txBody>
                  <a:tcPr marL="0" marR="0" marT="3922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075">
                        <a:lnSpc>
                          <a:spcPct val="100000"/>
                        </a:lnSpc>
                        <a:spcBef>
                          <a:spcPts val="350"/>
                        </a:spcBef>
                      </a:pPr>
                      <a:r>
                        <a:rPr sz="1400" spc="25" dirty="0">
                          <a:latin typeface="Gill Sans MT"/>
                          <a:cs typeface="Gill Sans MT"/>
                        </a:rPr>
                        <a:t>Does</a:t>
                      </a:r>
                      <a:r>
                        <a:rPr sz="1400" spc="-55" dirty="0">
                          <a:latin typeface="Gill Sans MT"/>
                          <a:cs typeface="Gill Sans MT"/>
                        </a:rPr>
                        <a:t> </a:t>
                      </a:r>
                      <a:r>
                        <a:rPr sz="1400" spc="20" dirty="0">
                          <a:latin typeface="Gill Sans MT"/>
                          <a:cs typeface="Gill Sans MT"/>
                        </a:rPr>
                        <a:t>not</a:t>
                      </a:r>
                      <a:r>
                        <a:rPr sz="1400" spc="-80" dirty="0">
                          <a:latin typeface="Gill Sans MT"/>
                          <a:cs typeface="Gill Sans MT"/>
                        </a:rPr>
                        <a:t> </a:t>
                      </a:r>
                      <a:r>
                        <a:rPr sz="1400" spc="60" dirty="0">
                          <a:latin typeface="Gill Sans MT"/>
                          <a:cs typeface="Gill Sans MT"/>
                        </a:rPr>
                        <a:t>include</a:t>
                      </a:r>
                      <a:r>
                        <a:rPr sz="1400" spc="-55" dirty="0">
                          <a:latin typeface="Gill Sans MT"/>
                          <a:cs typeface="Gill Sans MT"/>
                        </a:rPr>
                        <a:t> </a:t>
                      </a:r>
                      <a:r>
                        <a:rPr sz="1400" spc="70" dirty="0">
                          <a:latin typeface="Gill Sans MT"/>
                          <a:cs typeface="Gill Sans MT"/>
                        </a:rPr>
                        <a:t>students</a:t>
                      </a:r>
                      <a:r>
                        <a:rPr sz="1400" spc="-55" dirty="0">
                          <a:latin typeface="Gill Sans MT"/>
                          <a:cs typeface="Gill Sans MT"/>
                        </a:rPr>
                        <a:t> </a:t>
                      </a:r>
                      <a:r>
                        <a:rPr sz="1400" spc="100" dirty="0">
                          <a:latin typeface="Gill Sans MT"/>
                          <a:cs typeface="Gill Sans MT"/>
                        </a:rPr>
                        <a:t>and</a:t>
                      </a:r>
                      <a:r>
                        <a:rPr sz="1400" spc="-65" dirty="0">
                          <a:latin typeface="Gill Sans MT"/>
                          <a:cs typeface="Gill Sans MT"/>
                        </a:rPr>
                        <a:t> </a:t>
                      </a:r>
                      <a:r>
                        <a:rPr sz="1400" spc="85" dirty="0">
                          <a:latin typeface="Gill Sans MT"/>
                          <a:cs typeface="Gill Sans MT"/>
                        </a:rPr>
                        <a:t>temps</a:t>
                      </a:r>
                      <a:endParaRPr sz="1400" dirty="0">
                        <a:latin typeface="Gill Sans MT"/>
                        <a:cs typeface="Gill Sans MT"/>
                      </a:endParaRPr>
                    </a:p>
                  </a:txBody>
                  <a:tcPr marL="0" marR="0" marT="3922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4"/>
                  </a:ext>
                </a:extLst>
              </a:tr>
              <a:tr h="325813">
                <a:tc>
                  <a:txBody>
                    <a:bodyPr/>
                    <a:lstStyle/>
                    <a:p>
                      <a:pPr marL="91440">
                        <a:lnSpc>
                          <a:spcPct val="100000"/>
                        </a:lnSpc>
                        <a:spcBef>
                          <a:spcPts val="355"/>
                        </a:spcBef>
                      </a:pPr>
                      <a:r>
                        <a:rPr sz="1400" spc="80" dirty="0">
                          <a:latin typeface="Gill Sans MT"/>
                          <a:cs typeface="Gill Sans MT"/>
                        </a:rPr>
                        <a:t>Salary</a:t>
                      </a:r>
                      <a:r>
                        <a:rPr sz="1400" spc="-70" dirty="0">
                          <a:latin typeface="Gill Sans MT"/>
                          <a:cs typeface="Gill Sans MT"/>
                        </a:rPr>
                        <a:t> </a:t>
                      </a:r>
                      <a:r>
                        <a:rPr sz="1400" spc="-10" dirty="0">
                          <a:latin typeface="Gill Sans MT"/>
                          <a:cs typeface="Gill Sans MT"/>
                        </a:rPr>
                        <a:t>&amp;</a:t>
                      </a:r>
                      <a:r>
                        <a:rPr sz="1400" spc="-60" dirty="0">
                          <a:latin typeface="Gill Sans MT"/>
                          <a:cs typeface="Gill Sans MT"/>
                        </a:rPr>
                        <a:t> </a:t>
                      </a:r>
                      <a:r>
                        <a:rPr sz="1400" spc="55" dirty="0">
                          <a:latin typeface="Gill Sans MT"/>
                          <a:cs typeface="Gill Sans MT"/>
                        </a:rPr>
                        <a:t>Fringe</a:t>
                      </a:r>
                      <a:r>
                        <a:rPr sz="1400" spc="-65" dirty="0">
                          <a:latin typeface="Gill Sans MT"/>
                          <a:cs typeface="Gill Sans MT"/>
                        </a:rPr>
                        <a:t> </a:t>
                      </a:r>
                      <a:r>
                        <a:rPr sz="1400" spc="65" dirty="0">
                          <a:latin typeface="Gill Sans MT"/>
                          <a:cs typeface="Gill Sans MT"/>
                        </a:rPr>
                        <a:t>Transactions</a:t>
                      </a:r>
                      <a:endParaRPr sz="1400">
                        <a:latin typeface="Gill Sans MT"/>
                        <a:cs typeface="Gill Sans MT"/>
                      </a:endParaRPr>
                    </a:p>
                  </a:txBody>
                  <a:tcPr marL="0" marR="0" marT="397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55"/>
                        </a:spcBef>
                      </a:pPr>
                      <a:r>
                        <a:rPr sz="1400" spc="155" dirty="0">
                          <a:latin typeface="Gill Sans MT"/>
                          <a:cs typeface="Gill Sans MT"/>
                        </a:rPr>
                        <a:t>June</a:t>
                      </a:r>
                      <a:r>
                        <a:rPr sz="1400" spc="-75" dirty="0">
                          <a:latin typeface="Gill Sans MT"/>
                          <a:cs typeface="Gill Sans MT"/>
                        </a:rPr>
                        <a:t> </a:t>
                      </a:r>
                      <a:r>
                        <a:rPr sz="1400" spc="75" dirty="0">
                          <a:latin typeface="Gill Sans MT"/>
                          <a:cs typeface="Gill Sans MT"/>
                        </a:rPr>
                        <a:t>28</a:t>
                      </a:r>
                      <a:endParaRPr sz="1400" dirty="0">
                        <a:latin typeface="Gill Sans MT"/>
                        <a:cs typeface="Gill Sans MT"/>
                      </a:endParaRPr>
                    </a:p>
                  </a:txBody>
                  <a:tcPr marL="0" marR="0" marT="397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075">
                        <a:lnSpc>
                          <a:spcPct val="100000"/>
                        </a:lnSpc>
                        <a:spcBef>
                          <a:spcPts val="355"/>
                        </a:spcBef>
                      </a:pPr>
                      <a:r>
                        <a:rPr sz="1400" spc="40" dirty="0">
                          <a:latin typeface="Gill Sans MT"/>
                          <a:cs typeface="Gill Sans MT"/>
                        </a:rPr>
                        <a:t>Monthly</a:t>
                      </a:r>
                      <a:r>
                        <a:rPr sz="1400" spc="-75" dirty="0">
                          <a:latin typeface="Gill Sans MT"/>
                          <a:cs typeface="Gill Sans MT"/>
                        </a:rPr>
                        <a:t> </a:t>
                      </a:r>
                      <a:r>
                        <a:rPr sz="1400" spc="45" dirty="0">
                          <a:latin typeface="Gill Sans MT"/>
                          <a:cs typeface="Gill Sans MT"/>
                        </a:rPr>
                        <a:t>Payroll</a:t>
                      </a:r>
                      <a:endParaRPr sz="1400" dirty="0">
                        <a:latin typeface="Gill Sans MT"/>
                        <a:cs typeface="Gill Sans MT"/>
                      </a:endParaRPr>
                    </a:p>
                  </a:txBody>
                  <a:tcPr marL="0" marR="0" marT="397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5"/>
                  </a:ext>
                </a:extLst>
              </a:tr>
              <a:tr h="325812">
                <a:tc>
                  <a:txBody>
                    <a:bodyPr/>
                    <a:lstStyle/>
                    <a:p>
                      <a:pPr marL="91440">
                        <a:lnSpc>
                          <a:spcPct val="100000"/>
                        </a:lnSpc>
                        <a:spcBef>
                          <a:spcPts val="355"/>
                        </a:spcBef>
                      </a:pPr>
                      <a:r>
                        <a:rPr sz="1400" spc="95" dirty="0">
                          <a:latin typeface="Gill Sans MT"/>
                          <a:cs typeface="Gill Sans MT"/>
                        </a:rPr>
                        <a:t>Journal</a:t>
                      </a:r>
                      <a:r>
                        <a:rPr sz="1400" spc="-85" dirty="0">
                          <a:latin typeface="Gill Sans MT"/>
                          <a:cs typeface="Gill Sans MT"/>
                        </a:rPr>
                        <a:t> </a:t>
                      </a:r>
                      <a:r>
                        <a:rPr sz="1400" spc="65" dirty="0">
                          <a:latin typeface="Gill Sans MT"/>
                          <a:cs typeface="Gill Sans MT"/>
                        </a:rPr>
                        <a:t>Transactions</a:t>
                      </a:r>
                      <a:endParaRPr sz="1400" dirty="0">
                        <a:latin typeface="Gill Sans MT"/>
                        <a:cs typeface="Gill Sans MT"/>
                      </a:endParaRPr>
                    </a:p>
                  </a:txBody>
                  <a:tcPr marL="0" marR="0" marT="3978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0170">
                        <a:lnSpc>
                          <a:spcPct val="100000"/>
                        </a:lnSpc>
                        <a:spcBef>
                          <a:spcPts val="355"/>
                        </a:spcBef>
                      </a:pPr>
                      <a:r>
                        <a:rPr sz="1400" spc="155" dirty="0">
                          <a:latin typeface="Gill Sans MT"/>
                          <a:cs typeface="Gill Sans MT"/>
                        </a:rPr>
                        <a:t>June</a:t>
                      </a:r>
                      <a:r>
                        <a:rPr sz="1400" spc="-70" dirty="0">
                          <a:latin typeface="Gill Sans MT"/>
                          <a:cs typeface="Gill Sans MT"/>
                        </a:rPr>
                        <a:t> </a:t>
                      </a:r>
                      <a:r>
                        <a:rPr sz="1400" spc="75" dirty="0">
                          <a:latin typeface="Gill Sans MT"/>
                          <a:cs typeface="Gill Sans MT"/>
                        </a:rPr>
                        <a:t>28</a:t>
                      </a:r>
                      <a:endParaRPr sz="1400" dirty="0">
                        <a:latin typeface="Gill Sans MT"/>
                        <a:cs typeface="Gill Sans MT"/>
                      </a:endParaRPr>
                    </a:p>
                  </a:txBody>
                  <a:tcPr marL="0" marR="0" marT="3978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Times New Roman"/>
                          <a:cs typeface="Times New Roman"/>
                        </a:rPr>
                        <a:t>  </a:t>
                      </a:r>
                      <a:r>
                        <a:rPr lang="en-US" sz="1400" spc="40" baseline="0" dirty="0" smtClean="0">
                          <a:latin typeface="Gill Sans MT"/>
                          <a:cs typeface="Times New Roman"/>
                        </a:rPr>
                        <a:t>Acctg </a:t>
                      </a:r>
                      <a:r>
                        <a:rPr lang="en-US" sz="1400" spc="40" baseline="0" dirty="0" err="1" smtClean="0">
                          <a:latin typeface="Gill Sans MT"/>
                          <a:cs typeface="Times New Roman"/>
                        </a:rPr>
                        <a:t>Jrnls</a:t>
                      </a:r>
                      <a:r>
                        <a:rPr lang="en-US" sz="1400" spc="40" baseline="0" dirty="0" smtClean="0">
                          <a:latin typeface="Gill Sans MT"/>
                          <a:cs typeface="Times New Roman"/>
                        </a:rPr>
                        <a:t>, Acctg </a:t>
                      </a:r>
                      <a:r>
                        <a:rPr lang="en-US" sz="1400" spc="40" baseline="0" dirty="0" err="1" smtClean="0">
                          <a:latin typeface="Gill Sans MT"/>
                          <a:cs typeface="Times New Roman"/>
                        </a:rPr>
                        <a:t>Adj</a:t>
                      </a:r>
                      <a:r>
                        <a:rPr lang="en-US" sz="1400" spc="40" baseline="0" dirty="0" smtClean="0">
                          <a:latin typeface="Gill Sans MT"/>
                          <a:cs typeface="Times New Roman"/>
                        </a:rPr>
                        <a:t>, Operational </a:t>
                      </a:r>
                      <a:r>
                        <a:rPr lang="en-US" sz="1400" spc="40" baseline="0" dirty="0" err="1" smtClean="0">
                          <a:latin typeface="Gill Sans MT"/>
                          <a:cs typeface="Times New Roman"/>
                        </a:rPr>
                        <a:t>Jrnls</a:t>
                      </a:r>
                      <a:r>
                        <a:rPr lang="en-US" sz="1400" spc="40" baseline="0" dirty="0" smtClean="0">
                          <a:latin typeface="Gill Sans MT"/>
                          <a:cs typeface="Times New Roman"/>
                        </a:rPr>
                        <a:t> </a:t>
                      </a:r>
                      <a:endParaRPr sz="1400" dirty="0">
                        <a:latin typeface="Gils"/>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6"/>
                  </a:ext>
                </a:extLst>
              </a:tr>
              <a:tr h="325813">
                <a:tc>
                  <a:txBody>
                    <a:bodyPr/>
                    <a:lstStyle/>
                    <a:p>
                      <a:pPr marL="91440">
                        <a:lnSpc>
                          <a:spcPct val="100000"/>
                        </a:lnSpc>
                        <a:spcBef>
                          <a:spcPts val="350"/>
                        </a:spcBef>
                      </a:pPr>
                      <a:r>
                        <a:rPr sz="1400" spc="75" dirty="0">
                          <a:latin typeface="Gill Sans MT"/>
                          <a:cs typeface="Gill Sans MT"/>
                        </a:rPr>
                        <a:t>Cash</a:t>
                      </a:r>
                      <a:r>
                        <a:rPr sz="1400" spc="-75" dirty="0">
                          <a:latin typeface="Gill Sans MT"/>
                          <a:cs typeface="Gill Sans MT"/>
                        </a:rPr>
                        <a:t> </a:t>
                      </a:r>
                      <a:r>
                        <a:rPr sz="1400" spc="60" dirty="0">
                          <a:latin typeface="Gill Sans MT"/>
                          <a:cs typeface="Gill Sans MT"/>
                        </a:rPr>
                        <a:t>Receipts</a:t>
                      </a:r>
                      <a:endParaRPr sz="1400">
                        <a:latin typeface="Gill Sans MT"/>
                        <a:cs typeface="Gill Sans MT"/>
                      </a:endParaRPr>
                    </a:p>
                  </a:txBody>
                  <a:tcPr marL="0" marR="0" marT="39221"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3345">
                        <a:lnSpc>
                          <a:spcPct val="100000"/>
                        </a:lnSpc>
                        <a:spcBef>
                          <a:spcPts val="350"/>
                        </a:spcBef>
                      </a:pPr>
                      <a:r>
                        <a:rPr sz="1400" spc="155" dirty="0">
                          <a:latin typeface="Gill Sans MT"/>
                          <a:cs typeface="Gill Sans MT"/>
                        </a:rPr>
                        <a:t>June</a:t>
                      </a:r>
                      <a:r>
                        <a:rPr sz="1400" spc="-75" dirty="0">
                          <a:latin typeface="Gill Sans MT"/>
                          <a:cs typeface="Gill Sans MT"/>
                        </a:rPr>
                        <a:t> </a:t>
                      </a:r>
                      <a:r>
                        <a:rPr sz="1400" spc="75" dirty="0">
                          <a:latin typeface="Gill Sans MT"/>
                          <a:cs typeface="Gill Sans MT"/>
                        </a:rPr>
                        <a:t>29</a:t>
                      </a:r>
                      <a:endParaRPr sz="1400">
                        <a:latin typeface="Gill Sans MT"/>
                        <a:cs typeface="Gill Sans MT"/>
                      </a:endParaRPr>
                    </a:p>
                  </a:txBody>
                  <a:tcPr marL="0" marR="0" marT="39221"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Times New Roman"/>
                          <a:cs typeface="Times New Roman"/>
                        </a:rPr>
                        <a:t>  </a:t>
                      </a:r>
                      <a:r>
                        <a:rPr lang="en-US" sz="1400" spc="40" dirty="0" smtClean="0">
                          <a:latin typeface="Gill Sans MT"/>
                          <a:cs typeface="Times New Roman"/>
                        </a:rPr>
                        <a:t>Bursar</a:t>
                      </a:r>
                      <a:r>
                        <a:rPr lang="en-US" sz="1400" spc="0" dirty="0" smtClean="0">
                          <a:latin typeface="Gill Sans MT"/>
                          <a:cs typeface="Times New Roman"/>
                        </a:rPr>
                        <a:t>’s Office</a:t>
                      </a:r>
                      <a:endParaRPr lang="en-US" sz="1400" spc="40" dirty="0" smtClean="0">
                        <a:latin typeface="Gill Sans MT"/>
                        <a:cs typeface="Times New Roman"/>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7"/>
                  </a:ext>
                </a:extLst>
              </a:tr>
              <a:tr h="313614">
                <a:tc>
                  <a:txBody>
                    <a:bodyPr/>
                    <a:lstStyle/>
                    <a:p>
                      <a:pPr marL="91440">
                        <a:lnSpc>
                          <a:spcPct val="100000"/>
                        </a:lnSpc>
                        <a:spcBef>
                          <a:spcPts val="229"/>
                        </a:spcBef>
                      </a:pPr>
                      <a:r>
                        <a:rPr sz="1400" spc="80" dirty="0">
                          <a:latin typeface="Gill Sans MT"/>
                          <a:cs typeface="Gill Sans MT"/>
                        </a:rPr>
                        <a:t>Salary</a:t>
                      </a:r>
                      <a:r>
                        <a:rPr sz="1400" spc="-65" dirty="0">
                          <a:latin typeface="Gill Sans MT"/>
                          <a:cs typeface="Gill Sans MT"/>
                        </a:rPr>
                        <a:t> </a:t>
                      </a:r>
                      <a:r>
                        <a:rPr sz="1400" spc="-10" dirty="0">
                          <a:latin typeface="Gill Sans MT"/>
                          <a:cs typeface="Gill Sans MT"/>
                        </a:rPr>
                        <a:t>&amp;</a:t>
                      </a:r>
                      <a:r>
                        <a:rPr sz="1400" spc="-60" dirty="0">
                          <a:latin typeface="Gill Sans MT"/>
                          <a:cs typeface="Gill Sans MT"/>
                        </a:rPr>
                        <a:t> </a:t>
                      </a:r>
                      <a:r>
                        <a:rPr sz="1400" spc="55" dirty="0">
                          <a:latin typeface="Gill Sans MT"/>
                          <a:cs typeface="Gill Sans MT"/>
                        </a:rPr>
                        <a:t>Fringe</a:t>
                      </a:r>
                      <a:r>
                        <a:rPr sz="1400" spc="-65" dirty="0">
                          <a:latin typeface="Gill Sans MT"/>
                          <a:cs typeface="Gill Sans MT"/>
                        </a:rPr>
                        <a:t> </a:t>
                      </a:r>
                      <a:r>
                        <a:rPr sz="1400" spc="40" dirty="0">
                          <a:latin typeface="Gill Sans MT"/>
                          <a:cs typeface="Gill Sans MT"/>
                        </a:rPr>
                        <a:t>Redistributions</a:t>
                      </a:r>
                      <a:endParaRPr sz="1400">
                        <a:latin typeface="Gill Sans MT"/>
                        <a:cs typeface="Gill Sans MT"/>
                      </a:endParaRPr>
                    </a:p>
                  </a:txBody>
                  <a:tcPr marL="0" marR="0" marT="25773"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710">
                        <a:lnSpc>
                          <a:spcPct val="100000"/>
                        </a:lnSpc>
                        <a:spcBef>
                          <a:spcPts val="229"/>
                        </a:spcBef>
                      </a:pPr>
                      <a:r>
                        <a:rPr sz="1400" spc="155" dirty="0">
                          <a:latin typeface="Gill Sans MT"/>
                          <a:cs typeface="Gill Sans MT"/>
                        </a:rPr>
                        <a:t>June</a:t>
                      </a:r>
                      <a:r>
                        <a:rPr sz="1400" spc="-70" dirty="0">
                          <a:latin typeface="Gill Sans MT"/>
                          <a:cs typeface="Gill Sans MT"/>
                        </a:rPr>
                        <a:t> </a:t>
                      </a:r>
                      <a:r>
                        <a:rPr sz="1400" spc="75" dirty="0">
                          <a:latin typeface="Gill Sans MT"/>
                          <a:cs typeface="Gill Sans MT"/>
                        </a:rPr>
                        <a:t>30</a:t>
                      </a:r>
                      <a:endParaRPr sz="1400">
                        <a:latin typeface="Gill Sans MT"/>
                        <a:cs typeface="Gill Sans MT"/>
                      </a:endParaRPr>
                    </a:p>
                  </a:txBody>
                  <a:tcPr marL="0" marR="0" marT="25773"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0805">
                        <a:lnSpc>
                          <a:spcPct val="100000"/>
                        </a:lnSpc>
                        <a:spcBef>
                          <a:spcPts val="229"/>
                        </a:spcBef>
                      </a:pPr>
                      <a:r>
                        <a:rPr sz="1400" spc="75" dirty="0">
                          <a:latin typeface="Gill Sans MT"/>
                          <a:cs typeface="Gill Sans MT"/>
                        </a:rPr>
                        <a:t>Via</a:t>
                      </a:r>
                      <a:r>
                        <a:rPr sz="1400" spc="-70" dirty="0">
                          <a:latin typeface="Gill Sans MT"/>
                          <a:cs typeface="Gill Sans MT"/>
                        </a:rPr>
                        <a:t> </a:t>
                      </a:r>
                      <a:r>
                        <a:rPr sz="1400" spc="65" dirty="0">
                          <a:latin typeface="Gill Sans MT"/>
                          <a:cs typeface="Gill Sans MT"/>
                        </a:rPr>
                        <a:t>Express</a:t>
                      </a:r>
                      <a:r>
                        <a:rPr sz="1400" spc="-55" dirty="0">
                          <a:latin typeface="Gill Sans MT"/>
                          <a:cs typeface="Gill Sans MT"/>
                        </a:rPr>
                        <a:t> </a:t>
                      </a:r>
                      <a:r>
                        <a:rPr sz="1400" spc="-15" dirty="0">
                          <a:latin typeface="Gill Sans MT"/>
                          <a:cs typeface="Gill Sans MT"/>
                        </a:rPr>
                        <a:t>Direct</a:t>
                      </a:r>
                      <a:r>
                        <a:rPr sz="1400" spc="-35" dirty="0">
                          <a:latin typeface="Gill Sans MT"/>
                          <a:cs typeface="Gill Sans MT"/>
                        </a:rPr>
                        <a:t> </a:t>
                      </a:r>
                      <a:r>
                        <a:rPr sz="1400" spc="-10" dirty="0">
                          <a:latin typeface="Gill Sans MT"/>
                          <a:cs typeface="Gill Sans MT"/>
                        </a:rPr>
                        <a:t>Retro</a:t>
                      </a:r>
                      <a:r>
                        <a:rPr sz="1400" spc="-60" dirty="0">
                          <a:latin typeface="Gill Sans MT"/>
                          <a:cs typeface="Gill Sans MT"/>
                        </a:rPr>
                        <a:t> </a:t>
                      </a:r>
                      <a:r>
                        <a:rPr sz="1400" spc="45" dirty="0">
                          <a:latin typeface="Gill Sans MT"/>
                          <a:cs typeface="Gill Sans MT"/>
                        </a:rPr>
                        <a:t>in</a:t>
                      </a:r>
                      <a:r>
                        <a:rPr sz="1400" spc="-70" dirty="0">
                          <a:latin typeface="Gill Sans MT"/>
                          <a:cs typeface="Gill Sans MT"/>
                        </a:rPr>
                        <a:t> </a:t>
                      </a:r>
                      <a:r>
                        <a:rPr sz="1400" spc="5" dirty="0">
                          <a:latin typeface="Gill Sans MT"/>
                          <a:cs typeface="Gill Sans MT"/>
                        </a:rPr>
                        <a:t>OneConnect</a:t>
                      </a:r>
                      <a:endParaRPr sz="1400" dirty="0">
                        <a:latin typeface="Gill Sans MT"/>
                        <a:cs typeface="Gill Sans MT"/>
                      </a:endParaRPr>
                    </a:p>
                  </a:txBody>
                  <a:tcPr marL="0" marR="0" marT="25773"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8"/>
                  </a:ext>
                </a:extLst>
              </a:tr>
              <a:tr h="494360">
                <a:tc>
                  <a:txBody>
                    <a:bodyPr/>
                    <a:lstStyle/>
                    <a:p>
                      <a:pPr marL="91440">
                        <a:lnSpc>
                          <a:spcPct val="100000"/>
                        </a:lnSpc>
                        <a:spcBef>
                          <a:spcPts val="225"/>
                        </a:spcBef>
                      </a:pPr>
                      <a:r>
                        <a:rPr sz="1400" spc="75" dirty="0">
                          <a:latin typeface="Gill Sans MT"/>
                          <a:cs typeface="Gill Sans MT"/>
                        </a:rPr>
                        <a:t>Final</a:t>
                      </a:r>
                      <a:r>
                        <a:rPr sz="1400" spc="-75" dirty="0">
                          <a:latin typeface="Gill Sans MT"/>
                          <a:cs typeface="Gill Sans MT"/>
                        </a:rPr>
                        <a:t> </a:t>
                      </a:r>
                      <a:r>
                        <a:rPr sz="1400" spc="35" dirty="0">
                          <a:latin typeface="Gill Sans MT"/>
                          <a:cs typeface="Gill Sans MT"/>
                        </a:rPr>
                        <a:t>Close</a:t>
                      </a:r>
                      <a:r>
                        <a:rPr sz="1400" spc="-70" dirty="0">
                          <a:latin typeface="Gill Sans MT"/>
                          <a:cs typeface="Gill Sans MT"/>
                        </a:rPr>
                        <a:t> </a:t>
                      </a:r>
                      <a:r>
                        <a:rPr sz="1400" spc="95" dirty="0">
                          <a:latin typeface="Gill Sans MT"/>
                          <a:cs typeface="Gill Sans MT"/>
                        </a:rPr>
                        <a:t>Processes</a:t>
                      </a:r>
                      <a:r>
                        <a:rPr sz="1400" spc="-45" dirty="0">
                          <a:latin typeface="Gill Sans MT"/>
                          <a:cs typeface="Gill Sans MT"/>
                        </a:rPr>
                        <a:t> </a:t>
                      </a:r>
                      <a:r>
                        <a:rPr sz="1400" spc="229" dirty="0">
                          <a:latin typeface="Gill Sans MT"/>
                          <a:cs typeface="Gill Sans MT"/>
                        </a:rPr>
                        <a:t>–</a:t>
                      </a:r>
                      <a:r>
                        <a:rPr sz="1400" spc="-65" dirty="0">
                          <a:latin typeface="Gill Sans MT"/>
                          <a:cs typeface="Gill Sans MT"/>
                        </a:rPr>
                        <a:t> </a:t>
                      </a:r>
                      <a:r>
                        <a:rPr sz="1400" spc="30" dirty="0">
                          <a:latin typeface="Gill Sans MT"/>
                          <a:cs typeface="Gill Sans MT"/>
                        </a:rPr>
                        <a:t>Operating</a:t>
                      </a:r>
                      <a:r>
                        <a:rPr sz="1400" spc="-55" dirty="0">
                          <a:latin typeface="Gill Sans MT"/>
                          <a:cs typeface="Gill Sans MT"/>
                        </a:rPr>
                        <a:t> </a:t>
                      </a:r>
                      <a:r>
                        <a:rPr sz="1400" spc="55" dirty="0">
                          <a:latin typeface="Gill Sans MT"/>
                          <a:cs typeface="Gill Sans MT"/>
                        </a:rPr>
                        <a:t>Ledger</a:t>
                      </a:r>
                      <a:endParaRPr sz="1400" dirty="0">
                        <a:latin typeface="Gill Sans MT"/>
                        <a:cs typeface="Gill Sans MT"/>
                      </a:endParaRPr>
                    </a:p>
                  </a:txBody>
                  <a:tcPr marL="0" marR="0" marT="25213"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4615">
                        <a:lnSpc>
                          <a:spcPct val="100000"/>
                        </a:lnSpc>
                        <a:spcBef>
                          <a:spcPts val="225"/>
                        </a:spcBef>
                      </a:pPr>
                      <a:r>
                        <a:rPr sz="1400" spc="140" dirty="0">
                          <a:latin typeface="Gill Sans MT"/>
                          <a:cs typeface="Gill Sans MT"/>
                        </a:rPr>
                        <a:t>July</a:t>
                      </a:r>
                      <a:r>
                        <a:rPr sz="1400" spc="-80" dirty="0">
                          <a:latin typeface="Gill Sans MT"/>
                          <a:cs typeface="Gill Sans MT"/>
                        </a:rPr>
                        <a:t> </a:t>
                      </a:r>
                      <a:r>
                        <a:rPr sz="1400" spc="90" dirty="0">
                          <a:latin typeface="Gill Sans MT"/>
                          <a:cs typeface="Gill Sans MT"/>
                        </a:rPr>
                        <a:t>6</a:t>
                      </a:r>
                      <a:r>
                        <a:rPr sz="1400" spc="-100" dirty="0">
                          <a:latin typeface="Gill Sans MT"/>
                          <a:cs typeface="Gill Sans MT"/>
                        </a:rPr>
                        <a:t> </a:t>
                      </a:r>
                      <a:r>
                        <a:rPr sz="1400" dirty="0">
                          <a:latin typeface="Gill Sans MT"/>
                          <a:cs typeface="Gill Sans MT"/>
                        </a:rPr>
                        <a:t>to</a:t>
                      </a:r>
                      <a:r>
                        <a:rPr sz="1400" spc="-80" dirty="0">
                          <a:latin typeface="Gill Sans MT"/>
                          <a:cs typeface="Gill Sans MT"/>
                        </a:rPr>
                        <a:t> </a:t>
                      </a:r>
                      <a:r>
                        <a:rPr sz="1400" spc="75" dirty="0">
                          <a:latin typeface="Gill Sans MT"/>
                          <a:cs typeface="Gill Sans MT"/>
                        </a:rPr>
                        <a:t>11</a:t>
                      </a:r>
                      <a:endParaRPr sz="1400" dirty="0">
                        <a:latin typeface="Gill Sans MT"/>
                        <a:cs typeface="Gill Sans MT"/>
                      </a:endParaRPr>
                    </a:p>
                  </a:txBody>
                  <a:tcPr marL="0" marR="0" marT="25213"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225"/>
                        </a:spcBef>
                      </a:pPr>
                      <a:r>
                        <a:rPr sz="1400" spc="15" dirty="0">
                          <a:latin typeface="Gill Sans MT"/>
                          <a:cs typeface="Gill Sans MT"/>
                        </a:rPr>
                        <a:t>GTPE,</a:t>
                      </a:r>
                      <a:r>
                        <a:rPr sz="1400" spc="-45" dirty="0">
                          <a:latin typeface="Gill Sans MT"/>
                          <a:cs typeface="Gill Sans MT"/>
                        </a:rPr>
                        <a:t> </a:t>
                      </a:r>
                      <a:r>
                        <a:rPr sz="1400" spc="-30" dirty="0">
                          <a:latin typeface="Gill Sans MT"/>
                          <a:cs typeface="Gill Sans MT"/>
                        </a:rPr>
                        <a:t>GTRI,</a:t>
                      </a:r>
                      <a:r>
                        <a:rPr sz="1400" spc="-45" dirty="0">
                          <a:latin typeface="Gill Sans MT"/>
                          <a:cs typeface="Gill Sans MT"/>
                        </a:rPr>
                        <a:t> </a:t>
                      </a:r>
                      <a:r>
                        <a:rPr sz="1400" spc="20" dirty="0">
                          <a:latin typeface="Gill Sans MT"/>
                          <a:cs typeface="Gill Sans MT"/>
                        </a:rPr>
                        <a:t>Grants,</a:t>
                      </a:r>
                      <a:r>
                        <a:rPr sz="1400" spc="-60" dirty="0">
                          <a:latin typeface="Gill Sans MT"/>
                          <a:cs typeface="Gill Sans MT"/>
                        </a:rPr>
                        <a:t> </a:t>
                      </a:r>
                      <a:r>
                        <a:rPr sz="1400" spc="70" dirty="0">
                          <a:latin typeface="Gill Sans MT"/>
                          <a:cs typeface="Gill Sans MT"/>
                        </a:rPr>
                        <a:t>Budgets,</a:t>
                      </a:r>
                      <a:r>
                        <a:rPr sz="1400" spc="-45" dirty="0">
                          <a:latin typeface="Gill Sans MT"/>
                          <a:cs typeface="Gill Sans MT"/>
                        </a:rPr>
                        <a:t> </a:t>
                      </a:r>
                      <a:r>
                        <a:rPr sz="1400" spc="-15" dirty="0">
                          <a:latin typeface="Gill Sans MT"/>
                          <a:cs typeface="Gill Sans MT"/>
                        </a:rPr>
                        <a:t>Controller</a:t>
                      </a:r>
                      <a:endParaRPr sz="1400" dirty="0">
                        <a:latin typeface="Gill Sans MT"/>
                        <a:cs typeface="Gill Sans MT"/>
                      </a:endParaRPr>
                    </a:p>
                  </a:txBody>
                  <a:tcPr marL="0" marR="0" marT="25213"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9"/>
                  </a:ext>
                </a:extLst>
              </a:tr>
              <a:tr h="295659">
                <a:tc>
                  <a:txBody>
                    <a:bodyPr/>
                    <a:lstStyle/>
                    <a:p>
                      <a:pPr marL="91440">
                        <a:lnSpc>
                          <a:spcPct val="100000"/>
                        </a:lnSpc>
                        <a:spcBef>
                          <a:spcPts val="225"/>
                        </a:spcBef>
                      </a:pPr>
                      <a:r>
                        <a:rPr sz="1400" spc="75" dirty="0">
                          <a:latin typeface="Gill Sans MT"/>
                          <a:cs typeface="Gill Sans MT"/>
                        </a:rPr>
                        <a:t>Final</a:t>
                      </a:r>
                      <a:r>
                        <a:rPr sz="1400" spc="-70" dirty="0">
                          <a:latin typeface="Gill Sans MT"/>
                          <a:cs typeface="Gill Sans MT"/>
                        </a:rPr>
                        <a:t> </a:t>
                      </a:r>
                      <a:r>
                        <a:rPr sz="1400" spc="35" dirty="0">
                          <a:latin typeface="Gill Sans MT"/>
                          <a:cs typeface="Gill Sans MT"/>
                        </a:rPr>
                        <a:t>Close</a:t>
                      </a:r>
                      <a:r>
                        <a:rPr sz="1400" spc="-70" dirty="0">
                          <a:latin typeface="Gill Sans MT"/>
                          <a:cs typeface="Gill Sans MT"/>
                        </a:rPr>
                        <a:t> </a:t>
                      </a:r>
                      <a:r>
                        <a:rPr sz="1400" spc="95" dirty="0">
                          <a:latin typeface="Gill Sans MT"/>
                          <a:cs typeface="Gill Sans MT"/>
                        </a:rPr>
                        <a:t>Processes</a:t>
                      </a:r>
                      <a:r>
                        <a:rPr sz="1400" spc="-40" dirty="0">
                          <a:latin typeface="Gill Sans MT"/>
                          <a:cs typeface="Gill Sans MT"/>
                        </a:rPr>
                        <a:t> </a:t>
                      </a:r>
                      <a:r>
                        <a:rPr sz="1400" spc="229" dirty="0">
                          <a:latin typeface="Gill Sans MT"/>
                          <a:cs typeface="Gill Sans MT"/>
                        </a:rPr>
                        <a:t>–</a:t>
                      </a:r>
                      <a:r>
                        <a:rPr sz="1400" spc="-65" dirty="0">
                          <a:latin typeface="Gill Sans MT"/>
                          <a:cs typeface="Gill Sans MT"/>
                        </a:rPr>
                        <a:t> </a:t>
                      </a:r>
                      <a:r>
                        <a:rPr sz="1400" spc="45" dirty="0">
                          <a:latin typeface="Gill Sans MT"/>
                          <a:cs typeface="Gill Sans MT"/>
                        </a:rPr>
                        <a:t>Capital</a:t>
                      </a:r>
                      <a:r>
                        <a:rPr sz="1400" spc="-75" dirty="0">
                          <a:latin typeface="Gill Sans MT"/>
                          <a:cs typeface="Gill Sans MT"/>
                        </a:rPr>
                        <a:t> </a:t>
                      </a:r>
                      <a:r>
                        <a:rPr sz="1400" spc="55" dirty="0">
                          <a:latin typeface="Gill Sans MT"/>
                          <a:cs typeface="Gill Sans MT"/>
                        </a:rPr>
                        <a:t>Ledger</a:t>
                      </a:r>
                      <a:endParaRPr sz="1400" dirty="0">
                        <a:latin typeface="Gill Sans MT"/>
                        <a:cs typeface="Gill Sans MT"/>
                      </a:endParaRPr>
                    </a:p>
                  </a:txBody>
                  <a:tcPr marL="0" marR="0" marT="25213"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4615">
                        <a:lnSpc>
                          <a:spcPct val="100000"/>
                        </a:lnSpc>
                        <a:spcBef>
                          <a:spcPts val="225"/>
                        </a:spcBef>
                      </a:pPr>
                      <a:r>
                        <a:rPr sz="1400" spc="140" dirty="0">
                          <a:latin typeface="Gill Sans MT"/>
                          <a:cs typeface="Gill Sans MT"/>
                        </a:rPr>
                        <a:t>July</a:t>
                      </a:r>
                      <a:r>
                        <a:rPr sz="1400" spc="-85" dirty="0">
                          <a:latin typeface="Gill Sans MT"/>
                          <a:cs typeface="Gill Sans MT"/>
                        </a:rPr>
                        <a:t> </a:t>
                      </a:r>
                      <a:r>
                        <a:rPr sz="1400" spc="75" dirty="0">
                          <a:latin typeface="Gill Sans MT"/>
                          <a:cs typeface="Gill Sans MT"/>
                        </a:rPr>
                        <a:t>23</a:t>
                      </a:r>
                      <a:endParaRPr sz="1400" dirty="0">
                        <a:latin typeface="Gill Sans MT"/>
                        <a:cs typeface="Gill Sans MT"/>
                      </a:endParaRPr>
                    </a:p>
                  </a:txBody>
                  <a:tcPr marL="0" marR="0" marT="25213"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5250">
                        <a:lnSpc>
                          <a:spcPct val="100000"/>
                        </a:lnSpc>
                        <a:spcBef>
                          <a:spcPts val="225"/>
                        </a:spcBef>
                      </a:pPr>
                      <a:r>
                        <a:rPr sz="1400" dirty="0">
                          <a:latin typeface="Gill Sans MT"/>
                          <a:cs typeface="Gill Sans MT"/>
                        </a:rPr>
                        <a:t>Controller’s</a:t>
                      </a:r>
                      <a:r>
                        <a:rPr sz="1400" spc="-80" dirty="0">
                          <a:latin typeface="Gill Sans MT"/>
                          <a:cs typeface="Gill Sans MT"/>
                        </a:rPr>
                        <a:t> </a:t>
                      </a:r>
                      <a:r>
                        <a:rPr sz="1400" spc="35" dirty="0">
                          <a:latin typeface="Gill Sans MT"/>
                          <a:cs typeface="Gill Sans MT"/>
                        </a:rPr>
                        <a:t>Office</a:t>
                      </a:r>
                      <a:endParaRPr sz="1400" dirty="0">
                        <a:latin typeface="Gill Sans MT"/>
                        <a:cs typeface="Gill Sans MT"/>
                      </a:endParaRPr>
                    </a:p>
                  </a:txBody>
                  <a:tcPr marL="0" marR="0" marT="25213"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10"/>
                  </a:ext>
                </a:extLst>
              </a:tr>
            </a:tbl>
          </a:graphicData>
        </a:graphic>
      </p:graphicFrame>
      <p:sp>
        <p:nvSpPr>
          <p:cNvPr id="4" name="object 4"/>
          <p:cNvSpPr txBox="1">
            <a:spLocks noGrp="1"/>
          </p:cNvSpPr>
          <p:nvPr>
            <p:ph type="title"/>
          </p:nvPr>
        </p:nvSpPr>
        <p:spPr>
          <a:xfrm>
            <a:off x="0" y="126327"/>
            <a:ext cx="9144000" cy="503758"/>
          </a:xfrm>
          <a:prstGeom prst="rect">
            <a:avLst/>
          </a:prstGeom>
        </p:spPr>
        <p:txBody>
          <a:bodyPr vert="horz" wrap="square" lIns="0" tIns="11206" rIns="0" bIns="0" rtlCol="0" anchor="ctr">
            <a:spAutoFit/>
          </a:bodyPr>
          <a:lstStyle/>
          <a:p>
            <a:pPr marL="11206" algn="ctr">
              <a:lnSpc>
                <a:spcPct val="100000"/>
              </a:lnSpc>
              <a:spcBef>
                <a:spcPts val="88"/>
              </a:spcBef>
            </a:pPr>
            <a:r>
              <a:rPr lang="en-US" sz="3200" spc="22" dirty="0" smtClean="0"/>
              <a:t>FY21 High Level Closeout </a:t>
            </a:r>
            <a:r>
              <a:rPr sz="3200" spc="-26" dirty="0" smtClean="0"/>
              <a:t>Schedule</a:t>
            </a:r>
            <a:endParaRPr sz="3200" spc="-26" dirty="0"/>
          </a:p>
        </p:txBody>
      </p:sp>
      <p:sp>
        <p:nvSpPr>
          <p:cNvPr id="5" name="object 5"/>
          <p:cNvSpPr txBox="1"/>
          <p:nvPr/>
        </p:nvSpPr>
        <p:spPr>
          <a:xfrm>
            <a:off x="975135" y="5927687"/>
            <a:ext cx="3577478" cy="215089"/>
          </a:xfrm>
          <a:prstGeom prst="rect">
            <a:avLst/>
          </a:prstGeom>
        </p:spPr>
        <p:txBody>
          <a:bodyPr vert="horz" wrap="square" lIns="0" tIns="11206" rIns="0" bIns="0" rtlCol="0">
            <a:spAutoFit/>
          </a:bodyPr>
          <a:lstStyle/>
          <a:p>
            <a:pPr marL="11206">
              <a:spcBef>
                <a:spcPts val="88"/>
              </a:spcBef>
            </a:pPr>
            <a:r>
              <a:rPr sz="1324" b="1" spc="-26" dirty="0">
                <a:solidFill>
                  <a:srgbClr val="C00000"/>
                </a:solidFill>
                <a:latin typeface="Gill Sans MT"/>
                <a:cs typeface="Gill Sans MT"/>
              </a:rPr>
              <a:t>***Deadlines</a:t>
            </a:r>
            <a:r>
              <a:rPr sz="1324" b="1" spc="-35" dirty="0">
                <a:solidFill>
                  <a:srgbClr val="C00000"/>
                </a:solidFill>
                <a:latin typeface="Gill Sans MT"/>
                <a:cs typeface="Gill Sans MT"/>
              </a:rPr>
              <a:t> </a:t>
            </a:r>
            <a:r>
              <a:rPr sz="1324" b="1" spc="-13" dirty="0">
                <a:solidFill>
                  <a:srgbClr val="C00000"/>
                </a:solidFill>
                <a:latin typeface="Gill Sans MT"/>
                <a:cs typeface="Gill Sans MT"/>
              </a:rPr>
              <a:t>published</a:t>
            </a:r>
            <a:r>
              <a:rPr sz="1324" b="1" spc="-22" dirty="0">
                <a:solidFill>
                  <a:srgbClr val="C00000"/>
                </a:solidFill>
                <a:latin typeface="Gill Sans MT"/>
                <a:cs typeface="Gill Sans MT"/>
              </a:rPr>
              <a:t> in</a:t>
            </a:r>
            <a:r>
              <a:rPr sz="1324" b="1" spc="-31" dirty="0">
                <a:solidFill>
                  <a:srgbClr val="C00000"/>
                </a:solidFill>
                <a:latin typeface="Gill Sans MT"/>
                <a:cs typeface="Gill Sans MT"/>
              </a:rPr>
              <a:t> </a:t>
            </a:r>
            <a:r>
              <a:rPr sz="1324" b="1" spc="-40" dirty="0">
                <a:solidFill>
                  <a:srgbClr val="C00000"/>
                </a:solidFill>
                <a:latin typeface="Gill Sans MT"/>
                <a:cs typeface="Gill Sans MT"/>
              </a:rPr>
              <a:t>Closeout</a:t>
            </a:r>
            <a:r>
              <a:rPr sz="1324" b="1" spc="-22" dirty="0">
                <a:solidFill>
                  <a:srgbClr val="C00000"/>
                </a:solidFill>
                <a:latin typeface="Gill Sans MT"/>
                <a:cs typeface="Gill Sans MT"/>
              </a:rPr>
              <a:t> </a:t>
            </a:r>
            <a:r>
              <a:rPr sz="1324" b="1" spc="-49" dirty="0">
                <a:solidFill>
                  <a:srgbClr val="C00000"/>
                </a:solidFill>
                <a:latin typeface="Gill Sans MT"/>
                <a:cs typeface="Gill Sans MT"/>
              </a:rPr>
              <a:t>Documents</a:t>
            </a:r>
            <a:endParaRPr sz="1324">
              <a:latin typeface="Gill Sans MT"/>
              <a:cs typeface="Gill Sans MT"/>
            </a:endParaRPr>
          </a:p>
        </p:txBody>
      </p:sp>
    </p:spTree>
    <p:extLst>
      <p:ext uri="{BB962C8B-B14F-4D97-AF65-F5344CB8AC3E}">
        <p14:creationId xmlns:p14="http://schemas.microsoft.com/office/powerpoint/2010/main" val="84769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09607"/>
            <a:ext cx="9144000" cy="503758"/>
          </a:xfrm>
          <a:prstGeom prst="rect">
            <a:avLst/>
          </a:prstGeom>
        </p:spPr>
        <p:txBody>
          <a:bodyPr vert="horz" wrap="square" lIns="0" tIns="11206" rIns="0" bIns="0" rtlCol="0" anchor="ctr">
            <a:spAutoFit/>
          </a:bodyPr>
          <a:lstStyle/>
          <a:p>
            <a:pPr marL="11206" algn="ctr">
              <a:lnSpc>
                <a:spcPct val="100000"/>
              </a:lnSpc>
              <a:spcBef>
                <a:spcPts val="88"/>
              </a:spcBef>
            </a:pPr>
            <a:r>
              <a:rPr lang="en-US" sz="3200" spc="-40" dirty="0" smtClean="0"/>
              <a:t>FY21 </a:t>
            </a:r>
            <a:r>
              <a:rPr sz="3200" spc="-40" dirty="0" smtClean="0"/>
              <a:t>Financia</a:t>
            </a:r>
            <a:r>
              <a:rPr sz="3200" spc="-22" dirty="0" smtClean="0"/>
              <a:t>l</a:t>
            </a:r>
            <a:r>
              <a:rPr sz="3200" spc="-101" dirty="0" smtClean="0"/>
              <a:t> </a:t>
            </a:r>
            <a:r>
              <a:rPr sz="3200" spc="-93" dirty="0"/>
              <a:t>Reporting</a:t>
            </a:r>
            <a:r>
              <a:rPr sz="3200" spc="-101" dirty="0"/>
              <a:t> </a:t>
            </a:r>
            <a:r>
              <a:rPr sz="3200" spc="-31" dirty="0"/>
              <a:t>Schedule</a:t>
            </a:r>
          </a:p>
        </p:txBody>
      </p:sp>
      <p:pic>
        <p:nvPicPr>
          <p:cNvPr id="3" name="object 3"/>
          <p:cNvPicPr/>
          <p:nvPr/>
        </p:nvPicPr>
        <p:blipFill>
          <a:blip r:embed="rId2" cstate="print"/>
          <a:stretch>
            <a:fillRect/>
          </a:stretch>
        </p:blipFill>
        <p:spPr>
          <a:xfrm>
            <a:off x="443882" y="1287262"/>
            <a:ext cx="8265111" cy="4447713"/>
          </a:xfrm>
          <a:prstGeom prst="rect">
            <a:avLst/>
          </a:prstGeom>
        </p:spPr>
      </p:pic>
      <p:graphicFrame>
        <p:nvGraphicFramePr>
          <p:cNvPr id="4" name="object 4"/>
          <p:cNvGraphicFramePr>
            <a:graphicFrameLocks noGrp="1"/>
          </p:cNvGraphicFramePr>
          <p:nvPr>
            <p:extLst/>
          </p:nvPr>
        </p:nvGraphicFramePr>
        <p:xfrm>
          <a:off x="443883" y="914404"/>
          <a:ext cx="8265109" cy="4820570"/>
        </p:xfrm>
        <a:graphic>
          <a:graphicData uri="http://schemas.openxmlformats.org/drawingml/2006/table">
            <a:tbl>
              <a:tblPr firstRow="1" bandRow="1">
                <a:tableStyleId>{2D5ABB26-0587-4C30-8999-92F81FD0307C}</a:tableStyleId>
              </a:tblPr>
              <a:tblGrid>
                <a:gridCol w="4210861">
                  <a:extLst>
                    <a:ext uri="{9D8B030D-6E8A-4147-A177-3AD203B41FA5}">
                      <a16:colId xmlns:a16="http://schemas.microsoft.com/office/drawing/2014/main" val="20000"/>
                    </a:ext>
                  </a:extLst>
                </a:gridCol>
                <a:gridCol w="1261742">
                  <a:extLst>
                    <a:ext uri="{9D8B030D-6E8A-4147-A177-3AD203B41FA5}">
                      <a16:colId xmlns:a16="http://schemas.microsoft.com/office/drawing/2014/main" val="20001"/>
                    </a:ext>
                  </a:extLst>
                </a:gridCol>
                <a:gridCol w="2792506">
                  <a:extLst>
                    <a:ext uri="{9D8B030D-6E8A-4147-A177-3AD203B41FA5}">
                      <a16:colId xmlns:a16="http://schemas.microsoft.com/office/drawing/2014/main" val="20002"/>
                    </a:ext>
                  </a:extLst>
                </a:gridCol>
              </a:tblGrid>
              <a:tr h="408037">
                <a:tc>
                  <a:txBody>
                    <a:bodyPr/>
                    <a:lstStyle/>
                    <a:p>
                      <a:pPr marL="30480">
                        <a:lnSpc>
                          <a:spcPct val="100000"/>
                        </a:lnSpc>
                        <a:spcBef>
                          <a:spcPts val="840"/>
                        </a:spcBef>
                      </a:pPr>
                      <a:r>
                        <a:rPr sz="1600" b="1" spc="-5" dirty="0" smtClean="0">
                          <a:solidFill>
                            <a:srgbClr val="FFFFFF"/>
                          </a:solidFill>
                          <a:latin typeface="Arial"/>
                          <a:cs typeface="Arial"/>
                        </a:rPr>
                        <a:t>KEY</a:t>
                      </a:r>
                      <a:r>
                        <a:rPr sz="1600" b="1" spc="-55" dirty="0" smtClean="0">
                          <a:solidFill>
                            <a:srgbClr val="FFFFFF"/>
                          </a:solidFill>
                          <a:latin typeface="Arial"/>
                          <a:cs typeface="Arial"/>
                        </a:rPr>
                        <a:t> </a:t>
                      </a:r>
                      <a:r>
                        <a:rPr sz="1600" b="1" dirty="0">
                          <a:solidFill>
                            <a:srgbClr val="FFFFFF"/>
                          </a:solidFill>
                          <a:latin typeface="Arial"/>
                          <a:cs typeface="Arial"/>
                        </a:rPr>
                        <a:t>REPORTS</a:t>
                      </a:r>
                      <a:r>
                        <a:rPr sz="1600" b="1" spc="-25" dirty="0">
                          <a:solidFill>
                            <a:srgbClr val="FFFFFF"/>
                          </a:solidFill>
                          <a:latin typeface="Arial"/>
                          <a:cs typeface="Arial"/>
                        </a:rPr>
                        <a:t> </a:t>
                      </a:r>
                      <a:r>
                        <a:rPr sz="1600" b="1" dirty="0">
                          <a:solidFill>
                            <a:srgbClr val="FFFFFF"/>
                          </a:solidFill>
                          <a:latin typeface="Arial"/>
                          <a:cs typeface="Arial"/>
                        </a:rPr>
                        <a:t>&amp;</a:t>
                      </a:r>
                      <a:r>
                        <a:rPr sz="1600" b="1" spc="-25" dirty="0">
                          <a:solidFill>
                            <a:srgbClr val="FFFFFF"/>
                          </a:solidFill>
                          <a:latin typeface="Arial"/>
                          <a:cs typeface="Arial"/>
                        </a:rPr>
                        <a:t> </a:t>
                      </a:r>
                      <a:r>
                        <a:rPr sz="1600" b="1" dirty="0">
                          <a:solidFill>
                            <a:srgbClr val="FFFFFF"/>
                          </a:solidFill>
                          <a:latin typeface="Arial"/>
                          <a:cs typeface="Arial"/>
                        </a:rPr>
                        <a:t>EXTRACTIONS</a:t>
                      </a:r>
                      <a:endParaRPr sz="1600" dirty="0">
                        <a:latin typeface="Arial"/>
                        <a:cs typeface="Arial"/>
                      </a:endParaRPr>
                    </a:p>
                  </a:txBody>
                  <a:tcPr marL="0" marR="0" marT="94129" marB="0">
                    <a:lnL w="1905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A6924A"/>
                    </a:solidFill>
                  </a:tcPr>
                </a:tc>
                <a:tc>
                  <a:txBody>
                    <a:bodyPr/>
                    <a:lstStyle/>
                    <a:p>
                      <a:pPr marL="59055">
                        <a:lnSpc>
                          <a:spcPct val="100000"/>
                        </a:lnSpc>
                        <a:spcBef>
                          <a:spcPts val="840"/>
                        </a:spcBef>
                      </a:pPr>
                      <a:r>
                        <a:rPr sz="1600" b="1" spc="-5" dirty="0">
                          <a:solidFill>
                            <a:srgbClr val="FFFFFF"/>
                          </a:solidFill>
                          <a:latin typeface="Arial"/>
                          <a:cs typeface="Arial"/>
                        </a:rPr>
                        <a:t>DUE</a:t>
                      </a:r>
                      <a:r>
                        <a:rPr sz="1600" b="1" spc="-55" dirty="0">
                          <a:solidFill>
                            <a:srgbClr val="FFFFFF"/>
                          </a:solidFill>
                          <a:latin typeface="Arial"/>
                          <a:cs typeface="Arial"/>
                        </a:rPr>
                        <a:t> </a:t>
                      </a:r>
                      <a:r>
                        <a:rPr sz="1600" b="1" spc="-35" dirty="0">
                          <a:solidFill>
                            <a:srgbClr val="FFFFFF"/>
                          </a:solidFill>
                          <a:latin typeface="Arial"/>
                          <a:cs typeface="Arial"/>
                        </a:rPr>
                        <a:t>DATE</a:t>
                      </a:r>
                      <a:endParaRPr sz="1600">
                        <a:latin typeface="Arial"/>
                        <a:cs typeface="Arial"/>
                      </a:endParaRPr>
                    </a:p>
                  </a:txBody>
                  <a:tcPr marL="0" marR="0" marT="94129" marB="0">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A6924A"/>
                    </a:solidFill>
                  </a:tcPr>
                </a:tc>
                <a:tc>
                  <a:txBody>
                    <a:bodyPr/>
                    <a:lstStyle/>
                    <a:p>
                      <a:pPr marL="584835">
                        <a:lnSpc>
                          <a:spcPct val="100000"/>
                        </a:lnSpc>
                        <a:spcBef>
                          <a:spcPts val="840"/>
                        </a:spcBef>
                      </a:pPr>
                      <a:r>
                        <a:rPr sz="1600" b="1" spc="-5" dirty="0">
                          <a:solidFill>
                            <a:srgbClr val="FFFFFF"/>
                          </a:solidFill>
                          <a:latin typeface="Arial"/>
                          <a:cs typeface="Arial"/>
                        </a:rPr>
                        <a:t>RESPONSIBLE</a:t>
                      </a:r>
                      <a:endParaRPr sz="1600" dirty="0">
                        <a:latin typeface="Arial"/>
                        <a:cs typeface="Arial"/>
                      </a:endParaRPr>
                    </a:p>
                  </a:txBody>
                  <a:tcPr marL="0" marR="0" marT="94129" marB="0">
                    <a:lnL w="12700">
                      <a:solidFill>
                        <a:srgbClr val="FFFFFF"/>
                      </a:solidFill>
                      <a:prstDash val="solid"/>
                    </a:lnL>
                    <a:lnR w="12700">
                      <a:solidFill>
                        <a:srgbClr val="FFFFFF"/>
                      </a:solidFill>
                      <a:prstDash val="solid"/>
                    </a:lnR>
                    <a:lnT w="19050">
                      <a:solidFill>
                        <a:srgbClr val="FFFFFF"/>
                      </a:solidFill>
                      <a:prstDash val="solid"/>
                    </a:lnT>
                    <a:lnB w="53975">
                      <a:solidFill>
                        <a:srgbClr val="FFFFFF"/>
                      </a:solidFill>
                      <a:prstDash val="solid"/>
                    </a:lnB>
                    <a:solidFill>
                      <a:srgbClr val="A6924A"/>
                    </a:solidFill>
                  </a:tcPr>
                </a:tc>
                <a:extLst>
                  <a:ext uri="{0D108BD9-81ED-4DB2-BD59-A6C34878D82A}">
                    <a16:rowId xmlns:a16="http://schemas.microsoft.com/office/drawing/2014/main" val="10000"/>
                  </a:ext>
                </a:extLst>
              </a:tr>
              <a:tr h="319135">
                <a:tc>
                  <a:txBody>
                    <a:bodyPr/>
                    <a:lstStyle/>
                    <a:p>
                      <a:pPr marL="91440">
                        <a:lnSpc>
                          <a:spcPct val="100000"/>
                        </a:lnSpc>
                        <a:spcBef>
                          <a:spcPts val="334"/>
                        </a:spcBef>
                        <a:spcAft>
                          <a:spcPts val="600"/>
                        </a:spcAft>
                      </a:pPr>
                      <a:r>
                        <a:rPr sz="1400" spc="50" dirty="0">
                          <a:latin typeface="Gill Sans MT"/>
                          <a:cs typeface="Gill Sans MT"/>
                        </a:rPr>
                        <a:t>Budgetary</a:t>
                      </a:r>
                      <a:r>
                        <a:rPr sz="1400" spc="-35" dirty="0">
                          <a:latin typeface="Gill Sans MT"/>
                          <a:cs typeface="Gill Sans MT"/>
                        </a:rPr>
                        <a:t> </a:t>
                      </a:r>
                      <a:r>
                        <a:rPr sz="1400" spc="50" dirty="0">
                          <a:latin typeface="Gill Sans MT"/>
                          <a:cs typeface="Gill Sans MT"/>
                        </a:rPr>
                        <a:t>Compliance</a:t>
                      </a:r>
                      <a:r>
                        <a:rPr sz="1400" spc="-40" dirty="0">
                          <a:latin typeface="Gill Sans MT"/>
                          <a:cs typeface="Gill Sans MT"/>
                        </a:rPr>
                        <a:t> </a:t>
                      </a:r>
                      <a:r>
                        <a:rPr sz="1400" dirty="0">
                          <a:latin typeface="Gill Sans MT"/>
                          <a:cs typeface="Gill Sans MT"/>
                        </a:rPr>
                        <a:t>Report</a:t>
                      </a:r>
                      <a:r>
                        <a:rPr sz="1400" spc="-40" dirty="0">
                          <a:latin typeface="Gill Sans MT"/>
                          <a:cs typeface="Gill Sans MT"/>
                        </a:rPr>
                        <a:t> </a:t>
                      </a:r>
                      <a:r>
                        <a:rPr sz="1400" dirty="0">
                          <a:latin typeface="Gill Sans MT"/>
                          <a:cs typeface="Gill Sans MT"/>
                        </a:rPr>
                        <a:t>(BCR)</a:t>
                      </a:r>
                    </a:p>
                  </a:txBody>
                  <a:tcPr marL="0" marR="0" marT="37539" marB="0">
                    <a:lnL w="1905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tcPr>
                </a:tc>
                <a:tc>
                  <a:txBody>
                    <a:bodyPr/>
                    <a:lstStyle/>
                    <a:p>
                      <a:pPr marL="91440">
                        <a:lnSpc>
                          <a:spcPts val="1610"/>
                        </a:lnSpc>
                        <a:spcAft>
                          <a:spcPts val="600"/>
                        </a:spcAft>
                      </a:pPr>
                      <a:r>
                        <a:rPr lang="en-US" sz="1400" spc="65" dirty="0" smtClean="0">
                          <a:latin typeface="Gill Sans MT"/>
                          <a:cs typeface="Gill Sans MT"/>
                        </a:rPr>
                        <a:t>August</a:t>
                      </a:r>
                      <a:r>
                        <a:rPr lang="en-US" sz="1400" spc="65" baseline="0" dirty="0" smtClean="0">
                          <a:latin typeface="Gill Sans MT"/>
                          <a:cs typeface="Gill Sans MT"/>
                        </a:rPr>
                        <a:t> 16 </a:t>
                      </a:r>
                      <a:endParaRPr sz="1400" dirty="0">
                        <a:latin typeface="Gill Sans MT"/>
                        <a:cs typeface="Gill Sans MT"/>
                      </a:endParaRPr>
                    </a:p>
                  </a:txBody>
                  <a:tcPr marL="0" marR="0" marT="0"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tcPr>
                </a:tc>
                <a:tc>
                  <a:txBody>
                    <a:bodyPr/>
                    <a:lstStyle/>
                    <a:p>
                      <a:pPr marL="92710">
                        <a:lnSpc>
                          <a:spcPts val="1610"/>
                        </a:lnSpc>
                        <a:spcAft>
                          <a:spcPts val="600"/>
                        </a:spcAft>
                      </a:pPr>
                      <a:r>
                        <a:rPr sz="1400" spc="-5" dirty="0">
                          <a:latin typeface="Gill Sans MT"/>
                          <a:cs typeface="Gill Sans MT"/>
                        </a:rPr>
                        <a:t>Controller’s</a:t>
                      </a:r>
                      <a:r>
                        <a:rPr sz="1400" spc="-50" dirty="0">
                          <a:latin typeface="Gill Sans MT"/>
                          <a:cs typeface="Gill Sans MT"/>
                        </a:rPr>
                        <a:t> </a:t>
                      </a:r>
                      <a:r>
                        <a:rPr sz="1400" spc="35" dirty="0">
                          <a:latin typeface="Gill Sans MT"/>
                          <a:cs typeface="Gill Sans MT"/>
                        </a:rPr>
                        <a:t>Office</a:t>
                      </a:r>
                      <a:endParaRPr sz="1400" dirty="0">
                        <a:latin typeface="Gill Sans MT"/>
                        <a:cs typeface="Gill Sans MT"/>
                      </a:endParaRPr>
                    </a:p>
                  </a:txBody>
                  <a:tcPr marL="0" marR="0" marT="0" marB="0">
                    <a:lnL w="12700">
                      <a:solidFill>
                        <a:srgbClr val="FFFFFF"/>
                      </a:solidFill>
                      <a:prstDash val="solid"/>
                    </a:lnL>
                    <a:lnR w="12700">
                      <a:solidFill>
                        <a:srgbClr val="FFFFFF"/>
                      </a:solidFill>
                      <a:prstDash val="solid"/>
                    </a:lnR>
                    <a:lnT w="53975">
                      <a:solidFill>
                        <a:srgbClr val="FFFFFF"/>
                      </a:solidFill>
                      <a:prstDash val="solid"/>
                    </a:lnT>
                    <a:lnB w="19050">
                      <a:solidFill>
                        <a:srgbClr val="FFFFFF"/>
                      </a:solidFill>
                      <a:prstDash val="solid"/>
                    </a:lnB>
                  </a:tcPr>
                </a:tc>
                <a:extLst>
                  <a:ext uri="{0D108BD9-81ED-4DB2-BD59-A6C34878D82A}">
                    <a16:rowId xmlns:a16="http://schemas.microsoft.com/office/drawing/2014/main" val="10001"/>
                  </a:ext>
                </a:extLst>
              </a:tr>
              <a:tr h="318422">
                <a:tc>
                  <a:txBody>
                    <a:bodyPr/>
                    <a:lstStyle/>
                    <a:p>
                      <a:pPr marL="90805">
                        <a:lnSpc>
                          <a:spcPct val="100000"/>
                        </a:lnSpc>
                        <a:spcBef>
                          <a:spcPts val="330"/>
                        </a:spcBef>
                        <a:spcAft>
                          <a:spcPts val="600"/>
                        </a:spcAft>
                      </a:pPr>
                      <a:r>
                        <a:rPr sz="1400" spc="135" dirty="0">
                          <a:latin typeface="Gill Sans MT"/>
                          <a:cs typeface="Gill Sans MT"/>
                        </a:rPr>
                        <a:t>Annual </a:t>
                      </a:r>
                      <a:r>
                        <a:rPr sz="1400" spc="165" dirty="0">
                          <a:latin typeface="Gill Sans MT"/>
                          <a:cs typeface="Gill Sans MT"/>
                        </a:rPr>
                        <a:t>Financial</a:t>
                      </a:r>
                      <a:r>
                        <a:rPr sz="1400" spc="135" dirty="0">
                          <a:latin typeface="Gill Sans MT"/>
                          <a:cs typeface="Gill Sans MT"/>
                        </a:rPr>
                        <a:t> </a:t>
                      </a:r>
                      <a:r>
                        <a:rPr sz="1400" spc="90" dirty="0">
                          <a:latin typeface="Gill Sans MT"/>
                          <a:cs typeface="Gill Sans MT"/>
                        </a:rPr>
                        <a:t>Report</a:t>
                      </a:r>
                      <a:r>
                        <a:rPr sz="1400" spc="150" dirty="0">
                          <a:latin typeface="Gill Sans MT"/>
                          <a:cs typeface="Gill Sans MT"/>
                        </a:rPr>
                        <a:t> </a:t>
                      </a:r>
                      <a:r>
                        <a:rPr sz="1400" spc="100" dirty="0">
                          <a:latin typeface="Gill Sans MT"/>
                          <a:cs typeface="Gill Sans MT"/>
                        </a:rPr>
                        <a:t>(AFR)</a:t>
                      </a:r>
                      <a:endParaRPr sz="1400" dirty="0">
                        <a:latin typeface="Gill Sans MT"/>
                        <a:cs typeface="Gill Sans MT"/>
                      </a:endParaRPr>
                    </a:p>
                  </a:txBody>
                  <a:tcPr marL="0" marR="0" marT="3697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30"/>
                        </a:spcBef>
                        <a:spcAft>
                          <a:spcPts val="600"/>
                        </a:spcAft>
                      </a:pPr>
                      <a:r>
                        <a:rPr lang="en-US" sz="1400" spc="65" dirty="0" smtClean="0">
                          <a:latin typeface="Gill Sans MT"/>
                          <a:cs typeface="Gill Sans MT"/>
                        </a:rPr>
                        <a:t>August</a:t>
                      </a:r>
                      <a:r>
                        <a:rPr lang="en-US" sz="1400" spc="65" baseline="0" dirty="0" smtClean="0">
                          <a:latin typeface="Gill Sans MT"/>
                          <a:cs typeface="Gill Sans MT"/>
                        </a:rPr>
                        <a:t> 16</a:t>
                      </a:r>
                      <a:endParaRPr sz="1400" dirty="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3345">
                        <a:lnSpc>
                          <a:spcPct val="100000"/>
                        </a:lnSpc>
                        <a:spcBef>
                          <a:spcPts val="330"/>
                        </a:spcBef>
                        <a:spcAft>
                          <a:spcPts val="600"/>
                        </a:spcAft>
                      </a:pPr>
                      <a:r>
                        <a:rPr sz="1400" spc="-5" dirty="0">
                          <a:latin typeface="Gill Sans MT"/>
                          <a:cs typeface="Gill Sans MT"/>
                        </a:rPr>
                        <a:t>Controller’s</a:t>
                      </a:r>
                      <a:r>
                        <a:rPr sz="1400" spc="-45" dirty="0">
                          <a:latin typeface="Gill Sans MT"/>
                          <a:cs typeface="Gill Sans MT"/>
                        </a:rPr>
                        <a:t> </a:t>
                      </a:r>
                      <a:r>
                        <a:rPr sz="1400" spc="35" dirty="0">
                          <a:latin typeface="Gill Sans MT"/>
                          <a:cs typeface="Gill Sans MT"/>
                        </a:rPr>
                        <a:t>Office</a:t>
                      </a:r>
                      <a:endParaRPr sz="1400" dirty="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2"/>
                  </a:ext>
                </a:extLst>
              </a:tr>
              <a:tr h="317710">
                <a:tc>
                  <a:txBody>
                    <a:bodyPr/>
                    <a:lstStyle/>
                    <a:p>
                      <a:pPr marL="90805">
                        <a:lnSpc>
                          <a:spcPct val="100000"/>
                        </a:lnSpc>
                        <a:spcBef>
                          <a:spcPts val="325"/>
                        </a:spcBef>
                        <a:spcAft>
                          <a:spcPts val="600"/>
                        </a:spcAft>
                      </a:pPr>
                      <a:r>
                        <a:rPr sz="1400" spc="80" dirty="0">
                          <a:latin typeface="Gill Sans MT"/>
                          <a:cs typeface="Gill Sans MT"/>
                        </a:rPr>
                        <a:t>Schedule</a:t>
                      </a:r>
                      <a:r>
                        <a:rPr sz="1400" spc="-40" dirty="0">
                          <a:latin typeface="Gill Sans MT"/>
                          <a:cs typeface="Gill Sans MT"/>
                        </a:rPr>
                        <a:t> </a:t>
                      </a:r>
                      <a:r>
                        <a:rPr sz="1400" spc="80" dirty="0">
                          <a:latin typeface="Gill Sans MT"/>
                          <a:cs typeface="Gill Sans MT"/>
                        </a:rPr>
                        <a:t>of</a:t>
                      </a:r>
                      <a:r>
                        <a:rPr sz="1400" spc="-40" dirty="0">
                          <a:latin typeface="Gill Sans MT"/>
                          <a:cs typeface="Gill Sans MT"/>
                        </a:rPr>
                        <a:t> </a:t>
                      </a:r>
                      <a:r>
                        <a:rPr sz="1400" spc="50" dirty="0">
                          <a:latin typeface="Gill Sans MT"/>
                          <a:cs typeface="Gill Sans MT"/>
                        </a:rPr>
                        <a:t>Expenditures</a:t>
                      </a:r>
                      <a:r>
                        <a:rPr sz="1400" spc="-10" dirty="0">
                          <a:latin typeface="Gill Sans MT"/>
                          <a:cs typeface="Gill Sans MT"/>
                        </a:rPr>
                        <a:t> </a:t>
                      </a:r>
                      <a:r>
                        <a:rPr sz="1400" spc="80" dirty="0">
                          <a:latin typeface="Gill Sans MT"/>
                          <a:cs typeface="Gill Sans MT"/>
                        </a:rPr>
                        <a:t>of</a:t>
                      </a:r>
                      <a:r>
                        <a:rPr sz="1400" spc="-35" dirty="0">
                          <a:latin typeface="Gill Sans MT"/>
                          <a:cs typeface="Gill Sans MT"/>
                        </a:rPr>
                        <a:t> </a:t>
                      </a:r>
                      <a:r>
                        <a:rPr sz="1400" spc="60" dirty="0">
                          <a:latin typeface="Gill Sans MT"/>
                          <a:cs typeface="Gill Sans MT"/>
                        </a:rPr>
                        <a:t>Federal</a:t>
                      </a:r>
                      <a:r>
                        <a:rPr sz="1400" spc="-40" dirty="0">
                          <a:latin typeface="Gill Sans MT"/>
                          <a:cs typeface="Gill Sans MT"/>
                        </a:rPr>
                        <a:t> </a:t>
                      </a:r>
                      <a:r>
                        <a:rPr sz="1400" spc="55" dirty="0">
                          <a:latin typeface="Gill Sans MT"/>
                          <a:cs typeface="Gill Sans MT"/>
                        </a:rPr>
                        <a:t>Awards</a:t>
                      </a:r>
                      <a:r>
                        <a:rPr sz="1400" spc="-40" dirty="0">
                          <a:latin typeface="Gill Sans MT"/>
                          <a:cs typeface="Gill Sans MT"/>
                        </a:rPr>
                        <a:t> </a:t>
                      </a:r>
                      <a:r>
                        <a:rPr sz="1400" spc="70" dirty="0">
                          <a:latin typeface="Gill Sans MT"/>
                          <a:cs typeface="Gill Sans MT"/>
                        </a:rPr>
                        <a:t>(SEFA)</a:t>
                      </a:r>
                      <a:endParaRPr sz="1400" dirty="0">
                        <a:latin typeface="Gill Sans MT"/>
                        <a:cs typeface="Gill Sans MT"/>
                      </a:endParaRPr>
                    </a:p>
                  </a:txBody>
                  <a:tcPr marL="0" marR="0" marT="3641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30"/>
                        </a:spcBef>
                        <a:spcAft>
                          <a:spcPts val="600"/>
                        </a:spcAft>
                      </a:pPr>
                      <a:r>
                        <a:rPr lang="en-US" sz="1400" spc="65" dirty="0" smtClean="0">
                          <a:latin typeface="Gill Sans MT"/>
                          <a:cs typeface="Gill Sans MT"/>
                        </a:rPr>
                        <a:t>August</a:t>
                      </a:r>
                      <a:r>
                        <a:rPr lang="en-US" sz="1400" spc="65" baseline="0" dirty="0" smtClean="0">
                          <a:latin typeface="Gill Sans MT"/>
                          <a:cs typeface="Gill Sans MT"/>
                        </a:rPr>
                        <a:t> 16 </a:t>
                      </a:r>
                      <a:endParaRPr lang="en-US" sz="1400" dirty="0">
                        <a:latin typeface="Gill Sans MT"/>
                        <a:cs typeface="Gill Sans MT"/>
                      </a:endParaRPr>
                    </a:p>
                  </a:txBody>
                  <a:tcPr marL="0" marR="0" marT="364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3345">
                        <a:lnSpc>
                          <a:spcPct val="100000"/>
                        </a:lnSpc>
                        <a:spcBef>
                          <a:spcPts val="325"/>
                        </a:spcBef>
                        <a:spcAft>
                          <a:spcPts val="600"/>
                        </a:spcAft>
                      </a:pPr>
                      <a:r>
                        <a:rPr sz="1400" spc="35" dirty="0">
                          <a:latin typeface="Gill Sans MT"/>
                          <a:cs typeface="Gill Sans MT"/>
                        </a:rPr>
                        <a:t>Grants</a:t>
                      </a:r>
                      <a:r>
                        <a:rPr sz="1400" spc="-50" dirty="0">
                          <a:latin typeface="Gill Sans MT"/>
                          <a:cs typeface="Gill Sans MT"/>
                        </a:rPr>
                        <a:t> </a:t>
                      </a:r>
                      <a:r>
                        <a:rPr sz="1400" spc="-10" dirty="0">
                          <a:latin typeface="Gill Sans MT"/>
                          <a:cs typeface="Gill Sans MT"/>
                        </a:rPr>
                        <a:t>&amp;</a:t>
                      </a:r>
                      <a:r>
                        <a:rPr sz="1400" spc="-45" dirty="0">
                          <a:latin typeface="Gill Sans MT"/>
                          <a:cs typeface="Gill Sans MT"/>
                        </a:rPr>
                        <a:t> </a:t>
                      </a:r>
                      <a:r>
                        <a:rPr sz="1400" spc="40" dirty="0">
                          <a:latin typeface="Gill Sans MT"/>
                          <a:cs typeface="Gill Sans MT"/>
                        </a:rPr>
                        <a:t>Contracts</a:t>
                      </a:r>
                      <a:endParaRPr sz="1400" dirty="0">
                        <a:latin typeface="Gill Sans MT"/>
                        <a:cs typeface="Gill Sans MT"/>
                      </a:endParaRPr>
                    </a:p>
                  </a:txBody>
                  <a:tcPr marL="0" marR="0" marT="364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3"/>
                  </a:ext>
                </a:extLst>
              </a:tr>
              <a:tr h="615224">
                <a:tc>
                  <a:txBody>
                    <a:bodyPr/>
                    <a:lstStyle/>
                    <a:p>
                      <a:pPr marL="90805">
                        <a:lnSpc>
                          <a:spcPts val="1605"/>
                        </a:lnSpc>
                        <a:spcAft>
                          <a:spcPts val="600"/>
                        </a:spcAft>
                      </a:pPr>
                      <a:r>
                        <a:rPr sz="1400" spc="50" dirty="0">
                          <a:latin typeface="Gill Sans MT"/>
                          <a:cs typeface="Gill Sans MT"/>
                        </a:rPr>
                        <a:t>Transparency</a:t>
                      </a:r>
                      <a:r>
                        <a:rPr sz="1400" spc="-45" dirty="0">
                          <a:latin typeface="Gill Sans MT"/>
                          <a:cs typeface="Gill Sans MT"/>
                        </a:rPr>
                        <a:t> </a:t>
                      </a:r>
                      <a:r>
                        <a:rPr sz="1400" spc="40" dirty="0">
                          <a:latin typeface="Gill Sans MT"/>
                          <a:cs typeface="Gill Sans MT"/>
                        </a:rPr>
                        <a:t>in</a:t>
                      </a:r>
                      <a:r>
                        <a:rPr sz="1400" spc="-60" dirty="0">
                          <a:latin typeface="Gill Sans MT"/>
                          <a:cs typeface="Gill Sans MT"/>
                        </a:rPr>
                        <a:t> </a:t>
                      </a:r>
                      <a:r>
                        <a:rPr sz="1400" spc="20" dirty="0">
                          <a:latin typeface="Gill Sans MT"/>
                          <a:cs typeface="Gill Sans MT"/>
                        </a:rPr>
                        <a:t>Government</a:t>
                      </a:r>
                      <a:r>
                        <a:rPr sz="1400" spc="-40" dirty="0">
                          <a:latin typeface="Gill Sans MT"/>
                          <a:cs typeface="Gill Sans MT"/>
                        </a:rPr>
                        <a:t> </a:t>
                      </a:r>
                      <a:r>
                        <a:rPr sz="1400" spc="15" dirty="0">
                          <a:latin typeface="Gill Sans MT"/>
                          <a:cs typeface="Gill Sans MT"/>
                        </a:rPr>
                        <a:t>Act</a:t>
                      </a:r>
                      <a:r>
                        <a:rPr sz="1400" spc="-40" dirty="0">
                          <a:latin typeface="Gill Sans MT"/>
                          <a:cs typeface="Gill Sans MT"/>
                        </a:rPr>
                        <a:t> </a:t>
                      </a:r>
                      <a:r>
                        <a:rPr sz="1400" spc="-20" dirty="0">
                          <a:latin typeface="Gill Sans MT"/>
                          <a:cs typeface="Gill Sans MT"/>
                        </a:rPr>
                        <a:t>(TIGA)</a:t>
                      </a:r>
                      <a:r>
                        <a:rPr sz="1400" spc="-65" dirty="0">
                          <a:latin typeface="Gill Sans MT"/>
                          <a:cs typeface="Gill Sans MT"/>
                        </a:rPr>
                        <a:t> </a:t>
                      </a:r>
                      <a:r>
                        <a:rPr sz="1400" spc="215" dirty="0">
                          <a:latin typeface="Gill Sans MT"/>
                          <a:cs typeface="Gill Sans MT"/>
                        </a:rPr>
                        <a:t>–</a:t>
                      </a:r>
                      <a:endParaRPr sz="1400" dirty="0">
                        <a:latin typeface="Gill Sans MT"/>
                        <a:cs typeface="Gill Sans MT"/>
                      </a:endParaRPr>
                    </a:p>
                    <a:p>
                      <a:pPr marL="90805">
                        <a:lnSpc>
                          <a:spcPts val="1655"/>
                        </a:lnSpc>
                        <a:spcAft>
                          <a:spcPts val="600"/>
                        </a:spcAft>
                      </a:pPr>
                      <a:r>
                        <a:rPr sz="1400" spc="80" dirty="0">
                          <a:latin typeface="Gill Sans MT"/>
                          <a:cs typeface="Gill Sans MT"/>
                        </a:rPr>
                        <a:t>Salaries</a:t>
                      </a:r>
                      <a:r>
                        <a:rPr sz="1400" spc="-60" dirty="0">
                          <a:latin typeface="Gill Sans MT"/>
                          <a:cs typeface="Gill Sans MT"/>
                        </a:rPr>
                        <a:t> </a:t>
                      </a:r>
                      <a:r>
                        <a:rPr sz="1400" spc="90" dirty="0">
                          <a:latin typeface="Gill Sans MT"/>
                          <a:cs typeface="Gill Sans MT"/>
                        </a:rPr>
                        <a:t>and</a:t>
                      </a:r>
                      <a:r>
                        <a:rPr sz="1400" spc="-60" dirty="0">
                          <a:latin typeface="Gill Sans MT"/>
                          <a:cs typeface="Gill Sans MT"/>
                        </a:rPr>
                        <a:t> </a:t>
                      </a:r>
                      <a:r>
                        <a:rPr sz="1400" spc="20" dirty="0">
                          <a:latin typeface="Gill Sans MT"/>
                          <a:cs typeface="Gill Sans MT"/>
                        </a:rPr>
                        <a:t>Travel</a:t>
                      </a:r>
                      <a:endParaRPr sz="1400" dirty="0">
                        <a:latin typeface="Gill Sans MT"/>
                        <a:cs typeface="Gill Sans MT"/>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30"/>
                        </a:spcBef>
                        <a:spcAft>
                          <a:spcPts val="600"/>
                        </a:spcAft>
                      </a:pPr>
                      <a:r>
                        <a:rPr lang="en-US" sz="1400" spc="65" dirty="0" smtClean="0">
                          <a:latin typeface="Gill Sans MT"/>
                          <a:cs typeface="Gill Sans MT"/>
                        </a:rPr>
                        <a:t>August</a:t>
                      </a:r>
                      <a:r>
                        <a:rPr lang="en-US" sz="1400" spc="65" baseline="0" dirty="0" smtClean="0">
                          <a:latin typeface="Gill Sans MT"/>
                          <a:cs typeface="Gill Sans MT"/>
                        </a:rPr>
                        <a:t> 14</a:t>
                      </a:r>
                      <a:endParaRPr lang="en-US" sz="1400" dirty="0">
                        <a:latin typeface="Gill Sans MT"/>
                        <a:cs typeface="Gill Sans MT"/>
                      </a:endParaRPr>
                    </a:p>
                  </a:txBody>
                  <a:tcPr marL="0" marR="0" marT="857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710">
                        <a:lnSpc>
                          <a:spcPct val="100000"/>
                        </a:lnSpc>
                        <a:spcBef>
                          <a:spcPts val="765"/>
                        </a:spcBef>
                        <a:spcAft>
                          <a:spcPts val="600"/>
                        </a:spcAft>
                      </a:pPr>
                      <a:r>
                        <a:rPr sz="1400" spc="55" dirty="0">
                          <a:latin typeface="Gill Sans MT"/>
                          <a:cs typeface="Gill Sans MT"/>
                        </a:rPr>
                        <a:t>Accounts</a:t>
                      </a:r>
                      <a:r>
                        <a:rPr sz="1400" spc="-40" dirty="0">
                          <a:latin typeface="Gill Sans MT"/>
                          <a:cs typeface="Gill Sans MT"/>
                        </a:rPr>
                        <a:t> </a:t>
                      </a:r>
                      <a:r>
                        <a:rPr sz="1400" spc="90" dirty="0">
                          <a:latin typeface="Gill Sans MT"/>
                          <a:cs typeface="Gill Sans MT"/>
                        </a:rPr>
                        <a:t>Payable</a:t>
                      </a:r>
                      <a:r>
                        <a:rPr sz="1400" spc="-50" dirty="0">
                          <a:latin typeface="Gill Sans MT"/>
                          <a:cs typeface="Gill Sans MT"/>
                        </a:rPr>
                        <a:t> </a:t>
                      </a:r>
                      <a:r>
                        <a:rPr sz="1400" spc="90" dirty="0">
                          <a:latin typeface="Gill Sans MT"/>
                          <a:cs typeface="Gill Sans MT"/>
                        </a:rPr>
                        <a:t>and</a:t>
                      </a:r>
                      <a:r>
                        <a:rPr sz="1400" spc="-65" dirty="0">
                          <a:latin typeface="Gill Sans MT"/>
                          <a:cs typeface="Gill Sans MT"/>
                        </a:rPr>
                        <a:t> </a:t>
                      </a:r>
                      <a:r>
                        <a:rPr sz="1400" spc="40" dirty="0">
                          <a:latin typeface="Gill Sans MT"/>
                          <a:cs typeface="Gill Sans MT"/>
                        </a:rPr>
                        <a:t>Payroll</a:t>
                      </a:r>
                      <a:endParaRPr sz="1400" dirty="0">
                        <a:latin typeface="Gill Sans MT"/>
                        <a:cs typeface="Gill Sans MT"/>
                      </a:endParaRPr>
                    </a:p>
                  </a:txBody>
                  <a:tcPr marL="0" marR="0" marT="8572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4"/>
                  </a:ext>
                </a:extLst>
              </a:tr>
              <a:tr h="317710">
                <a:tc>
                  <a:txBody>
                    <a:bodyPr/>
                    <a:lstStyle/>
                    <a:p>
                      <a:pPr marL="90805">
                        <a:lnSpc>
                          <a:spcPct val="100000"/>
                        </a:lnSpc>
                        <a:spcBef>
                          <a:spcPts val="325"/>
                        </a:spcBef>
                        <a:spcAft>
                          <a:spcPts val="600"/>
                        </a:spcAft>
                      </a:pPr>
                      <a:r>
                        <a:rPr sz="1400" spc="50" dirty="0">
                          <a:latin typeface="Gill Sans MT"/>
                          <a:cs typeface="Gill Sans MT"/>
                        </a:rPr>
                        <a:t>Annual</a:t>
                      </a:r>
                      <a:r>
                        <a:rPr sz="1400" spc="-45" dirty="0">
                          <a:latin typeface="Gill Sans MT"/>
                          <a:cs typeface="Gill Sans MT"/>
                        </a:rPr>
                        <a:t> </a:t>
                      </a:r>
                      <a:r>
                        <a:rPr sz="1400" spc="30" dirty="0">
                          <a:latin typeface="Gill Sans MT"/>
                          <a:cs typeface="Gill Sans MT"/>
                        </a:rPr>
                        <a:t>Expenditure</a:t>
                      </a:r>
                      <a:r>
                        <a:rPr sz="1400" spc="-45" dirty="0">
                          <a:latin typeface="Gill Sans MT"/>
                          <a:cs typeface="Gill Sans MT"/>
                        </a:rPr>
                        <a:t> </a:t>
                      </a:r>
                      <a:r>
                        <a:rPr sz="1400" dirty="0">
                          <a:latin typeface="Gill Sans MT"/>
                          <a:cs typeface="Gill Sans MT"/>
                        </a:rPr>
                        <a:t>Report</a:t>
                      </a:r>
                      <a:r>
                        <a:rPr sz="1400" spc="-40" dirty="0">
                          <a:latin typeface="Gill Sans MT"/>
                          <a:cs typeface="Gill Sans MT"/>
                        </a:rPr>
                        <a:t> </a:t>
                      </a:r>
                      <a:r>
                        <a:rPr sz="1400" spc="10" dirty="0">
                          <a:latin typeface="Gill Sans MT"/>
                          <a:cs typeface="Gill Sans MT"/>
                        </a:rPr>
                        <a:t>(AER)</a:t>
                      </a:r>
                      <a:endParaRPr sz="1400" dirty="0">
                        <a:latin typeface="Gill Sans MT"/>
                        <a:cs typeface="Gill Sans MT"/>
                      </a:endParaRPr>
                    </a:p>
                  </a:txBody>
                  <a:tcPr marL="0" marR="0" marT="3641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0805">
                        <a:lnSpc>
                          <a:spcPct val="100000"/>
                        </a:lnSpc>
                        <a:spcBef>
                          <a:spcPts val="325"/>
                        </a:spcBef>
                        <a:spcAft>
                          <a:spcPts val="600"/>
                        </a:spcAft>
                      </a:pPr>
                      <a:r>
                        <a:rPr lang="en-US" sz="1400" spc="60" dirty="0" smtClean="0">
                          <a:latin typeface="Gill Sans MT"/>
                          <a:cs typeface="Gill Sans MT"/>
                        </a:rPr>
                        <a:t>September 1</a:t>
                      </a:r>
                      <a:endParaRPr sz="1400" dirty="0">
                        <a:latin typeface="Gill Sans MT"/>
                        <a:cs typeface="Gill Sans MT"/>
                      </a:endParaRPr>
                    </a:p>
                  </a:txBody>
                  <a:tcPr marL="0" marR="0" marT="364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25"/>
                        </a:spcBef>
                        <a:spcAft>
                          <a:spcPts val="600"/>
                        </a:spcAft>
                      </a:pPr>
                      <a:r>
                        <a:rPr sz="1400" spc="65" dirty="0">
                          <a:latin typeface="Gill Sans MT"/>
                          <a:cs typeface="Gill Sans MT"/>
                        </a:rPr>
                        <a:t>Budget</a:t>
                      </a:r>
                      <a:r>
                        <a:rPr sz="1400" spc="-55" dirty="0">
                          <a:latin typeface="Gill Sans MT"/>
                          <a:cs typeface="Gill Sans MT"/>
                        </a:rPr>
                        <a:t> </a:t>
                      </a:r>
                      <a:r>
                        <a:rPr sz="1400" spc="35" dirty="0">
                          <a:latin typeface="Gill Sans MT"/>
                          <a:cs typeface="Gill Sans MT"/>
                        </a:rPr>
                        <a:t>Office</a:t>
                      </a:r>
                      <a:endParaRPr sz="1400" dirty="0">
                        <a:latin typeface="Gill Sans MT"/>
                        <a:cs typeface="Gill Sans MT"/>
                      </a:endParaRPr>
                    </a:p>
                  </a:txBody>
                  <a:tcPr marL="0" marR="0" marT="364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5"/>
                  </a:ext>
                </a:extLst>
              </a:tr>
              <a:tr h="318422">
                <a:tc>
                  <a:txBody>
                    <a:bodyPr/>
                    <a:lstStyle/>
                    <a:p>
                      <a:pPr marL="90805">
                        <a:lnSpc>
                          <a:spcPct val="100000"/>
                        </a:lnSpc>
                        <a:spcBef>
                          <a:spcPts val="330"/>
                        </a:spcBef>
                        <a:spcAft>
                          <a:spcPts val="600"/>
                        </a:spcAft>
                      </a:pPr>
                      <a:r>
                        <a:rPr sz="1400" spc="-15" dirty="0">
                          <a:latin typeface="Gill Sans MT"/>
                          <a:cs typeface="Gill Sans MT"/>
                        </a:rPr>
                        <a:t>G</a:t>
                      </a:r>
                      <a:r>
                        <a:rPr sz="1400" dirty="0">
                          <a:latin typeface="Gill Sans MT"/>
                          <a:cs typeface="Gill Sans MT"/>
                        </a:rPr>
                        <a:t>T</a:t>
                      </a:r>
                      <a:r>
                        <a:rPr sz="1400" spc="-55" dirty="0">
                          <a:latin typeface="Gill Sans MT"/>
                          <a:cs typeface="Gill Sans MT"/>
                        </a:rPr>
                        <a:t> </a:t>
                      </a:r>
                      <a:r>
                        <a:rPr sz="1400" spc="-15" dirty="0">
                          <a:latin typeface="Gill Sans MT"/>
                          <a:cs typeface="Gill Sans MT"/>
                        </a:rPr>
                        <a:t>AF</a:t>
                      </a:r>
                      <a:r>
                        <a:rPr sz="1400" dirty="0">
                          <a:latin typeface="Gill Sans MT"/>
                          <a:cs typeface="Gill Sans MT"/>
                        </a:rPr>
                        <a:t>R</a:t>
                      </a:r>
                      <a:r>
                        <a:rPr sz="1400" spc="-55" dirty="0">
                          <a:latin typeface="Gill Sans MT"/>
                          <a:cs typeface="Gill Sans MT"/>
                        </a:rPr>
                        <a:t> </a:t>
                      </a:r>
                      <a:r>
                        <a:rPr sz="1400" spc="-15" dirty="0">
                          <a:latin typeface="Gill Sans MT"/>
                          <a:cs typeface="Gill Sans MT"/>
                        </a:rPr>
                        <a:t>wit</a:t>
                      </a:r>
                      <a:r>
                        <a:rPr sz="1400" dirty="0">
                          <a:latin typeface="Gill Sans MT"/>
                          <a:cs typeface="Gill Sans MT"/>
                        </a:rPr>
                        <a:t>h</a:t>
                      </a:r>
                      <a:r>
                        <a:rPr sz="1400" spc="-50" dirty="0">
                          <a:latin typeface="Gill Sans MT"/>
                          <a:cs typeface="Gill Sans MT"/>
                        </a:rPr>
                        <a:t> </a:t>
                      </a:r>
                      <a:r>
                        <a:rPr sz="1400" spc="-15" dirty="0">
                          <a:latin typeface="Gill Sans MT"/>
                          <a:cs typeface="Gill Sans MT"/>
                        </a:rPr>
                        <a:t>Compone</a:t>
                      </a:r>
                      <a:r>
                        <a:rPr sz="1400" spc="-5" dirty="0">
                          <a:latin typeface="Gill Sans MT"/>
                          <a:cs typeface="Gill Sans MT"/>
                        </a:rPr>
                        <a:t>n</a:t>
                      </a:r>
                      <a:r>
                        <a:rPr sz="1400" dirty="0">
                          <a:latin typeface="Gill Sans MT"/>
                          <a:cs typeface="Gill Sans MT"/>
                        </a:rPr>
                        <a:t>t</a:t>
                      </a:r>
                      <a:r>
                        <a:rPr sz="1400" spc="-30" dirty="0">
                          <a:latin typeface="Gill Sans MT"/>
                          <a:cs typeface="Gill Sans MT"/>
                        </a:rPr>
                        <a:t> </a:t>
                      </a:r>
                      <a:r>
                        <a:rPr sz="1400" spc="-15" dirty="0">
                          <a:latin typeface="Gill Sans MT"/>
                          <a:cs typeface="Gill Sans MT"/>
                        </a:rPr>
                        <a:t>Units</a:t>
                      </a:r>
                      <a:endParaRPr sz="1400" dirty="0">
                        <a:latin typeface="Gill Sans MT"/>
                        <a:cs typeface="Gill Sans MT"/>
                      </a:endParaRPr>
                    </a:p>
                  </a:txBody>
                  <a:tcPr marL="0" marR="0" marT="3697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0805">
                        <a:lnSpc>
                          <a:spcPct val="100000"/>
                        </a:lnSpc>
                        <a:spcBef>
                          <a:spcPts val="330"/>
                        </a:spcBef>
                        <a:spcAft>
                          <a:spcPts val="600"/>
                        </a:spcAft>
                      </a:pPr>
                      <a:r>
                        <a:rPr lang="en-US" sz="1400" spc="65" dirty="0" smtClean="0">
                          <a:latin typeface="Gill Sans MT"/>
                          <a:cs typeface="Gill Sans MT"/>
                        </a:rPr>
                        <a:t>September</a:t>
                      </a:r>
                      <a:r>
                        <a:rPr lang="en-US" sz="1400" spc="65" baseline="0" dirty="0" smtClean="0">
                          <a:latin typeface="Gill Sans MT"/>
                          <a:cs typeface="Gill Sans MT"/>
                        </a:rPr>
                        <a:t> 20</a:t>
                      </a:r>
                      <a:endParaRPr sz="1400" dirty="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075">
                        <a:lnSpc>
                          <a:spcPct val="100000"/>
                        </a:lnSpc>
                        <a:spcBef>
                          <a:spcPts val="330"/>
                        </a:spcBef>
                        <a:spcAft>
                          <a:spcPts val="600"/>
                        </a:spcAft>
                      </a:pPr>
                      <a:r>
                        <a:rPr sz="1400" spc="-5" dirty="0">
                          <a:latin typeface="Gill Sans MT"/>
                          <a:cs typeface="Gill Sans MT"/>
                        </a:rPr>
                        <a:t>Controller’s</a:t>
                      </a:r>
                      <a:r>
                        <a:rPr sz="1400" spc="-45" dirty="0">
                          <a:latin typeface="Gill Sans MT"/>
                          <a:cs typeface="Gill Sans MT"/>
                        </a:rPr>
                        <a:t> </a:t>
                      </a:r>
                      <a:r>
                        <a:rPr sz="1400" spc="35" dirty="0">
                          <a:latin typeface="Gill Sans MT"/>
                          <a:cs typeface="Gill Sans MT"/>
                        </a:rPr>
                        <a:t>Office</a:t>
                      </a:r>
                      <a:endParaRPr sz="140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6"/>
                  </a:ext>
                </a:extLst>
              </a:tr>
              <a:tr h="318422">
                <a:tc>
                  <a:txBody>
                    <a:bodyPr/>
                    <a:lstStyle/>
                    <a:p>
                      <a:pPr marL="90805">
                        <a:lnSpc>
                          <a:spcPct val="100000"/>
                        </a:lnSpc>
                        <a:spcBef>
                          <a:spcPts val="330"/>
                        </a:spcBef>
                        <a:spcAft>
                          <a:spcPts val="600"/>
                        </a:spcAft>
                      </a:pPr>
                      <a:r>
                        <a:rPr sz="1400" spc="50" dirty="0">
                          <a:latin typeface="Gill Sans MT"/>
                          <a:cs typeface="Gill Sans MT"/>
                        </a:rPr>
                        <a:t>Annual</a:t>
                      </a:r>
                      <a:r>
                        <a:rPr sz="1400" spc="-55" dirty="0">
                          <a:latin typeface="Gill Sans MT"/>
                          <a:cs typeface="Gill Sans MT"/>
                        </a:rPr>
                        <a:t> </a:t>
                      </a:r>
                      <a:r>
                        <a:rPr sz="1400" spc="10" dirty="0">
                          <a:latin typeface="Gill Sans MT"/>
                          <a:cs typeface="Gill Sans MT"/>
                        </a:rPr>
                        <a:t>Return</a:t>
                      </a:r>
                      <a:r>
                        <a:rPr sz="1400" spc="-40" dirty="0">
                          <a:latin typeface="Gill Sans MT"/>
                          <a:cs typeface="Gill Sans MT"/>
                        </a:rPr>
                        <a:t> </a:t>
                      </a:r>
                      <a:r>
                        <a:rPr sz="1400" spc="70" dirty="0">
                          <a:latin typeface="Gill Sans MT"/>
                          <a:cs typeface="Gill Sans MT"/>
                        </a:rPr>
                        <a:t>of</a:t>
                      </a:r>
                      <a:r>
                        <a:rPr sz="1400" spc="-65" dirty="0">
                          <a:latin typeface="Gill Sans MT"/>
                          <a:cs typeface="Gill Sans MT"/>
                        </a:rPr>
                        <a:t> </a:t>
                      </a:r>
                      <a:r>
                        <a:rPr sz="1400" spc="65" dirty="0">
                          <a:latin typeface="Gill Sans MT"/>
                          <a:cs typeface="Gill Sans MT"/>
                        </a:rPr>
                        <a:t>Surplus</a:t>
                      </a:r>
                      <a:r>
                        <a:rPr sz="1400" spc="-40" dirty="0">
                          <a:latin typeface="Gill Sans MT"/>
                          <a:cs typeface="Gill Sans MT"/>
                        </a:rPr>
                        <a:t> </a:t>
                      </a:r>
                      <a:r>
                        <a:rPr sz="1400" spc="85" dirty="0">
                          <a:latin typeface="Gill Sans MT"/>
                          <a:cs typeface="Gill Sans MT"/>
                        </a:rPr>
                        <a:t>Funds</a:t>
                      </a:r>
                      <a:endParaRPr sz="1400" dirty="0">
                        <a:latin typeface="Gill Sans MT"/>
                        <a:cs typeface="Gill Sans MT"/>
                      </a:endParaRPr>
                    </a:p>
                  </a:txBody>
                  <a:tcPr marL="0" marR="0" marT="3697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0805">
                        <a:lnSpc>
                          <a:spcPct val="100000"/>
                        </a:lnSpc>
                        <a:spcBef>
                          <a:spcPts val="330"/>
                        </a:spcBef>
                        <a:spcAft>
                          <a:spcPts val="600"/>
                        </a:spcAft>
                      </a:pPr>
                      <a:r>
                        <a:rPr lang="en-US" sz="1400" spc="-15" dirty="0" smtClean="0">
                          <a:latin typeface="Gill Sans MT"/>
                          <a:cs typeface="Gill Sans MT"/>
                        </a:rPr>
                        <a:t>October 1</a:t>
                      </a:r>
                      <a:endParaRPr sz="1400" dirty="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3980">
                        <a:lnSpc>
                          <a:spcPct val="100000"/>
                        </a:lnSpc>
                        <a:spcBef>
                          <a:spcPts val="330"/>
                        </a:spcBef>
                        <a:spcAft>
                          <a:spcPts val="600"/>
                        </a:spcAft>
                      </a:pPr>
                      <a:r>
                        <a:rPr sz="1400" spc="-5" dirty="0">
                          <a:latin typeface="Gill Sans MT"/>
                          <a:cs typeface="Gill Sans MT"/>
                        </a:rPr>
                        <a:t>Controller’s</a:t>
                      </a:r>
                      <a:r>
                        <a:rPr sz="1400" spc="-50" dirty="0">
                          <a:latin typeface="Gill Sans MT"/>
                          <a:cs typeface="Gill Sans MT"/>
                        </a:rPr>
                        <a:t> </a:t>
                      </a:r>
                      <a:r>
                        <a:rPr sz="1400" spc="35" dirty="0">
                          <a:latin typeface="Gill Sans MT"/>
                          <a:cs typeface="Gill Sans MT"/>
                        </a:rPr>
                        <a:t>Office</a:t>
                      </a:r>
                      <a:endParaRPr sz="140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7"/>
                  </a:ext>
                </a:extLst>
              </a:tr>
              <a:tr h="615224">
                <a:tc>
                  <a:txBody>
                    <a:bodyPr/>
                    <a:lstStyle/>
                    <a:p>
                      <a:pPr marL="91440">
                        <a:lnSpc>
                          <a:spcPts val="1610"/>
                        </a:lnSpc>
                        <a:spcAft>
                          <a:spcPts val="600"/>
                        </a:spcAft>
                      </a:pPr>
                      <a:r>
                        <a:rPr sz="1400" spc="50" dirty="0">
                          <a:latin typeface="Gill Sans MT"/>
                          <a:cs typeface="Gill Sans MT"/>
                        </a:rPr>
                        <a:t>Transparency</a:t>
                      </a:r>
                      <a:r>
                        <a:rPr sz="1400" spc="-45" dirty="0">
                          <a:latin typeface="Gill Sans MT"/>
                          <a:cs typeface="Gill Sans MT"/>
                        </a:rPr>
                        <a:t> </a:t>
                      </a:r>
                      <a:r>
                        <a:rPr sz="1400" spc="40" dirty="0">
                          <a:latin typeface="Gill Sans MT"/>
                          <a:cs typeface="Gill Sans MT"/>
                        </a:rPr>
                        <a:t>in</a:t>
                      </a:r>
                      <a:r>
                        <a:rPr sz="1400" spc="-60" dirty="0">
                          <a:latin typeface="Gill Sans MT"/>
                          <a:cs typeface="Gill Sans MT"/>
                        </a:rPr>
                        <a:t> </a:t>
                      </a:r>
                      <a:r>
                        <a:rPr sz="1400" spc="20" dirty="0">
                          <a:latin typeface="Gill Sans MT"/>
                          <a:cs typeface="Gill Sans MT"/>
                        </a:rPr>
                        <a:t>Government</a:t>
                      </a:r>
                      <a:r>
                        <a:rPr sz="1400" spc="-40" dirty="0">
                          <a:latin typeface="Gill Sans MT"/>
                          <a:cs typeface="Gill Sans MT"/>
                        </a:rPr>
                        <a:t> </a:t>
                      </a:r>
                      <a:r>
                        <a:rPr sz="1400" spc="15" dirty="0">
                          <a:latin typeface="Gill Sans MT"/>
                          <a:cs typeface="Gill Sans MT"/>
                        </a:rPr>
                        <a:t>Act</a:t>
                      </a:r>
                      <a:r>
                        <a:rPr sz="1400" spc="-40" dirty="0">
                          <a:latin typeface="Gill Sans MT"/>
                          <a:cs typeface="Gill Sans MT"/>
                        </a:rPr>
                        <a:t> </a:t>
                      </a:r>
                      <a:r>
                        <a:rPr sz="1400" spc="-20" dirty="0">
                          <a:latin typeface="Gill Sans MT"/>
                          <a:cs typeface="Gill Sans MT"/>
                        </a:rPr>
                        <a:t>(TIGA)</a:t>
                      </a:r>
                      <a:r>
                        <a:rPr sz="1400" spc="-65" dirty="0">
                          <a:latin typeface="Gill Sans MT"/>
                          <a:cs typeface="Gill Sans MT"/>
                        </a:rPr>
                        <a:t> </a:t>
                      </a:r>
                      <a:r>
                        <a:rPr sz="1400" spc="215" dirty="0">
                          <a:latin typeface="Gill Sans MT"/>
                          <a:cs typeface="Gill Sans MT"/>
                        </a:rPr>
                        <a:t>–</a:t>
                      </a:r>
                      <a:endParaRPr sz="1400" dirty="0">
                        <a:latin typeface="Gill Sans MT"/>
                        <a:cs typeface="Gill Sans MT"/>
                      </a:endParaRPr>
                    </a:p>
                    <a:p>
                      <a:pPr marL="91440">
                        <a:lnSpc>
                          <a:spcPts val="1650"/>
                        </a:lnSpc>
                        <a:spcAft>
                          <a:spcPts val="600"/>
                        </a:spcAft>
                      </a:pPr>
                      <a:r>
                        <a:rPr sz="1400" spc="65" dirty="0">
                          <a:latin typeface="Gill Sans MT"/>
                          <a:cs typeface="Gill Sans MT"/>
                        </a:rPr>
                        <a:t>Payments/Obligations/PCard</a:t>
                      </a:r>
                      <a:endParaRPr sz="1400" dirty="0">
                        <a:latin typeface="Gill Sans MT"/>
                        <a:cs typeface="Gill Sans MT"/>
                      </a:endParaRPr>
                    </a:p>
                  </a:txBody>
                  <a:tcPr marL="0" marR="0" marT="0"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770"/>
                        </a:spcBef>
                        <a:spcAft>
                          <a:spcPts val="600"/>
                        </a:spcAft>
                      </a:pPr>
                      <a:r>
                        <a:rPr lang="en-US" sz="1400" spc="-10" dirty="0" smtClean="0">
                          <a:latin typeface="Gill Sans MT"/>
                          <a:cs typeface="Gill Sans MT"/>
                        </a:rPr>
                        <a:t>October 15</a:t>
                      </a:r>
                      <a:endParaRPr sz="1400" dirty="0">
                        <a:latin typeface="Gill Sans MT"/>
                        <a:cs typeface="Gill Sans MT"/>
                      </a:endParaRPr>
                    </a:p>
                  </a:txBody>
                  <a:tcPr marL="0" marR="0" marT="8628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4615">
                        <a:lnSpc>
                          <a:spcPct val="100000"/>
                        </a:lnSpc>
                        <a:spcBef>
                          <a:spcPts val="770"/>
                        </a:spcBef>
                        <a:spcAft>
                          <a:spcPts val="600"/>
                        </a:spcAft>
                      </a:pPr>
                      <a:r>
                        <a:rPr sz="1400" spc="40" dirty="0">
                          <a:latin typeface="Gill Sans MT"/>
                          <a:cs typeface="Gill Sans MT"/>
                        </a:rPr>
                        <a:t>Procurement</a:t>
                      </a:r>
                      <a:r>
                        <a:rPr sz="1400" spc="-35" dirty="0">
                          <a:latin typeface="Gill Sans MT"/>
                          <a:cs typeface="Gill Sans MT"/>
                        </a:rPr>
                        <a:t> </a:t>
                      </a:r>
                      <a:r>
                        <a:rPr sz="1400" spc="-10" dirty="0">
                          <a:latin typeface="Gill Sans MT"/>
                          <a:cs typeface="Gill Sans MT"/>
                        </a:rPr>
                        <a:t>&amp;</a:t>
                      </a:r>
                      <a:r>
                        <a:rPr sz="1400" spc="-45" dirty="0">
                          <a:latin typeface="Gill Sans MT"/>
                          <a:cs typeface="Gill Sans MT"/>
                        </a:rPr>
                        <a:t> </a:t>
                      </a:r>
                      <a:r>
                        <a:rPr sz="1400" spc="100" dirty="0">
                          <a:latin typeface="Gill Sans MT"/>
                          <a:cs typeface="Gill Sans MT"/>
                        </a:rPr>
                        <a:t>Business</a:t>
                      </a:r>
                      <a:r>
                        <a:rPr sz="1400" spc="-30" dirty="0">
                          <a:latin typeface="Gill Sans MT"/>
                          <a:cs typeface="Gill Sans MT"/>
                        </a:rPr>
                        <a:t> </a:t>
                      </a:r>
                      <a:r>
                        <a:rPr sz="1400" spc="70" dirty="0">
                          <a:latin typeface="Gill Sans MT"/>
                          <a:cs typeface="Gill Sans MT"/>
                        </a:rPr>
                        <a:t>Services</a:t>
                      </a:r>
                      <a:endParaRPr sz="1400" dirty="0">
                        <a:latin typeface="Gill Sans MT"/>
                        <a:cs typeface="Gill Sans MT"/>
                      </a:endParaRPr>
                    </a:p>
                  </a:txBody>
                  <a:tcPr marL="0" marR="0" marT="86285"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8"/>
                  </a:ext>
                </a:extLst>
              </a:tr>
              <a:tr h="318422">
                <a:tc>
                  <a:txBody>
                    <a:bodyPr/>
                    <a:lstStyle/>
                    <a:p>
                      <a:pPr marL="91440">
                        <a:lnSpc>
                          <a:spcPct val="100000"/>
                        </a:lnSpc>
                        <a:spcBef>
                          <a:spcPts val="330"/>
                        </a:spcBef>
                        <a:spcAft>
                          <a:spcPts val="600"/>
                        </a:spcAft>
                      </a:pPr>
                      <a:r>
                        <a:rPr sz="1400" spc="50" dirty="0">
                          <a:latin typeface="Gill Sans MT"/>
                          <a:cs typeface="Gill Sans MT"/>
                        </a:rPr>
                        <a:t>Annual</a:t>
                      </a:r>
                      <a:r>
                        <a:rPr sz="1400" spc="-50" dirty="0">
                          <a:latin typeface="Gill Sans MT"/>
                          <a:cs typeface="Gill Sans MT"/>
                        </a:rPr>
                        <a:t> </a:t>
                      </a:r>
                      <a:r>
                        <a:rPr sz="1400" spc="50" dirty="0">
                          <a:latin typeface="Gill Sans MT"/>
                          <a:cs typeface="Gill Sans MT"/>
                        </a:rPr>
                        <a:t>Immigration</a:t>
                      </a:r>
                      <a:r>
                        <a:rPr sz="1400" spc="-45" dirty="0">
                          <a:latin typeface="Gill Sans MT"/>
                          <a:cs typeface="Gill Sans MT"/>
                        </a:rPr>
                        <a:t> </a:t>
                      </a:r>
                      <a:r>
                        <a:rPr lang="en-US" sz="1400" spc="-45" dirty="0" smtClean="0">
                          <a:latin typeface="Gill Sans MT"/>
                          <a:cs typeface="Gill Sans MT"/>
                        </a:rPr>
                        <a:t>Reform</a:t>
                      </a:r>
                      <a:r>
                        <a:rPr lang="en-US" sz="1400" spc="-45" baseline="0" dirty="0" smtClean="0">
                          <a:latin typeface="Gill Sans MT"/>
                          <a:cs typeface="Gill Sans MT"/>
                        </a:rPr>
                        <a:t> Data</a:t>
                      </a:r>
                      <a:endParaRPr sz="1400" dirty="0">
                        <a:latin typeface="Gill Sans MT"/>
                        <a:cs typeface="Gill Sans MT"/>
                      </a:endParaRPr>
                    </a:p>
                  </a:txBody>
                  <a:tcPr marL="0" marR="0" marT="3697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0805">
                        <a:lnSpc>
                          <a:spcPct val="100000"/>
                        </a:lnSpc>
                        <a:spcBef>
                          <a:spcPts val="330"/>
                        </a:spcBef>
                        <a:spcAft>
                          <a:spcPts val="600"/>
                        </a:spcAft>
                      </a:pPr>
                      <a:r>
                        <a:rPr lang="en-US" sz="1400" spc="15" dirty="0" smtClean="0">
                          <a:latin typeface="Gill Sans MT"/>
                          <a:cs typeface="Gill Sans MT"/>
                        </a:rPr>
                        <a:t>December 31</a:t>
                      </a:r>
                      <a:endParaRPr sz="1400" dirty="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ct val="100000"/>
                        </a:lnSpc>
                        <a:spcBef>
                          <a:spcPts val="330"/>
                        </a:spcBef>
                        <a:spcAft>
                          <a:spcPts val="600"/>
                        </a:spcAft>
                      </a:pPr>
                      <a:r>
                        <a:rPr sz="1400" spc="45" dirty="0">
                          <a:latin typeface="Gill Sans MT"/>
                          <a:cs typeface="Gill Sans MT"/>
                        </a:rPr>
                        <a:t>Procurement</a:t>
                      </a:r>
                      <a:r>
                        <a:rPr sz="1400" spc="-35" dirty="0">
                          <a:latin typeface="Gill Sans MT"/>
                          <a:cs typeface="Gill Sans MT"/>
                        </a:rPr>
                        <a:t> </a:t>
                      </a:r>
                      <a:r>
                        <a:rPr sz="1400" spc="-10" dirty="0">
                          <a:latin typeface="Gill Sans MT"/>
                          <a:cs typeface="Gill Sans MT"/>
                        </a:rPr>
                        <a:t>&amp;</a:t>
                      </a:r>
                      <a:r>
                        <a:rPr sz="1400" spc="-50" dirty="0">
                          <a:latin typeface="Gill Sans MT"/>
                          <a:cs typeface="Gill Sans MT"/>
                        </a:rPr>
                        <a:t> </a:t>
                      </a:r>
                      <a:r>
                        <a:rPr sz="1400" spc="100" dirty="0">
                          <a:latin typeface="Gill Sans MT"/>
                          <a:cs typeface="Gill Sans MT"/>
                        </a:rPr>
                        <a:t>Business</a:t>
                      </a:r>
                      <a:r>
                        <a:rPr sz="1400" spc="-35" dirty="0">
                          <a:latin typeface="Gill Sans MT"/>
                          <a:cs typeface="Gill Sans MT"/>
                        </a:rPr>
                        <a:t> </a:t>
                      </a:r>
                      <a:r>
                        <a:rPr sz="1400" spc="70" dirty="0">
                          <a:latin typeface="Gill Sans MT"/>
                          <a:cs typeface="Gill Sans MT"/>
                        </a:rPr>
                        <a:t>Services</a:t>
                      </a:r>
                      <a:endParaRPr sz="1400" dirty="0">
                        <a:latin typeface="Gill Sans MT"/>
                        <a:cs typeface="Gill Sans MT"/>
                      </a:endParaRPr>
                    </a:p>
                  </a:txBody>
                  <a:tcPr marL="0" marR="0" marT="3697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09"/>
                  </a:ext>
                </a:extLst>
              </a:tr>
              <a:tr h="317710">
                <a:tc>
                  <a:txBody>
                    <a:bodyPr/>
                    <a:lstStyle/>
                    <a:p>
                      <a:pPr marL="91440">
                        <a:lnSpc>
                          <a:spcPct val="100000"/>
                        </a:lnSpc>
                        <a:spcBef>
                          <a:spcPts val="325"/>
                        </a:spcBef>
                        <a:spcAft>
                          <a:spcPts val="600"/>
                        </a:spcAft>
                      </a:pPr>
                      <a:r>
                        <a:rPr sz="1400" spc="40" dirty="0">
                          <a:latin typeface="Gill Sans MT"/>
                          <a:cs typeface="Gill Sans MT"/>
                        </a:rPr>
                        <a:t>Georgia</a:t>
                      </a:r>
                      <a:r>
                        <a:rPr sz="1400" spc="-50" dirty="0">
                          <a:latin typeface="Gill Sans MT"/>
                          <a:cs typeface="Gill Sans MT"/>
                        </a:rPr>
                        <a:t> </a:t>
                      </a:r>
                      <a:r>
                        <a:rPr sz="1400" spc="60" dirty="0">
                          <a:latin typeface="Gill Sans MT"/>
                          <a:cs typeface="Gill Sans MT"/>
                        </a:rPr>
                        <a:t>Tech</a:t>
                      </a:r>
                      <a:r>
                        <a:rPr sz="1400" spc="-30" dirty="0">
                          <a:latin typeface="Gill Sans MT"/>
                          <a:cs typeface="Gill Sans MT"/>
                        </a:rPr>
                        <a:t> </a:t>
                      </a:r>
                      <a:r>
                        <a:rPr sz="1400" spc="35" dirty="0">
                          <a:latin typeface="Gill Sans MT"/>
                          <a:cs typeface="Gill Sans MT"/>
                        </a:rPr>
                        <a:t>Audited</a:t>
                      </a:r>
                      <a:r>
                        <a:rPr sz="1400" spc="-40" dirty="0">
                          <a:latin typeface="Gill Sans MT"/>
                          <a:cs typeface="Gill Sans MT"/>
                        </a:rPr>
                        <a:t> </a:t>
                      </a:r>
                      <a:r>
                        <a:rPr sz="1400" spc="30" dirty="0">
                          <a:latin typeface="Gill Sans MT"/>
                          <a:cs typeface="Gill Sans MT"/>
                        </a:rPr>
                        <a:t>AFR</a:t>
                      </a:r>
                      <a:r>
                        <a:rPr sz="1400" spc="-50" dirty="0">
                          <a:latin typeface="Gill Sans MT"/>
                          <a:cs typeface="Gill Sans MT"/>
                        </a:rPr>
                        <a:t> </a:t>
                      </a:r>
                      <a:r>
                        <a:rPr sz="1400" spc="95" dirty="0">
                          <a:latin typeface="Gill Sans MT"/>
                          <a:cs typeface="Gill Sans MT"/>
                        </a:rPr>
                        <a:t>Issued</a:t>
                      </a:r>
                      <a:endParaRPr sz="1400" dirty="0">
                        <a:latin typeface="Gill Sans MT"/>
                        <a:cs typeface="Gill Sans MT"/>
                      </a:endParaRPr>
                    </a:p>
                  </a:txBody>
                  <a:tcPr marL="0" marR="0" marT="3641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2710">
                        <a:lnSpc>
                          <a:spcPct val="100000"/>
                        </a:lnSpc>
                        <a:spcBef>
                          <a:spcPts val="325"/>
                        </a:spcBef>
                        <a:spcAft>
                          <a:spcPts val="600"/>
                        </a:spcAft>
                      </a:pPr>
                      <a:r>
                        <a:rPr sz="1400" spc="65" dirty="0">
                          <a:latin typeface="Gill Sans MT"/>
                          <a:cs typeface="Gill Sans MT"/>
                        </a:rPr>
                        <a:t>Late</a:t>
                      </a:r>
                      <a:r>
                        <a:rPr sz="1400" spc="-80" dirty="0">
                          <a:latin typeface="Gill Sans MT"/>
                          <a:cs typeface="Gill Sans MT"/>
                        </a:rPr>
                        <a:t> </a:t>
                      </a:r>
                      <a:r>
                        <a:rPr sz="1400" spc="15" dirty="0">
                          <a:latin typeface="Gill Sans MT"/>
                          <a:cs typeface="Gill Sans MT"/>
                        </a:rPr>
                        <a:t>Dec</a:t>
                      </a:r>
                      <a:r>
                        <a:rPr sz="1400" spc="-65" dirty="0">
                          <a:latin typeface="Gill Sans MT"/>
                          <a:cs typeface="Gill Sans MT"/>
                        </a:rPr>
                        <a:t> </a:t>
                      </a:r>
                      <a:r>
                        <a:rPr sz="1400" spc="80" dirty="0">
                          <a:latin typeface="Gill Sans MT"/>
                          <a:cs typeface="Gill Sans MT"/>
                        </a:rPr>
                        <a:t>2021</a:t>
                      </a:r>
                      <a:endParaRPr sz="1400" dirty="0">
                        <a:latin typeface="Gill Sans MT"/>
                        <a:cs typeface="Gill Sans MT"/>
                      </a:endParaRPr>
                    </a:p>
                  </a:txBody>
                  <a:tcPr marL="0" marR="0" marT="364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89535">
                        <a:lnSpc>
                          <a:spcPct val="100000"/>
                        </a:lnSpc>
                        <a:spcBef>
                          <a:spcPts val="325"/>
                        </a:spcBef>
                        <a:spcAft>
                          <a:spcPts val="600"/>
                        </a:spcAft>
                      </a:pPr>
                      <a:r>
                        <a:rPr sz="1400" spc="-5" dirty="0">
                          <a:latin typeface="Gill Sans MT"/>
                          <a:cs typeface="Gill Sans MT"/>
                        </a:rPr>
                        <a:t>G</a:t>
                      </a:r>
                      <a:r>
                        <a:rPr sz="1400" dirty="0">
                          <a:latin typeface="Gill Sans MT"/>
                          <a:cs typeface="Gill Sans MT"/>
                        </a:rPr>
                        <a:t>A</a:t>
                      </a:r>
                      <a:r>
                        <a:rPr sz="1400" spc="-50" dirty="0">
                          <a:latin typeface="Gill Sans MT"/>
                          <a:cs typeface="Gill Sans MT"/>
                        </a:rPr>
                        <a:t> </a:t>
                      </a:r>
                      <a:r>
                        <a:rPr sz="1400" spc="-5" dirty="0">
                          <a:latin typeface="Gill Sans MT"/>
                          <a:cs typeface="Gill Sans MT"/>
                        </a:rPr>
                        <a:t>D</a:t>
                      </a:r>
                      <a:r>
                        <a:rPr sz="1400" spc="-10" dirty="0">
                          <a:latin typeface="Gill Sans MT"/>
                          <a:cs typeface="Gill Sans MT"/>
                        </a:rPr>
                        <a:t>e</a:t>
                      </a:r>
                      <a:r>
                        <a:rPr sz="1400" spc="-5" dirty="0">
                          <a:latin typeface="Gill Sans MT"/>
                          <a:cs typeface="Gill Sans MT"/>
                        </a:rPr>
                        <a:t>p</a:t>
                      </a:r>
                      <a:r>
                        <a:rPr sz="1400" dirty="0">
                          <a:latin typeface="Gill Sans MT"/>
                          <a:cs typeface="Gill Sans MT"/>
                        </a:rPr>
                        <a:t>t</a:t>
                      </a:r>
                      <a:r>
                        <a:rPr sz="1400" spc="-45" dirty="0">
                          <a:latin typeface="Gill Sans MT"/>
                          <a:cs typeface="Gill Sans MT"/>
                        </a:rPr>
                        <a:t> </a:t>
                      </a:r>
                      <a:r>
                        <a:rPr sz="1400" spc="-5" dirty="0">
                          <a:latin typeface="Gill Sans MT"/>
                          <a:cs typeface="Gill Sans MT"/>
                        </a:rPr>
                        <a:t>o</a:t>
                      </a:r>
                      <a:r>
                        <a:rPr sz="1400" dirty="0">
                          <a:latin typeface="Gill Sans MT"/>
                          <a:cs typeface="Gill Sans MT"/>
                        </a:rPr>
                        <a:t>f</a:t>
                      </a:r>
                      <a:r>
                        <a:rPr sz="1400" spc="-45" dirty="0">
                          <a:latin typeface="Gill Sans MT"/>
                          <a:cs typeface="Gill Sans MT"/>
                        </a:rPr>
                        <a:t> </a:t>
                      </a:r>
                      <a:r>
                        <a:rPr sz="1400" spc="-5" dirty="0">
                          <a:latin typeface="Gill Sans MT"/>
                          <a:cs typeface="Gill Sans MT"/>
                        </a:rPr>
                        <a:t>A</a:t>
                      </a:r>
                      <a:r>
                        <a:rPr sz="1400" spc="-10" dirty="0">
                          <a:latin typeface="Gill Sans MT"/>
                          <a:cs typeface="Gill Sans MT"/>
                        </a:rPr>
                        <a:t>ud</a:t>
                      </a:r>
                      <a:r>
                        <a:rPr sz="1400" spc="-5" dirty="0">
                          <a:latin typeface="Gill Sans MT"/>
                          <a:cs typeface="Gill Sans MT"/>
                        </a:rPr>
                        <a:t>i</a:t>
                      </a:r>
                      <a:r>
                        <a:rPr sz="1400" spc="-10" dirty="0">
                          <a:latin typeface="Gill Sans MT"/>
                          <a:cs typeface="Gill Sans MT"/>
                        </a:rPr>
                        <a:t>t</a:t>
                      </a:r>
                      <a:r>
                        <a:rPr sz="1400" dirty="0">
                          <a:latin typeface="Gill Sans MT"/>
                          <a:cs typeface="Gill Sans MT"/>
                        </a:rPr>
                        <a:t>s</a:t>
                      </a:r>
                      <a:r>
                        <a:rPr sz="1400" spc="-30" dirty="0">
                          <a:latin typeface="Gill Sans MT"/>
                          <a:cs typeface="Gill Sans MT"/>
                        </a:rPr>
                        <a:t> </a:t>
                      </a:r>
                      <a:r>
                        <a:rPr sz="1400" spc="-5" dirty="0">
                          <a:latin typeface="Gill Sans MT"/>
                          <a:cs typeface="Gill Sans MT"/>
                        </a:rPr>
                        <a:t>an</a:t>
                      </a:r>
                      <a:r>
                        <a:rPr sz="1400" dirty="0">
                          <a:latin typeface="Gill Sans MT"/>
                          <a:cs typeface="Gill Sans MT"/>
                        </a:rPr>
                        <a:t>d</a:t>
                      </a:r>
                      <a:r>
                        <a:rPr sz="1400" spc="-45" dirty="0">
                          <a:latin typeface="Gill Sans MT"/>
                          <a:cs typeface="Gill Sans MT"/>
                        </a:rPr>
                        <a:t> </a:t>
                      </a:r>
                      <a:r>
                        <a:rPr sz="1400" spc="-5" dirty="0">
                          <a:latin typeface="Gill Sans MT"/>
                          <a:cs typeface="Gill Sans MT"/>
                        </a:rPr>
                        <a:t>Acco</a:t>
                      </a:r>
                      <a:r>
                        <a:rPr sz="1400" spc="-10" dirty="0">
                          <a:latin typeface="Gill Sans MT"/>
                          <a:cs typeface="Gill Sans MT"/>
                        </a:rPr>
                        <a:t>u</a:t>
                      </a:r>
                      <a:r>
                        <a:rPr sz="1400" dirty="0">
                          <a:latin typeface="Gill Sans MT"/>
                          <a:cs typeface="Gill Sans MT"/>
                        </a:rPr>
                        <a:t>n</a:t>
                      </a:r>
                      <a:r>
                        <a:rPr sz="1400" spc="-5" dirty="0">
                          <a:latin typeface="Gill Sans MT"/>
                          <a:cs typeface="Gill Sans MT"/>
                        </a:rPr>
                        <a:t>ts</a:t>
                      </a:r>
                      <a:endParaRPr sz="1400" dirty="0">
                        <a:latin typeface="Gill Sans MT"/>
                        <a:cs typeface="Gill Sans MT"/>
                      </a:endParaRPr>
                    </a:p>
                  </a:txBody>
                  <a:tcPr marL="0" marR="0" marT="36419"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10"/>
                  </a:ext>
                </a:extLst>
              </a:tr>
              <a:tr h="317710">
                <a:tc>
                  <a:txBody>
                    <a:bodyPr/>
                    <a:lstStyle/>
                    <a:p>
                      <a:pPr marL="91440">
                        <a:lnSpc>
                          <a:spcPct val="100000"/>
                        </a:lnSpc>
                        <a:spcBef>
                          <a:spcPts val="325"/>
                        </a:spcBef>
                        <a:spcAft>
                          <a:spcPts val="600"/>
                        </a:spcAft>
                      </a:pPr>
                      <a:r>
                        <a:rPr sz="1400" spc="15" dirty="0">
                          <a:latin typeface="Gill Sans MT"/>
                          <a:cs typeface="Gill Sans MT"/>
                        </a:rPr>
                        <a:t>University</a:t>
                      </a:r>
                      <a:r>
                        <a:rPr sz="1400" spc="-35" dirty="0">
                          <a:latin typeface="Gill Sans MT"/>
                          <a:cs typeface="Gill Sans MT"/>
                        </a:rPr>
                        <a:t> </a:t>
                      </a:r>
                      <a:r>
                        <a:rPr sz="1400" spc="90" dirty="0">
                          <a:latin typeface="Gill Sans MT"/>
                          <a:cs typeface="Gill Sans MT"/>
                        </a:rPr>
                        <a:t>System</a:t>
                      </a:r>
                      <a:r>
                        <a:rPr sz="1400" spc="-45" dirty="0">
                          <a:latin typeface="Gill Sans MT"/>
                          <a:cs typeface="Gill Sans MT"/>
                        </a:rPr>
                        <a:t> </a:t>
                      </a:r>
                      <a:r>
                        <a:rPr sz="1400" spc="70" dirty="0">
                          <a:latin typeface="Gill Sans MT"/>
                          <a:cs typeface="Gill Sans MT"/>
                        </a:rPr>
                        <a:t>of</a:t>
                      </a:r>
                      <a:r>
                        <a:rPr sz="1400" spc="-55" dirty="0">
                          <a:latin typeface="Gill Sans MT"/>
                          <a:cs typeface="Gill Sans MT"/>
                        </a:rPr>
                        <a:t> </a:t>
                      </a:r>
                      <a:r>
                        <a:rPr sz="1400" spc="30" dirty="0">
                          <a:latin typeface="Gill Sans MT"/>
                          <a:cs typeface="Gill Sans MT"/>
                        </a:rPr>
                        <a:t>Georgia</a:t>
                      </a:r>
                      <a:r>
                        <a:rPr sz="1400" spc="-50" dirty="0">
                          <a:latin typeface="Gill Sans MT"/>
                          <a:cs typeface="Gill Sans MT"/>
                        </a:rPr>
                        <a:t> </a:t>
                      </a:r>
                      <a:r>
                        <a:rPr sz="1400" spc="25" dirty="0">
                          <a:latin typeface="Gill Sans MT"/>
                          <a:cs typeface="Gill Sans MT"/>
                        </a:rPr>
                        <a:t>Audited</a:t>
                      </a:r>
                      <a:r>
                        <a:rPr sz="1400" spc="-35" dirty="0">
                          <a:latin typeface="Gill Sans MT"/>
                          <a:cs typeface="Gill Sans MT"/>
                        </a:rPr>
                        <a:t> </a:t>
                      </a:r>
                      <a:r>
                        <a:rPr sz="1400" spc="25" dirty="0">
                          <a:latin typeface="Gill Sans MT"/>
                          <a:cs typeface="Gill Sans MT"/>
                        </a:rPr>
                        <a:t>AFR</a:t>
                      </a:r>
                      <a:r>
                        <a:rPr sz="1400" spc="-60" dirty="0">
                          <a:latin typeface="Gill Sans MT"/>
                          <a:cs typeface="Gill Sans MT"/>
                        </a:rPr>
                        <a:t> </a:t>
                      </a:r>
                      <a:r>
                        <a:rPr sz="1400" spc="85" dirty="0">
                          <a:latin typeface="Gill Sans MT"/>
                          <a:cs typeface="Gill Sans MT"/>
                        </a:rPr>
                        <a:t>Issued</a:t>
                      </a:r>
                      <a:endParaRPr sz="1400">
                        <a:latin typeface="Gill Sans MT"/>
                        <a:cs typeface="Gill Sans MT"/>
                      </a:endParaRPr>
                    </a:p>
                  </a:txBody>
                  <a:tcPr marL="0" marR="0" marT="3641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ts val="1605"/>
                        </a:lnSpc>
                        <a:spcAft>
                          <a:spcPts val="600"/>
                        </a:spcAft>
                      </a:pPr>
                      <a:r>
                        <a:rPr sz="1400" spc="70" dirty="0">
                          <a:latin typeface="Gill Sans MT"/>
                          <a:cs typeface="Gill Sans MT"/>
                        </a:rPr>
                        <a:t>Mid</a:t>
                      </a:r>
                      <a:r>
                        <a:rPr sz="1400" spc="-70" dirty="0">
                          <a:latin typeface="Gill Sans MT"/>
                          <a:cs typeface="Gill Sans MT"/>
                        </a:rPr>
                        <a:t> </a:t>
                      </a:r>
                      <a:r>
                        <a:rPr sz="1400" spc="210" dirty="0">
                          <a:latin typeface="Gill Sans MT"/>
                          <a:cs typeface="Gill Sans MT"/>
                        </a:rPr>
                        <a:t>Jan</a:t>
                      </a:r>
                      <a:r>
                        <a:rPr sz="1400" spc="-70" dirty="0">
                          <a:latin typeface="Gill Sans MT"/>
                          <a:cs typeface="Gill Sans MT"/>
                        </a:rPr>
                        <a:t> </a:t>
                      </a:r>
                      <a:r>
                        <a:rPr sz="1400" spc="75" dirty="0">
                          <a:latin typeface="Gill Sans MT"/>
                          <a:cs typeface="Gill Sans MT"/>
                        </a:rPr>
                        <a:t>2022</a:t>
                      </a:r>
                      <a:endParaRPr sz="1400" dirty="0">
                        <a:latin typeface="Gill Sans MT"/>
                        <a:cs typeface="Gill Sans MT"/>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6520">
                        <a:lnSpc>
                          <a:spcPts val="1605"/>
                        </a:lnSpc>
                        <a:spcAft>
                          <a:spcPts val="600"/>
                        </a:spcAft>
                      </a:pPr>
                      <a:r>
                        <a:rPr sz="1400" spc="-10" dirty="0">
                          <a:latin typeface="Gill Sans MT"/>
                          <a:cs typeface="Gill Sans MT"/>
                        </a:rPr>
                        <a:t>G</a:t>
                      </a:r>
                      <a:r>
                        <a:rPr sz="1400" dirty="0">
                          <a:latin typeface="Gill Sans MT"/>
                          <a:cs typeface="Gill Sans MT"/>
                        </a:rPr>
                        <a:t>A</a:t>
                      </a:r>
                      <a:r>
                        <a:rPr sz="1400" spc="-50" dirty="0">
                          <a:latin typeface="Gill Sans MT"/>
                          <a:cs typeface="Gill Sans MT"/>
                        </a:rPr>
                        <a:t> </a:t>
                      </a:r>
                      <a:r>
                        <a:rPr sz="1400" spc="-10" dirty="0">
                          <a:latin typeface="Gill Sans MT"/>
                          <a:cs typeface="Gill Sans MT"/>
                        </a:rPr>
                        <a:t>Dep</a:t>
                      </a:r>
                      <a:r>
                        <a:rPr sz="1400" dirty="0">
                          <a:latin typeface="Gill Sans MT"/>
                          <a:cs typeface="Gill Sans MT"/>
                        </a:rPr>
                        <a:t>t</a:t>
                      </a:r>
                      <a:r>
                        <a:rPr sz="1400" spc="-45" dirty="0">
                          <a:latin typeface="Gill Sans MT"/>
                          <a:cs typeface="Gill Sans MT"/>
                        </a:rPr>
                        <a:t> </a:t>
                      </a:r>
                      <a:r>
                        <a:rPr sz="1400" spc="-10" dirty="0">
                          <a:latin typeface="Gill Sans MT"/>
                          <a:cs typeface="Gill Sans MT"/>
                        </a:rPr>
                        <a:t>o</a:t>
                      </a:r>
                      <a:r>
                        <a:rPr sz="1400" dirty="0">
                          <a:latin typeface="Gill Sans MT"/>
                          <a:cs typeface="Gill Sans MT"/>
                        </a:rPr>
                        <a:t>f</a:t>
                      </a:r>
                      <a:r>
                        <a:rPr sz="1400" spc="-50" dirty="0">
                          <a:latin typeface="Gill Sans MT"/>
                          <a:cs typeface="Gill Sans MT"/>
                        </a:rPr>
                        <a:t> </a:t>
                      </a:r>
                      <a:r>
                        <a:rPr sz="1400" spc="-10" dirty="0">
                          <a:latin typeface="Gill Sans MT"/>
                          <a:cs typeface="Gill Sans MT"/>
                        </a:rPr>
                        <a:t>Aud</a:t>
                      </a:r>
                      <a:r>
                        <a:rPr sz="1400" spc="-5" dirty="0">
                          <a:latin typeface="Gill Sans MT"/>
                          <a:cs typeface="Gill Sans MT"/>
                        </a:rPr>
                        <a:t>i</a:t>
                      </a:r>
                      <a:r>
                        <a:rPr sz="1400" spc="-10" dirty="0">
                          <a:latin typeface="Gill Sans MT"/>
                          <a:cs typeface="Gill Sans MT"/>
                        </a:rPr>
                        <a:t>t</a:t>
                      </a:r>
                      <a:r>
                        <a:rPr sz="1400" dirty="0">
                          <a:latin typeface="Gill Sans MT"/>
                          <a:cs typeface="Gill Sans MT"/>
                        </a:rPr>
                        <a:t>s</a:t>
                      </a:r>
                      <a:r>
                        <a:rPr sz="1400" spc="-30" dirty="0">
                          <a:latin typeface="Gill Sans MT"/>
                          <a:cs typeface="Gill Sans MT"/>
                        </a:rPr>
                        <a:t> </a:t>
                      </a:r>
                      <a:r>
                        <a:rPr sz="1400" spc="-10" dirty="0">
                          <a:latin typeface="Gill Sans MT"/>
                          <a:cs typeface="Gill Sans MT"/>
                        </a:rPr>
                        <a:t>a</a:t>
                      </a:r>
                      <a:r>
                        <a:rPr sz="1400" spc="-5" dirty="0">
                          <a:latin typeface="Gill Sans MT"/>
                          <a:cs typeface="Gill Sans MT"/>
                        </a:rPr>
                        <a:t>n</a:t>
                      </a:r>
                      <a:r>
                        <a:rPr sz="1400" dirty="0">
                          <a:latin typeface="Gill Sans MT"/>
                          <a:cs typeface="Gill Sans MT"/>
                        </a:rPr>
                        <a:t>d</a:t>
                      </a:r>
                      <a:r>
                        <a:rPr sz="1400" spc="-50" dirty="0">
                          <a:latin typeface="Gill Sans MT"/>
                          <a:cs typeface="Gill Sans MT"/>
                        </a:rPr>
                        <a:t> </a:t>
                      </a:r>
                      <a:r>
                        <a:rPr sz="1400" spc="-10" dirty="0">
                          <a:latin typeface="Gill Sans MT"/>
                          <a:cs typeface="Gill Sans MT"/>
                        </a:rPr>
                        <a:t>Accou</a:t>
                      </a:r>
                      <a:r>
                        <a:rPr sz="1400" dirty="0">
                          <a:latin typeface="Gill Sans MT"/>
                          <a:cs typeface="Gill Sans MT"/>
                        </a:rPr>
                        <a:t>n</a:t>
                      </a:r>
                      <a:r>
                        <a:rPr sz="1400" spc="-5" dirty="0">
                          <a:latin typeface="Gill Sans MT"/>
                          <a:cs typeface="Gill Sans MT"/>
                        </a:rPr>
                        <a:t>t</a:t>
                      </a:r>
                      <a:r>
                        <a:rPr sz="1400" dirty="0">
                          <a:latin typeface="Gill Sans MT"/>
                          <a:cs typeface="Gill Sans MT"/>
                        </a:rPr>
                        <a:t>s</a:t>
                      </a: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11"/>
                  </a:ext>
                </a:extLst>
              </a:tr>
              <a:tr h="318422">
                <a:tc>
                  <a:txBody>
                    <a:bodyPr/>
                    <a:lstStyle/>
                    <a:p>
                      <a:pPr marL="91440">
                        <a:lnSpc>
                          <a:spcPct val="100000"/>
                        </a:lnSpc>
                        <a:spcBef>
                          <a:spcPts val="330"/>
                        </a:spcBef>
                        <a:spcAft>
                          <a:spcPts val="600"/>
                        </a:spcAft>
                      </a:pPr>
                      <a:r>
                        <a:rPr sz="1400" spc="65" dirty="0">
                          <a:latin typeface="Gill Sans MT"/>
                          <a:cs typeface="Gill Sans MT"/>
                        </a:rPr>
                        <a:t>State</a:t>
                      </a:r>
                      <a:r>
                        <a:rPr sz="1400" spc="-50" dirty="0">
                          <a:latin typeface="Gill Sans MT"/>
                          <a:cs typeface="Gill Sans MT"/>
                        </a:rPr>
                        <a:t> </a:t>
                      </a:r>
                      <a:r>
                        <a:rPr sz="1400" spc="70" dirty="0">
                          <a:latin typeface="Gill Sans MT"/>
                          <a:cs typeface="Gill Sans MT"/>
                        </a:rPr>
                        <a:t>of</a:t>
                      </a:r>
                      <a:r>
                        <a:rPr sz="1400" spc="-60" dirty="0">
                          <a:latin typeface="Gill Sans MT"/>
                          <a:cs typeface="Gill Sans MT"/>
                        </a:rPr>
                        <a:t> </a:t>
                      </a:r>
                      <a:r>
                        <a:rPr sz="1400" spc="30" dirty="0">
                          <a:latin typeface="Gill Sans MT"/>
                          <a:cs typeface="Gill Sans MT"/>
                        </a:rPr>
                        <a:t>Georgia</a:t>
                      </a:r>
                      <a:r>
                        <a:rPr sz="1400" spc="-55" dirty="0">
                          <a:latin typeface="Gill Sans MT"/>
                          <a:cs typeface="Gill Sans MT"/>
                        </a:rPr>
                        <a:t> </a:t>
                      </a:r>
                      <a:r>
                        <a:rPr sz="1400" spc="25" dirty="0">
                          <a:latin typeface="Gill Sans MT"/>
                          <a:cs typeface="Gill Sans MT"/>
                        </a:rPr>
                        <a:t>Audited</a:t>
                      </a:r>
                      <a:r>
                        <a:rPr sz="1400" spc="-45" dirty="0">
                          <a:latin typeface="Gill Sans MT"/>
                          <a:cs typeface="Gill Sans MT"/>
                        </a:rPr>
                        <a:t> </a:t>
                      </a:r>
                      <a:r>
                        <a:rPr sz="1400" spc="-5" dirty="0">
                          <a:latin typeface="Gill Sans MT"/>
                          <a:cs typeface="Gill Sans MT"/>
                        </a:rPr>
                        <a:t>CAFR</a:t>
                      </a:r>
                      <a:r>
                        <a:rPr sz="1400" spc="-55" dirty="0">
                          <a:latin typeface="Gill Sans MT"/>
                          <a:cs typeface="Gill Sans MT"/>
                        </a:rPr>
                        <a:t> </a:t>
                      </a:r>
                      <a:r>
                        <a:rPr sz="1400" spc="85" dirty="0">
                          <a:latin typeface="Gill Sans MT"/>
                          <a:cs typeface="Gill Sans MT"/>
                        </a:rPr>
                        <a:t>Issued</a:t>
                      </a:r>
                      <a:endParaRPr sz="1400" dirty="0">
                        <a:latin typeface="Gill Sans MT"/>
                        <a:cs typeface="Gill Sans MT"/>
                      </a:endParaRPr>
                    </a:p>
                  </a:txBody>
                  <a:tcPr marL="0" marR="0" marT="36979" marB="0">
                    <a:lnL w="1905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1440">
                        <a:lnSpc>
                          <a:spcPts val="1610"/>
                        </a:lnSpc>
                        <a:spcAft>
                          <a:spcPts val="600"/>
                        </a:spcAft>
                      </a:pPr>
                      <a:r>
                        <a:rPr sz="1400" spc="-15" dirty="0">
                          <a:latin typeface="Gill Sans MT"/>
                          <a:cs typeface="Gill Sans MT"/>
                        </a:rPr>
                        <a:t>1</a:t>
                      </a:r>
                      <a:r>
                        <a:rPr sz="1400" spc="-15" baseline="24691" dirty="0">
                          <a:latin typeface="Gill Sans MT"/>
                          <a:cs typeface="Gill Sans MT"/>
                        </a:rPr>
                        <a:t>s</a:t>
                      </a:r>
                      <a:r>
                        <a:rPr sz="1400" baseline="24691" dirty="0">
                          <a:latin typeface="Gill Sans MT"/>
                          <a:cs typeface="Gill Sans MT"/>
                        </a:rPr>
                        <a:t>t</a:t>
                      </a:r>
                      <a:r>
                        <a:rPr sz="1400" spc="127" baseline="24691" dirty="0">
                          <a:latin typeface="Gill Sans MT"/>
                          <a:cs typeface="Gill Sans MT"/>
                        </a:rPr>
                        <a:t> </a:t>
                      </a:r>
                      <a:r>
                        <a:rPr sz="1400" spc="-10" dirty="0">
                          <a:latin typeface="Gill Sans MT"/>
                          <a:cs typeface="Gill Sans MT"/>
                        </a:rPr>
                        <a:t>Qt</a:t>
                      </a:r>
                      <a:r>
                        <a:rPr sz="1400" dirty="0">
                          <a:latin typeface="Gill Sans MT"/>
                          <a:cs typeface="Gill Sans MT"/>
                        </a:rPr>
                        <a:t>r</a:t>
                      </a:r>
                      <a:r>
                        <a:rPr sz="1400" spc="-40" dirty="0">
                          <a:latin typeface="Gill Sans MT"/>
                          <a:cs typeface="Gill Sans MT"/>
                        </a:rPr>
                        <a:t> </a:t>
                      </a:r>
                      <a:r>
                        <a:rPr sz="1400" spc="-10" dirty="0">
                          <a:latin typeface="Gill Sans MT"/>
                          <a:cs typeface="Gill Sans MT"/>
                        </a:rPr>
                        <a:t>2022</a:t>
                      </a:r>
                      <a:endParaRPr sz="1400" dirty="0">
                        <a:latin typeface="Gill Sans MT"/>
                        <a:cs typeface="Gill Sans MT"/>
                      </a:endParaRP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tc>
                  <a:txBody>
                    <a:bodyPr/>
                    <a:lstStyle/>
                    <a:p>
                      <a:pPr marL="95250">
                        <a:lnSpc>
                          <a:spcPts val="1610"/>
                        </a:lnSpc>
                        <a:spcAft>
                          <a:spcPts val="600"/>
                        </a:spcAft>
                      </a:pPr>
                      <a:r>
                        <a:rPr sz="1400" spc="-10" dirty="0">
                          <a:latin typeface="Gill Sans MT"/>
                          <a:cs typeface="Gill Sans MT"/>
                        </a:rPr>
                        <a:t>G</a:t>
                      </a:r>
                      <a:r>
                        <a:rPr sz="1400" dirty="0">
                          <a:latin typeface="Gill Sans MT"/>
                          <a:cs typeface="Gill Sans MT"/>
                        </a:rPr>
                        <a:t>A</a:t>
                      </a:r>
                      <a:r>
                        <a:rPr sz="1400" spc="-55" dirty="0">
                          <a:latin typeface="Gill Sans MT"/>
                          <a:cs typeface="Gill Sans MT"/>
                        </a:rPr>
                        <a:t> </a:t>
                      </a:r>
                      <a:r>
                        <a:rPr sz="1400" spc="-10" dirty="0">
                          <a:latin typeface="Gill Sans MT"/>
                          <a:cs typeface="Gill Sans MT"/>
                        </a:rPr>
                        <a:t>Dep</a:t>
                      </a:r>
                      <a:r>
                        <a:rPr sz="1400" dirty="0">
                          <a:latin typeface="Gill Sans MT"/>
                          <a:cs typeface="Gill Sans MT"/>
                        </a:rPr>
                        <a:t>t</a:t>
                      </a:r>
                      <a:r>
                        <a:rPr sz="1400" spc="-45" dirty="0">
                          <a:latin typeface="Gill Sans MT"/>
                          <a:cs typeface="Gill Sans MT"/>
                        </a:rPr>
                        <a:t> </a:t>
                      </a:r>
                      <a:r>
                        <a:rPr sz="1400" spc="-10" dirty="0">
                          <a:latin typeface="Gill Sans MT"/>
                          <a:cs typeface="Gill Sans MT"/>
                        </a:rPr>
                        <a:t>o</a:t>
                      </a:r>
                      <a:r>
                        <a:rPr sz="1400" dirty="0">
                          <a:latin typeface="Gill Sans MT"/>
                          <a:cs typeface="Gill Sans MT"/>
                        </a:rPr>
                        <a:t>f</a:t>
                      </a:r>
                      <a:r>
                        <a:rPr sz="1400" spc="-55" dirty="0">
                          <a:latin typeface="Gill Sans MT"/>
                          <a:cs typeface="Gill Sans MT"/>
                        </a:rPr>
                        <a:t> </a:t>
                      </a:r>
                      <a:r>
                        <a:rPr sz="1400" spc="-10" dirty="0">
                          <a:latin typeface="Gill Sans MT"/>
                          <a:cs typeface="Gill Sans MT"/>
                        </a:rPr>
                        <a:t>Aud</a:t>
                      </a:r>
                      <a:r>
                        <a:rPr sz="1400" spc="-5" dirty="0">
                          <a:latin typeface="Gill Sans MT"/>
                          <a:cs typeface="Gill Sans MT"/>
                        </a:rPr>
                        <a:t>i</a:t>
                      </a:r>
                      <a:r>
                        <a:rPr sz="1400" spc="-10" dirty="0">
                          <a:latin typeface="Gill Sans MT"/>
                          <a:cs typeface="Gill Sans MT"/>
                        </a:rPr>
                        <a:t>t</a:t>
                      </a:r>
                      <a:r>
                        <a:rPr sz="1400" dirty="0">
                          <a:latin typeface="Gill Sans MT"/>
                          <a:cs typeface="Gill Sans MT"/>
                        </a:rPr>
                        <a:t>s</a:t>
                      </a:r>
                      <a:r>
                        <a:rPr sz="1400" spc="-30" dirty="0">
                          <a:latin typeface="Gill Sans MT"/>
                          <a:cs typeface="Gill Sans MT"/>
                        </a:rPr>
                        <a:t> </a:t>
                      </a:r>
                      <a:r>
                        <a:rPr sz="1400" spc="-10" dirty="0">
                          <a:latin typeface="Gill Sans MT"/>
                          <a:cs typeface="Gill Sans MT"/>
                        </a:rPr>
                        <a:t>a</a:t>
                      </a:r>
                      <a:r>
                        <a:rPr sz="1400" spc="-5" dirty="0">
                          <a:latin typeface="Gill Sans MT"/>
                          <a:cs typeface="Gill Sans MT"/>
                        </a:rPr>
                        <a:t>n</a:t>
                      </a:r>
                      <a:r>
                        <a:rPr sz="1400" dirty="0">
                          <a:latin typeface="Gill Sans MT"/>
                          <a:cs typeface="Gill Sans MT"/>
                        </a:rPr>
                        <a:t>d</a:t>
                      </a:r>
                      <a:r>
                        <a:rPr sz="1400" spc="-45" dirty="0">
                          <a:latin typeface="Gill Sans MT"/>
                          <a:cs typeface="Gill Sans MT"/>
                        </a:rPr>
                        <a:t> </a:t>
                      </a:r>
                      <a:r>
                        <a:rPr sz="1400" spc="-10" dirty="0">
                          <a:latin typeface="Gill Sans MT"/>
                          <a:cs typeface="Gill Sans MT"/>
                        </a:rPr>
                        <a:t>Accou</a:t>
                      </a:r>
                      <a:r>
                        <a:rPr sz="1400" dirty="0">
                          <a:latin typeface="Gill Sans MT"/>
                          <a:cs typeface="Gill Sans MT"/>
                        </a:rPr>
                        <a:t>n</a:t>
                      </a:r>
                      <a:r>
                        <a:rPr sz="1400" spc="-5" dirty="0">
                          <a:latin typeface="Gill Sans MT"/>
                          <a:cs typeface="Gill Sans MT"/>
                        </a:rPr>
                        <a:t>t</a:t>
                      </a:r>
                      <a:r>
                        <a:rPr sz="1400" dirty="0">
                          <a:latin typeface="Gill Sans MT"/>
                          <a:cs typeface="Gill Sans MT"/>
                        </a:rPr>
                        <a:t>s</a:t>
                      </a:r>
                    </a:p>
                  </a:txBody>
                  <a:tcPr marL="0" marR="0" marT="0" marB="0">
                    <a:lnL w="12700">
                      <a:solidFill>
                        <a:srgbClr val="FFFFFF"/>
                      </a:solidFill>
                      <a:prstDash val="solid"/>
                    </a:lnL>
                    <a:lnR w="12700">
                      <a:solidFill>
                        <a:srgbClr val="FFFFFF"/>
                      </a:solidFill>
                      <a:prstDash val="solid"/>
                    </a:lnR>
                    <a:lnT w="19050">
                      <a:solidFill>
                        <a:srgbClr val="FFFFFF"/>
                      </a:solidFill>
                      <a:prstDash val="solid"/>
                    </a:lnT>
                    <a:lnB w="19050">
                      <a:solidFill>
                        <a:srgbClr val="FFFFFF"/>
                      </a:solidFill>
                      <a:prstDash val="solid"/>
                    </a:lnB>
                  </a:tcPr>
                </a:tc>
                <a:extLst>
                  <a:ext uri="{0D108BD9-81ED-4DB2-BD59-A6C34878D82A}">
                    <a16:rowId xmlns:a16="http://schemas.microsoft.com/office/drawing/2014/main" val="10012"/>
                  </a:ext>
                </a:extLst>
              </a:tr>
            </a:tbl>
          </a:graphicData>
        </a:graphic>
      </p:graphicFrame>
      <p:sp>
        <p:nvSpPr>
          <p:cNvPr id="5" name="object 5"/>
          <p:cNvSpPr txBox="1"/>
          <p:nvPr/>
        </p:nvSpPr>
        <p:spPr>
          <a:xfrm>
            <a:off x="975135" y="5927687"/>
            <a:ext cx="3245224" cy="215089"/>
          </a:xfrm>
          <a:prstGeom prst="rect">
            <a:avLst/>
          </a:prstGeom>
        </p:spPr>
        <p:txBody>
          <a:bodyPr vert="horz" wrap="square" lIns="0" tIns="11206" rIns="0" bIns="0" rtlCol="0">
            <a:spAutoFit/>
          </a:bodyPr>
          <a:lstStyle/>
          <a:p>
            <a:pPr marL="11206">
              <a:spcBef>
                <a:spcPts val="88"/>
              </a:spcBef>
            </a:pPr>
            <a:r>
              <a:rPr sz="1324" b="1" spc="-57" dirty="0">
                <a:solidFill>
                  <a:srgbClr val="C00000"/>
                </a:solidFill>
                <a:latin typeface="Gill Sans MT"/>
                <a:cs typeface="Gill Sans MT"/>
              </a:rPr>
              <a:t>***Due</a:t>
            </a:r>
            <a:r>
              <a:rPr sz="1324" b="1" spc="-44" dirty="0">
                <a:solidFill>
                  <a:srgbClr val="C00000"/>
                </a:solidFill>
                <a:latin typeface="Gill Sans MT"/>
                <a:cs typeface="Gill Sans MT"/>
              </a:rPr>
              <a:t> </a:t>
            </a:r>
            <a:r>
              <a:rPr sz="1324" b="1" spc="-9" dirty="0">
                <a:solidFill>
                  <a:srgbClr val="C00000"/>
                </a:solidFill>
                <a:latin typeface="Gill Sans MT"/>
                <a:cs typeface="Gill Sans MT"/>
              </a:rPr>
              <a:t>dates</a:t>
            </a:r>
            <a:r>
              <a:rPr sz="1324" b="1" spc="-31" dirty="0">
                <a:solidFill>
                  <a:srgbClr val="C00000"/>
                </a:solidFill>
                <a:latin typeface="Gill Sans MT"/>
                <a:cs typeface="Gill Sans MT"/>
              </a:rPr>
              <a:t> </a:t>
            </a:r>
            <a:r>
              <a:rPr sz="1324" b="1" spc="4" dirty="0">
                <a:solidFill>
                  <a:srgbClr val="C00000"/>
                </a:solidFill>
                <a:latin typeface="Gill Sans MT"/>
                <a:cs typeface="Gill Sans MT"/>
              </a:rPr>
              <a:t>based</a:t>
            </a:r>
            <a:r>
              <a:rPr sz="1324" b="1" spc="-26" dirty="0">
                <a:solidFill>
                  <a:srgbClr val="C00000"/>
                </a:solidFill>
                <a:latin typeface="Gill Sans MT"/>
                <a:cs typeface="Gill Sans MT"/>
              </a:rPr>
              <a:t> </a:t>
            </a:r>
            <a:r>
              <a:rPr sz="1324" b="1" spc="-40" dirty="0">
                <a:solidFill>
                  <a:srgbClr val="C00000"/>
                </a:solidFill>
                <a:latin typeface="Gill Sans MT"/>
                <a:cs typeface="Gill Sans MT"/>
              </a:rPr>
              <a:t>on</a:t>
            </a:r>
            <a:r>
              <a:rPr sz="1324" b="1" spc="-35" dirty="0">
                <a:solidFill>
                  <a:srgbClr val="C00000"/>
                </a:solidFill>
                <a:latin typeface="Gill Sans MT"/>
                <a:cs typeface="Gill Sans MT"/>
              </a:rPr>
              <a:t> </a:t>
            </a:r>
            <a:r>
              <a:rPr sz="1324" b="1" spc="-66" dirty="0">
                <a:solidFill>
                  <a:srgbClr val="C00000"/>
                </a:solidFill>
                <a:latin typeface="Gill Sans MT"/>
                <a:cs typeface="Gill Sans MT"/>
              </a:rPr>
              <a:t>prior</a:t>
            </a:r>
            <a:r>
              <a:rPr sz="1324" b="1" spc="-26" dirty="0">
                <a:solidFill>
                  <a:srgbClr val="C00000"/>
                </a:solidFill>
                <a:latin typeface="Gill Sans MT"/>
                <a:cs typeface="Gill Sans MT"/>
              </a:rPr>
              <a:t> </a:t>
            </a:r>
            <a:r>
              <a:rPr sz="1324" b="1" spc="-40" dirty="0">
                <a:solidFill>
                  <a:srgbClr val="C00000"/>
                </a:solidFill>
                <a:latin typeface="Gill Sans MT"/>
                <a:cs typeface="Gill Sans MT"/>
              </a:rPr>
              <a:t>year</a:t>
            </a:r>
            <a:r>
              <a:rPr sz="1324" b="1" spc="-26" dirty="0">
                <a:solidFill>
                  <a:srgbClr val="C00000"/>
                </a:solidFill>
                <a:latin typeface="Gill Sans MT"/>
                <a:cs typeface="Gill Sans MT"/>
              </a:rPr>
              <a:t> timelines</a:t>
            </a:r>
            <a:endParaRPr sz="1324">
              <a:latin typeface="Gill Sans MT"/>
              <a:cs typeface="Gill Sans MT"/>
            </a:endParaRPr>
          </a:p>
        </p:txBody>
      </p:sp>
    </p:spTree>
    <p:extLst>
      <p:ext uri="{BB962C8B-B14F-4D97-AF65-F5344CB8AC3E}">
        <p14:creationId xmlns:p14="http://schemas.microsoft.com/office/powerpoint/2010/main" val="3886935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1066800"/>
            <a:ext cx="7543800" cy="1551707"/>
          </a:xfrm>
          <a:prstGeom prst="rect">
            <a:avLst/>
          </a:prstGeom>
        </p:spPr>
        <p:txBody>
          <a:bodyPr vert="horz" wrap="square" lIns="0" tIns="12700" rIns="0" bIns="0" rtlCol="0">
            <a:spAutoFit/>
          </a:bodyPr>
          <a:lstStyle/>
          <a:p>
            <a:pPr marL="12700" algn="ctr">
              <a:lnSpc>
                <a:spcPct val="100000"/>
              </a:lnSpc>
              <a:spcBef>
                <a:spcPts val="100"/>
              </a:spcBef>
            </a:pPr>
            <a:r>
              <a:rPr lang="en-US" sz="3600" spc="-150" dirty="0"/>
              <a:t>Clearing Invoices In Match Exception</a:t>
            </a:r>
            <a:br>
              <a:rPr lang="en-US" sz="3600" spc="-150" dirty="0"/>
            </a:br>
            <a:r>
              <a:rPr lang="en-US" sz="3600" spc="-150" dirty="0"/>
              <a:t/>
            </a:r>
            <a:br>
              <a:rPr lang="en-US" sz="3600" spc="-150" dirty="0"/>
            </a:br>
            <a:r>
              <a:rPr lang="en-US" sz="2800" b="0" spc="-150" dirty="0"/>
              <a:t>May </a:t>
            </a:r>
            <a:r>
              <a:rPr lang="en-US" sz="2800" b="0" spc="-150" dirty="0" smtClean="0"/>
              <a:t>19, </a:t>
            </a:r>
            <a:r>
              <a:rPr lang="en-US" sz="2800" b="0" spc="-150" dirty="0"/>
              <a:t>2021</a:t>
            </a:r>
            <a:endParaRPr sz="2800" b="0" dirty="0"/>
          </a:p>
        </p:txBody>
      </p:sp>
      <p:sp>
        <p:nvSpPr>
          <p:cNvPr id="3" name="object 3"/>
          <p:cNvSpPr txBox="1"/>
          <p:nvPr/>
        </p:nvSpPr>
        <p:spPr>
          <a:xfrm>
            <a:off x="2378360" y="4356294"/>
            <a:ext cx="4373880" cy="1615186"/>
          </a:xfrm>
          <a:prstGeom prst="rect">
            <a:avLst/>
          </a:prstGeom>
        </p:spPr>
        <p:txBody>
          <a:bodyPr vert="horz" wrap="square" lIns="0" tIns="12065" rIns="0" bIns="0" rtlCol="0">
            <a:spAutoFit/>
          </a:bodyPr>
          <a:lstStyle/>
          <a:p>
            <a:pPr marL="6985" algn="ctr">
              <a:lnSpc>
                <a:spcPts val="3254"/>
              </a:lnSpc>
              <a:spcBef>
                <a:spcPts val="95"/>
              </a:spcBef>
            </a:pPr>
            <a:r>
              <a:rPr sz="2800" b="1" spc="-130" dirty="0">
                <a:solidFill>
                  <a:srgbClr val="A7924A"/>
                </a:solidFill>
                <a:latin typeface="Arial"/>
                <a:cs typeface="Arial"/>
              </a:rPr>
              <a:t>Abbie</a:t>
            </a:r>
            <a:r>
              <a:rPr sz="2800" b="1" spc="-10" dirty="0">
                <a:solidFill>
                  <a:srgbClr val="A7924A"/>
                </a:solidFill>
                <a:latin typeface="Arial"/>
                <a:cs typeface="Arial"/>
              </a:rPr>
              <a:t> </a:t>
            </a:r>
            <a:r>
              <a:rPr sz="2800" b="1" spc="-105" dirty="0">
                <a:solidFill>
                  <a:srgbClr val="A7924A"/>
                </a:solidFill>
                <a:latin typeface="Arial"/>
                <a:cs typeface="Arial"/>
              </a:rPr>
              <a:t>Coker</a:t>
            </a:r>
            <a:endParaRPr sz="2800" dirty="0">
              <a:latin typeface="Arial"/>
              <a:cs typeface="Arial"/>
            </a:endParaRPr>
          </a:p>
          <a:p>
            <a:pPr algn="ctr">
              <a:lnSpc>
                <a:spcPts val="2295"/>
              </a:lnSpc>
            </a:pPr>
            <a:r>
              <a:rPr sz="2000" b="1" spc="-80" dirty="0">
                <a:solidFill>
                  <a:srgbClr val="A7924A"/>
                </a:solidFill>
                <a:latin typeface="Arial"/>
                <a:cs typeface="Arial"/>
              </a:rPr>
              <a:t>Director, </a:t>
            </a:r>
            <a:r>
              <a:rPr sz="2000" b="1" spc="-110" dirty="0">
                <a:solidFill>
                  <a:srgbClr val="A7924A"/>
                </a:solidFill>
                <a:latin typeface="Arial"/>
                <a:cs typeface="Arial"/>
              </a:rPr>
              <a:t>Accounts </a:t>
            </a:r>
            <a:r>
              <a:rPr sz="2000" b="1" spc="-50" dirty="0">
                <a:solidFill>
                  <a:srgbClr val="A7924A"/>
                </a:solidFill>
                <a:latin typeface="Arial"/>
                <a:cs typeface="Arial"/>
              </a:rPr>
              <a:t>Payable </a:t>
            </a:r>
            <a:r>
              <a:rPr sz="2000" b="1" spc="-75" dirty="0">
                <a:solidFill>
                  <a:srgbClr val="A7924A"/>
                </a:solidFill>
                <a:latin typeface="Arial"/>
                <a:cs typeface="Arial"/>
              </a:rPr>
              <a:t>and</a:t>
            </a:r>
            <a:r>
              <a:rPr sz="2000" b="1" spc="260" dirty="0">
                <a:solidFill>
                  <a:srgbClr val="A7924A"/>
                </a:solidFill>
                <a:latin typeface="Arial"/>
                <a:cs typeface="Arial"/>
              </a:rPr>
              <a:t> </a:t>
            </a:r>
            <a:r>
              <a:rPr sz="2000" b="1" spc="-55" dirty="0">
                <a:solidFill>
                  <a:srgbClr val="A7924A"/>
                </a:solidFill>
                <a:latin typeface="Arial"/>
                <a:cs typeface="Arial"/>
              </a:rPr>
              <a:t>Travel</a:t>
            </a:r>
            <a:endParaRPr lang="en-US" sz="2000" b="1" spc="-55" dirty="0">
              <a:solidFill>
                <a:srgbClr val="A7924A"/>
              </a:solidFill>
              <a:latin typeface="Arial"/>
              <a:cs typeface="Arial"/>
            </a:endParaRPr>
          </a:p>
          <a:p>
            <a:pPr algn="ctr">
              <a:lnSpc>
                <a:spcPts val="2295"/>
              </a:lnSpc>
            </a:pPr>
            <a:endParaRPr lang="en-US" sz="2800" b="1" spc="-55" dirty="0">
              <a:solidFill>
                <a:srgbClr val="A7924A"/>
              </a:solidFill>
              <a:latin typeface="Arial"/>
              <a:cs typeface="Arial"/>
            </a:endParaRPr>
          </a:p>
          <a:p>
            <a:pPr algn="ctr">
              <a:lnSpc>
                <a:spcPts val="2295"/>
              </a:lnSpc>
            </a:pPr>
            <a:r>
              <a:rPr lang="en-US" sz="2800" b="1" spc="-55" dirty="0">
                <a:solidFill>
                  <a:srgbClr val="A7924A"/>
                </a:solidFill>
                <a:latin typeface="Arial"/>
                <a:cs typeface="Arial"/>
              </a:rPr>
              <a:t>Julie Beattie</a:t>
            </a:r>
          </a:p>
          <a:p>
            <a:pPr algn="ctr">
              <a:lnSpc>
                <a:spcPts val="2295"/>
              </a:lnSpc>
            </a:pPr>
            <a:r>
              <a:rPr lang="en-US" sz="2000" b="1" spc="-55" dirty="0">
                <a:solidFill>
                  <a:srgbClr val="A7924A"/>
                </a:solidFill>
                <a:latin typeface="Arial"/>
                <a:cs typeface="Arial"/>
              </a:rPr>
              <a:t>Senior Accounts Payable Analyst</a:t>
            </a:r>
            <a:endParaRPr sz="2000" dirty="0">
              <a:latin typeface="Arial"/>
              <a:cs typeface="Arial"/>
            </a:endParaRPr>
          </a:p>
        </p:txBody>
      </p:sp>
    </p:spTree>
    <p:extLst>
      <p:ext uri="{BB962C8B-B14F-4D97-AF65-F5344CB8AC3E}">
        <p14:creationId xmlns:p14="http://schemas.microsoft.com/office/powerpoint/2010/main" val="1087928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414985"/>
            <a:ext cx="8077834" cy="513715"/>
          </a:xfrm>
          <a:prstGeom prst="rect">
            <a:avLst/>
          </a:prstGeom>
        </p:spPr>
        <p:txBody>
          <a:bodyPr vert="horz" wrap="square" lIns="0" tIns="13335" rIns="0" bIns="0" rtlCol="0">
            <a:spAutoFit/>
          </a:bodyPr>
          <a:lstStyle/>
          <a:p>
            <a:pPr marL="12700">
              <a:lnSpc>
                <a:spcPct val="100000"/>
              </a:lnSpc>
              <a:spcBef>
                <a:spcPts val="105"/>
              </a:spcBef>
            </a:pPr>
            <a:r>
              <a:rPr sz="3200" spc="-5" dirty="0"/>
              <a:t>Where are </a:t>
            </a:r>
            <a:r>
              <a:rPr sz="3200" dirty="0"/>
              <a:t>we with the </a:t>
            </a:r>
            <a:r>
              <a:rPr sz="3200" spc="-5" dirty="0"/>
              <a:t>match</a:t>
            </a:r>
            <a:r>
              <a:rPr sz="3200" spc="-145" dirty="0"/>
              <a:t> </a:t>
            </a:r>
            <a:r>
              <a:rPr sz="3200" spc="-5" dirty="0"/>
              <a:t>exceptions?</a:t>
            </a:r>
            <a:endParaRPr sz="3200" dirty="0"/>
          </a:p>
        </p:txBody>
      </p:sp>
      <p:sp>
        <p:nvSpPr>
          <p:cNvPr id="7" name="TextBox 6">
            <a:extLst>
              <a:ext uri="{FF2B5EF4-FFF2-40B4-BE49-F238E27FC236}">
                <a16:creationId xmlns:a16="http://schemas.microsoft.com/office/drawing/2014/main" id="{4D24FF62-060C-4CC5-A5C2-A57E4A455E1F}"/>
              </a:ext>
            </a:extLst>
          </p:cNvPr>
          <p:cNvSpPr txBox="1"/>
          <p:nvPr/>
        </p:nvSpPr>
        <p:spPr>
          <a:xfrm>
            <a:off x="457200" y="3200400"/>
            <a:ext cx="662940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Please take immediate action </a:t>
            </a:r>
            <a:r>
              <a:rPr lang="en-US" sz="2400" b="1" spc="-5" dirty="0">
                <a:latin typeface="Arial" panose="020B0604020202020204" pitchFamily="34" charset="0"/>
                <a:cs typeface="Arial" panose="020B0604020202020204" pitchFamily="34" charset="0"/>
              </a:rPr>
              <a:t>in so invoices can be</a:t>
            </a:r>
            <a:r>
              <a:rPr lang="en-US" sz="2400" b="1" spc="-20" dirty="0">
                <a:latin typeface="Arial" panose="020B0604020202020204" pitchFamily="34" charset="0"/>
                <a:cs typeface="Arial" panose="020B0604020202020204" pitchFamily="34" charset="0"/>
              </a:rPr>
              <a:t> </a:t>
            </a:r>
            <a:r>
              <a:rPr lang="en-US" sz="2400" b="1" spc="-5" dirty="0">
                <a:latin typeface="Arial" panose="020B0604020202020204" pitchFamily="34" charset="0"/>
                <a:cs typeface="Arial" panose="020B0604020202020204" pitchFamily="34" charset="0"/>
              </a:rPr>
              <a:t>processed!</a:t>
            </a:r>
          </a:p>
          <a:p>
            <a:pPr marL="342900" indent="-342900">
              <a:buFont typeface="Arial" panose="020B0604020202020204" pitchFamily="34" charset="0"/>
              <a:buChar char="•"/>
            </a:pPr>
            <a:r>
              <a:rPr lang="en-US" sz="2400" b="1" spc="-5" dirty="0">
                <a:latin typeface="Arial" panose="020B0604020202020204" pitchFamily="34" charset="0"/>
                <a:cs typeface="Arial" panose="020B0604020202020204" pitchFamily="34" charset="0"/>
              </a:rPr>
              <a:t>Enter receipts</a:t>
            </a:r>
          </a:p>
          <a:p>
            <a:pPr marL="342900" indent="-342900">
              <a:buFont typeface="Arial" panose="020B0604020202020204" pitchFamily="34" charset="0"/>
              <a:buChar char="•"/>
            </a:pPr>
            <a:r>
              <a:rPr lang="en-US" sz="2400" b="1" spc="-5" dirty="0">
                <a:latin typeface="Arial" panose="020B0604020202020204" pitchFamily="34" charset="0"/>
                <a:cs typeface="Arial" panose="020B0604020202020204" pitchFamily="34" charset="0"/>
              </a:rPr>
              <a:t>Complete a change order</a:t>
            </a:r>
            <a:endParaRPr lang="en-US" sz="2400" b="1"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nvPr>
        </p:nvGraphicFramePr>
        <p:xfrm>
          <a:off x="1691956" y="1226350"/>
          <a:ext cx="4851400" cy="1962150"/>
        </p:xfrm>
        <a:graphic>
          <a:graphicData uri="http://schemas.openxmlformats.org/drawingml/2006/table">
            <a:tbl>
              <a:tblPr>
                <a:tableStyleId>{5C22544A-7EE6-4342-B048-85BDC9FD1C3A}</a:tableStyleId>
              </a:tblPr>
              <a:tblGrid>
                <a:gridCol w="2946400">
                  <a:extLst>
                    <a:ext uri="{9D8B030D-6E8A-4147-A177-3AD203B41FA5}">
                      <a16:colId xmlns:a16="http://schemas.microsoft.com/office/drawing/2014/main" val="1895030438"/>
                    </a:ext>
                  </a:extLst>
                </a:gridCol>
                <a:gridCol w="1905000">
                  <a:extLst>
                    <a:ext uri="{9D8B030D-6E8A-4147-A177-3AD203B41FA5}">
                      <a16:colId xmlns:a16="http://schemas.microsoft.com/office/drawing/2014/main" val="3722319887"/>
                    </a:ext>
                  </a:extLst>
                </a:gridCol>
              </a:tblGrid>
              <a:tr h="333375">
                <a:tc>
                  <a:txBody>
                    <a:bodyPr/>
                    <a:lstStyle/>
                    <a:p>
                      <a:pPr algn="l" fontAlgn="b"/>
                      <a:r>
                        <a:rPr lang="en-US" sz="2000" u="none" strike="noStrike" dirty="0">
                          <a:effectLst/>
                        </a:rPr>
                        <a:t>Match Exception Reasons</a:t>
                      </a:r>
                      <a:endParaRPr lang="en-US" sz="2000" b="0" i="0" u="none" strike="noStrike" dirty="0">
                        <a:effectLst/>
                        <a:latin typeface="Calibri" panose="020F0502020204030204" pitchFamily="34" charset="0"/>
                      </a:endParaRPr>
                    </a:p>
                  </a:txBody>
                  <a:tcPr marL="9525" marR="9525" marT="9525" marB="0" anchor="b"/>
                </a:tc>
                <a:tc>
                  <a:txBody>
                    <a:bodyPr/>
                    <a:lstStyle/>
                    <a:p>
                      <a:pPr algn="ctr" fontAlgn="b"/>
                      <a:r>
                        <a:rPr lang="en-US" sz="2000" u="none" strike="noStrike">
                          <a:effectLst/>
                        </a:rPr>
                        <a:t>Count of Invoices</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96705988"/>
                  </a:ext>
                </a:extLst>
              </a:tr>
              <a:tr h="333375">
                <a:tc>
                  <a:txBody>
                    <a:bodyPr/>
                    <a:lstStyle/>
                    <a:p>
                      <a:pPr algn="l" fontAlgn="b"/>
                      <a:r>
                        <a:rPr lang="en-US" sz="2000" u="none" strike="noStrike" dirty="0">
                          <a:effectLst/>
                        </a:rPr>
                        <a:t>Change Orders</a:t>
                      </a:r>
                      <a:endParaRPr lang="en-US" sz="2000" b="0" i="0" u="none" strike="noStrike" dirty="0">
                        <a:effectLst/>
                        <a:latin typeface="Calibri" panose="020F0502020204030204" pitchFamily="34" charset="0"/>
                      </a:endParaRPr>
                    </a:p>
                  </a:txBody>
                  <a:tcPr marL="9525" marR="9525" marT="9525" marB="0" anchor="b"/>
                </a:tc>
                <a:tc>
                  <a:txBody>
                    <a:bodyPr/>
                    <a:lstStyle/>
                    <a:p>
                      <a:pPr algn="ctr" fontAlgn="b"/>
                      <a:r>
                        <a:rPr lang="en-US" sz="2000" u="none" strike="noStrike">
                          <a:effectLst/>
                        </a:rPr>
                        <a:t>79</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221179826"/>
                  </a:ext>
                </a:extLst>
              </a:tr>
              <a:tr h="333375">
                <a:tc>
                  <a:txBody>
                    <a:bodyPr/>
                    <a:lstStyle/>
                    <a:p>
                      <a:pPr algn="l" fontAlgn="b"/>
                      <a:r>
                        <a:rPr lang="en-US" sz="2000" u="none" strike="noStrike">
                          <a:effectLst/>
                        </a:rPr>
                        <a:t>Receipts Needed</a:t>
                      </a:r>
                      <a:endParaRPr lang="en-US" sz="2000" b="0" i="0" u="none" strike="noStrike">
                        <a:effectLst/>
                        <a:latin typeface="Calibri" panose="020F0502020204030204" pitchFamily="34" charset="0"/>
                      </a:endParaRPr>
                    </a:p>
                  </a:txBody>
                  <a:tcPr marL="9525" marR="9525" marT="9525" marB="0" anchor="b"/>
                </a:tc>
                <a:tc>
                  <a:txBody>
                    <a:bodyPr/>
                    <a:lstStyle/>
                    <a:p>
                      <a:pPr algn="ctr" fontAlgn="b"/>
                      <a:r>
                        <a:rPr lang="en-US" sz="2000" u="none" strike="noStrike">
                          <a:effectLst/>
                        </a:rPr>
                        <a:t>444</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3569573189"/>
                  </a:ext>
                </a:extLst>
              </a:tr>
              <a:tr h="342900">
                <a:tc>
                  <a:txBody>
                    <a:bodyPr/>
                    <a:lstStyle/>
                    <a:p>
                      <a:pPr algn="l" fontAlgn="b"/>
                      <a:r>
                        <a:rPr lang="en-US" sz="2000" u="none" strike="noStrike">
                          <a:effectLst/>
                        </a:rPr>
                        <a:t>Both</a:t>
                      </a:r>
                      <a:endParaRPr lang="en-US" sz="2000" b="0" i="0" u="none" strike="noStrike">
                        <a:effectLst/>
                        <a:latin typeface="Calibri" panose="020F0502020204030204" pitchFamily="34" charset="0"/>
                      </a:endParaRPr>
                    </a:p>
                  </a:txBody>
                  <a:tcPr marL="9525" marR="9525" marT="9525" marB="0" anchor="b"/>
                </a:tc>
                <a:tc>
                  <a:txBody>
                    <a:bodyPr/>
                    <a:lstStyle/>
                    <a:p>
                      <a:pPr algn="ctr" fontAlgn="b"/>
                      <a:r>
                        <a:rPr lang="en-US" sz="2000" u="none" strike="noStrike">
                          <a:effectLst/>
                        </a:rPr>
                        <a:t>9</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2087389194"/>
                  </a:ext>
                </a:extLst>
              </a:tr>
              <a:tr h="333375">
                <a:tc>
                  <a:txBody>
                    <a:bodyPr/>
                    <a:lstStyle/>
                    <a:p>
                      <a:pPr algn="l" fontAlgn="b"/>
                      <a:r>
                        <a:rPr lang="en-US" sz="2000" u="none" strike="noStrike" dirty="0">
                          <a:effectLst/>
                        </a:rPr>
                        <a:t>Total</a:t>
                      </a:r>
                      <a:endParaRPr lang="en-US" sz="2000" b="0" i="0" u="none" strike="noStrike" dirty="0">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532</a:t>
                      </a:r>
                      <a:endParaRPr lang="en-US" sz="20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1570015610"/>
                  </a:ext>
                </a:extLst>
              </a:tr>
            </a:tbl>
          </a:graphicData>
        </a:graphic>
      </p:graphicFrame>
    </p:spTree>
    <p:extLst>
      <p:ext uri="{BB962C8B-B14F-4D97-AF65-F5344CB8AC3E}">
        <p14:creationId xmlns:p14="http://schemas.microsoft.com/office/powerpoint/2010/main" val="3191945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215483"/>
            <a:ext cx="8572500" cy="5261517"/>
          </a:xfrm>
        </p:spPr>
        <p:txBody>
          <a:bodyPr/>
          <a:lstStyle/>
          <a:p>
            <a:pPr marL="0" indent="0">
              <a:buNone/>
            </a:pPr>
            <a:r>
              <a:rPr lang="en-US" sz="2000" dirty="0">
                <a:latin typeface="+mn-lt"/>
                <a:ea typeface="Roboto"/>
                <a:cs typeface="Roboto"/>
              </a:rPr>
              <a:t>When the Tolerance is exceeds</a:t>
            </a:r>
          </a:p>
          <a:p>
            <a:pPr marL="285750" indent="-285750"/>
            <a:r>
              <a:rPr lang="en-US" sz="2000" dirty="0">
                <a:latin typeface="+mn-lt"/>
                <a:ea typeface="Roboto"/>
                <a:cs typeface="Roboto"/>
              </a:rPr>
              <a:t>Invoice is &lt; $5,000:</a:t>
            </a:r>
          </a:p>
          <a:p>
            <a:pPr marL="742950" lvl="1" indent="-285750"/>
            <a:r>
              <a:rPr lang="en-US" sz="2000" dirty="0">
                <a:latin typeface="+mn-lt"/>
                <a:ea typeface="Roboto"/>
                <a:cs typeface="Roboto"/>
              </a:rPr>
              <a:t>$250 over-invoiced</a:t>
            </a:r>
          </a:p>
          <a:p>
            <a:pPr marL="285750" indent="-285750"/>
            <a:r>
              <a:rPr lang="en-US" sz="2000" dirty="0">
                <a:latin typeface="+mn-lt"/>
                <a:ea typeface="Roboto"/>
                <a:cs typeface="Roboto"/>
              </a:rPr>
              <a:t>Invoice is &gt;= $5,000:</a:t>
            </a:r>
          </a:p>
          <a:p>
            <a:pPr marL="742950" lvl="1" indent="-285750"/>
            <a:r>
              <a:rPr lang="en-US" sz="2000" dirty="0">
                <a:latin typeface="+mn-lt"/>
                <a:ea typeface="Roboto"/>
                <a:cs typeface="Roboto"/>
              </a:rPr>
              <a:t>5% or $500 over-invoiced</a:t>
            </a:r>
          </a:p>
          <a:p>
            <a:pPr marL="742950" lvl="1" indent="-285750"/>
            <a:endParaRPr lang="en-US" sz="2000" dirty="0">
              <a:latin typeface="+mn-lt"/>
              <a:ea typeface="Roboto"/>
              <a:cs typeface="Roboto"/>
            </a:endParaRPr>
          </a:p>
          <a:p>
            <a:pPr marL="457200" lvl="1" indent="0">
              <a:buNone/>
            </a:pPr>
            <a:r>
              <a:rPr lang="en-US" dirty="0">
                <a:latin typeface="+mn-lt"/>
                <a:ea typeface="Roboto"/>
                <a:cs typeface="Roboto"/>
              </a:rPr>
              <a:t>In this example, you can see that line 1 needs a change order to increase the PO amount by $330.</a:t>
            </a:r>
            <a:endParaRPr lang="en-US" dirty="0">
              <a:latin typeface="+mn-lt"/>
            </a:endParaRPr>
          </a:p>
          <a:p>
            <a:pPr marL="457200" lvl="1" indent="0">
              <a:buNone/>
            </a:pPr>
            <a:endParaRPr lang="en-US" dirty="0"/>
          </a:p>
        </p:txBody>
      </p:sp>
      <p:sp>
        <p:nvSpPr>
          <p:cNvPr id="3" name="Title 2"/>
          <p:cNvSpPr>
            <a:spLocks noGrp="1"/>
          </p:cNvSpPr>
          <p:nvPr>
            <p:ph type="title"/>
          </p:nvPr>
        </p:nvSpPr>
        <p:spPr/>
        <p:txBody>
          <a:bodyPr>
            <a:normAutofit fontScale="90000"/>
          </a:bodyPr>
          <a:lstStyle/>
          <a:p>
            <a:r>
              <a:rPr lang="en-US" dirty="0"/>
              <a:t>What causes Match Exceptions: Change Orders Required</a:t>
            </a:r>
          </a:p>
        </p:txBody>
      </p:sp>
      <p:pic>
        <p:nvPicPr>
          <p:cNvPr id="4" name="Picture 7" descr="A screenshot of a cell phone&#10;&#10;Description generated with very high confidence">
            <a:extLst>
              <a:ext uri="{FF2B5EF4-FFF2-40B4-BE49-F238E27FC236}">
                <a16:creationId xmlns:a16="http://schemas.microsoft.com/office/drawing/2014/main" id="{4DF6B019-9E7E-4041-B0C0-64E5BE07CBC2}"/>
              </a:ext>
            </a:extLst>
          </p:cNvPr>
          <p:cNvPicPr>
            <a:picLocks noChangeAspect="1"/>
          </p:cNvPicPr>
          <p:nvPr/>
        </p:nvPicPr>
        <p:blipFill>
          <a:blip r:embed="rId2"/>
          <a:stretch>
            <a:fillRect/>
          </a:stretch>
        </p:blipFill>
        <p:spPr>
          <a:xfrm>
            <a:off x="685800" y="4343400"/>
            <a:ext cx="7467600" cy="1770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0939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causes Match Exceptions: Receipts or Approval</a:t>
            </a:r>
          </a:p>
        </p:txBody>
      </p:sp>
      <p:sp>
        <p:nvSpPr>
          <p:cNvPr id="3" name="Content Placeholder 2"/>
          <p:cNvSpPr>
            <a:spLocks noGrp="1"/>
          </p:cNvSpPr>
          <p:nvPr>
            <p:ph sz="half" idx="1"/>
          </p:nvPr>
        </p:nvSpPr>
        <p:spPr/>
        <p:txBody>
          <a:bodyPr/>
          <a:lstStyle/>
          <a:p>
            <a:r>
              <a:rPr lang="en-US" sz="2400" dirty="0">
                <a:latin typeface="+mn-lt"/>
              </a:rPr>
              <a:t>Receipts required for:</a:t>
            </a:r>
          </a:p>
          <a:p>
            <a:pPr marL="342900" indent="-342900"/>
            <a:r>
              <a:rPr lang="en-US" sz="2400" dirty="0">
                <a:latin typeface="+mn-lt"/>
              </a:rPr>
              <a:t>For a Goods Line PO &gt; $3,000 </a:t>
            </a:r>
          </a:p>
          <a:p>
            <a:pPr marL="342900" indent="-342900"/>
            <a:r>
              <a:rPr lang="en-US" sz="2400" dirty="0">
                <a:latin typeface="+mn-lt"/>
              </a:rPr>
              <a:t>The department needs to enter receipts in order for the voucher to match to payable/paid</a:t>
            </a:r>
          </a:p>
          <a:p>
            <a:pPr marL="0" indent="0">
              <a:buNone/>
            </a:pPr>
            <a:endParaRPr lang="en-US" dirty="0"/>
          </a:p>
        </p:txBody>
      </p:sp>
      <p:sp>
        <p:nvSpPr>
          <p:cNvPr id="4" name="Content Placeholder 3"/>
          <p:cNvSpPr>
            <a:spLocks noGrp="1"/>
          </p:cNvSpPr>
          <p:nvPr>
            <p:ph sz="half" idx="2"/>
          </p:nvPr>
        </p:nvSpPr>
        <p:spPr/>
        <p:txBody>
          <a:bodyPr>
            <a:normAutofit/>
          </a:bodyPr>
          <a:lstStyle/>
          <a:p>
            <a:r>
              <a:rPr lang="en-US" sz="2400" dirty="0">
                <a:latin typeface="+mn-lt"/>
              </a:rPr>
              <a:t>Cost Center Approval required for:</a:t>
            </a:r>
          </a:p>
          <a:p>
            <a:r>
              <a:rPr lang="en-US" sz="2400" dirty="0">
                <a:latin typeface="+mn-lt"/>
              </a:rPr>
              <a:t>Any Service Line PO &gt; $3,000</a:t>
            </a:r>
          </a:p>
          <a:p>
            <a:r>
              <a:rPr lang="en-US" sz="2400" dirty="0">
                <a:latin typeface="+mn-lt"/>
              </a:rPr>
              <a:t>The department needs to approve in order for the voucher to match to payable/paid</a:t>
            </a:r>
          </a:p>
        </p:txBody>
      </p:sp>
    </p:spTree>
    <p:extLst>
      <p:ext uri="{BB962C8B-B14F-4D97-AF65-F5344CB8AC3E}">
        <p14:creationId xmlns:p14="http://schemas.microsoft.com/office/powerpoint/2010/main" val="4067875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 y="1828800"/>
            <a:ext cx="4343252" cy="4555734"/>
          </a:xfrm>
          <a:prstGeom prst="rect">
            <a:avLst/>
          </a:prstGeom>
        </p:spPr>
        <p:txBody>
          <a:bodyPr vert="horz" wrap="square" lIns="0" tIns="53975" rIns="0" bIns="0" rtlCol="0">
            <a:spAutoFit/>
          </a:bodyPr>
          <a:lstStyle/>
          <a:p>
            <a:pPr marL="241300" marR="452120" indent="-228600">
              <a:lnSpc>
                <a:spcPts val="2590"/>
              </a:lnSpc>
              <a:spcBef>
                <a:spcPts val="425"/>
              </a:spcBef>
              <a:buFont typeface="Arial"/>
              <a:buChar char="•"/>
              <a:tabLst>
                <a:tab pos="241300" algn="l"/>
              </a:tabLst>
            </a:pPr>
            <a:r>
              <a:rPr sz="2400" u="heavy" spc="-5" dirty="0">
                <a:uFill>
                  <a:solidFill>
                    <a:srgbClr val="000000"/>
                  </a:solidFill>
                </a:uFill>
                <a:latin typeface="Arial"/>
                <a:cs typeface="Arial"/>
              </a:rPr>
              <a:t>Review all invoices</a:t>
            </a:r>
            <a:r>
              <a:rPr sz="2400" spc="-5" dirty="0">
                <a:latin typeface="Arial"/>
                <a:cs typeface="Arial"/>
              </a:rPr>
              <a:t> in match  exception</a:t>
            </a:r>
            <a:r>
              <a:rPr sz="2400" spc="20" dirty="0">
                <a:latin typeface="Arial"/>
                <a:cs typeface="Arial"/>
              </a:rPr>
              <a:t> </a:t>
            </a:r>
            <a:r>
              <a:rPr sz="2400" spc="-5" dirty="0">
                <a:latin typeface="Arial"/>
                <a:cs typeface="Arial"/>
              </a:rPr>
              <a:t>report.</a:t>
            </a:r>
            <a:endParaRPr sz="2400" dirty="0">
              <a:latin typeface="Arial"/>
              <a:cs typeface="Arial"/>
            </a:endParaRPr>
          </a:p>
          <a:p>
            <a:pPr marL="241300" marR="248920" indent="-228600">
              <a:lnSpc>
                <a:spcPts val="2160"/>
              </a:lnSpc>
              <a:spcBef>
                <a:spcPts val="1600"/>
              </a:spcBef>
              <a:buChar char="•"/>
              <a:tabLst>
                <a:tab pos="240665" algn="l"/>
                <a:tab pos="241300" algn="l"/>
              </a:tabLst>
            </a:pPr>
            <a:r>
              <a:rPr sz="2000" dirty="0">
                <a:latin typeface="Arial"/>
                <a:cs typeface="Arial"/>
              </a:rPr>
              <a:t>Run “</a:t>
            </a:r>
            <a:r>
              <a:rPr sz="2000" b="1" dirty="0">
                <a:latin typeface="Arial"/>
                <a:cs typeface="Arial"/>
              </a:rPr>
              <a:t>Supplier </a:t>
            </a:r>
            <a:r>
              <a:rPr sz="2000" b="1" spc="-5" dirty="0">
                <a:latin typeface="Arial"/>
                <a:cs typeface="Arial"/>
              </a:rPr>
              <a:t>Invoices in </a:t>
            </a:r>
            <a:r>
              <a:rPr sz="2000" b="1" dirty="0">
                <a:latin typeface="Arial"/>
                <a:cs typeface="Arial"/>
              </a:rPr>
              <a:t>Match  Exception – CR</a:t>
            </a:r>
            <a:r>
              <a:rPr sz="2000" dirty="0">
                <a:latin typeface="Arial"/>
                <a:cs typeface="Arial"/>
              </a:rPr>
              <a:t>” report </a:t>
            </a:r>
            <a:r>
              <a:rPr sz="2000" spc="-5" dirty="0">
                <a:latin typeface="Arial"/>
                <a:cs typeface="Arial"/>
              </a:rPr>
              <a:t>in</a:t>
            </a:r>
            <a:r>
              <a:rPr sz="2000" spc="-145" dirty="0">
                <a:latin typeface="Arial"/>
                <a:cs typeface="Arial"/>
              </a:rPr>
              <a:t> </a:t>
            </a:r>
            <a:r>
              <a:rPr sz="2000" spc="-5" dirty="0">
                <a:latin typeface="Arial"/>
                <a:cs typeface="Arial"/>
              </a:rPr>
              <a:t>Workday  </a:t>
            </a:r>
            <a:r>
              <a:rPr sz="2000" spc="-20" dirty="0">
                <a:latin typeface="Arial"/>
                <a:cs typeface="Arial"/>
              </a:rPr>
              <a:t>weekly.</a:t>
            </a:r>
            <a:endParaRPr sz="2000" dirty="0">
              <a:latin typeface="Arial"/>
              <a:cs typeface="Arial"/>
            </a:endParaRPr>
          </a:p>
          <a:p>
            <a:pPr marL="241300" marR="460375" indent="-228600">
              <a:lnSpc>
                <a:spcPts val="2160"/>
              </a:lnSpc>
              <a:spcBef>
                <a:spcPts val="1605"/>
              </a:spcBef>
              <a:buChar char="•"/>
              <a:tabLst>
                <a:tab pos="240665" algn="l"/>
                <a:tab pos="241300" algn="l"/>
              </a:tabLst>
            </a:pPr>
            <a:r>
              <a:rPr sz="2000" spc="-55" dirty="0">
                <a:latin typeface="Arial"/>
                <a:cs typeface="Arial"/>
              </a:rPr>
              <a:t>Take </a:t>
            </a:r>
            <a:r>
              <a:rPr sz="2000" dirty="0">
                <a:latin typeface="Arial"/>
                <a:cs typeface="Arial"/>
              </a:rPr>
              <a:t>necessary action </a:t>
            </a:r>
            <a:r>
              <a:rPr sz="2000" spc="-5" dirty="0">
                <a:latin typeface="Arial"/>
                <a:cs typeface="Arial"/>
              </a:rPr>
              <a:t>in </a:t>
            </a:r>
            <a:r>
              <a:rPr sz="2000" dirty="0">
                <a:latin typeface="Arial"/>
                <a:cs typeface="Arial"/>
              </a:rPr>
              <a:t>order</a:t>
            </a:r>
            <a:r>
              <a:rPr sz="2000" spc="-105" dirty="0">
                <a:latin typeface="Arial"/>
                <a:cs typeface="Arial"/>
              </a:rPr>
              <a:t> </a:t>
            </a:r>
            <a:r>
              <a:rPr sz="2000" spc="-5" dirty="0">
                <a:latin typeface="Arial"/>
                <a:cs typeface="Arial"/>
              </a:rPr>
              <a:t>for  invoice to </a:t>
            </a:r>
            <a:r>
              <a:rPr sz="2000" dirty="0">
                <a:latin typeface="Arial"/>
                <a:cs typeface="Arial"/>
              </a:rPr>
              <a:t>be</a:t>
            </a:r>
            <a:r>
              <a:rPr sz="2000" spc="-35" dirty="0">
                <a:latin typeface="Arial"/>
                <a:cs typeface="Arial"/>
              </a:rPr>
              <a:t> </a:t>
            </a:r>
            <a:r>
              <a:rPr sz="2000" dirty="0">
                <a:latin typeface="Arial"/>
                <a:cs typeface="Arial"/>
              </a:rPr>
              <a:t>processed</a:t>
            </a:r>
          </a:p>
          <a:p>
            <a:pPr marL="698500" marR="168910" lvl="1" indent="-228600">
              <a:lnSpc>
                <a:spcPts val="2160"/>
              </a:lnSpc>
              <a:spcBef>
                <a:spcPts val="495"/>
              </a:spcBef>
              <a:buChar char="•"/>
              <a:tabLst>
                <a:tab pos="697865" algn="l"/>
                <a:tab pos="698500" algn="l"/>
              </a:tabLst>
            </a:pPr>
            <a:r>
              <a:rPr sz="2000" dirty="0">
                <a:latin typeface="Arial"/>
                <a:cs typeface="Arial"/>
              </a:rPr>
              <a:t>Create change order </a:t>
            </a:r>
            <a:r>
              <a:rPr sz="2000" spc="-5" dirty="0">
                <a:latin typeface="Arial"/>
                <a:cs typeface="Arial"/>
              </a:rPr>
              <a:t>to</a:t>
            </a:r>
            <a:r>
              <a:rPr sz="2000" spc="-160" dirty="0">
                <a:latin typeface="Arial"/>
                <a:cs typeface="Arial"/>
              </a:rPr>
              <a:t> </a:t>
            </a:r>
            <a:r>
              <a:rPr sz="2000" dirty="0">
                <a:latin typeface="Arial"/>
                <a:cs typeface="Arial"/>
              </a:rPr>
              <a:t>increase  funds</a:t>
            </a:r>
          </a:p>
          <a:p>
            <a:pPr marL="698500" lvl="1" indent="-228600">
              <a:lnSpc>
                <a:spcPct val="100000"/>
              </a:lnSpc>
              <a:spcBef>
                <a:spcPts val="229"/>
              </a:spcBef>
              <a:buChar char="•"/>
              <a:tabLst>
                <a:tab pos="697865" algn="l"/>
                <a:tab pos="698500" algn="l"/>
              </a:tabLst>
            </a:pPr>
            <a:r>
              <a:rPr sz="2000" spc="-5" dirty="0">
                <a:latin typeface="Arial"/>
                <a:cs typeface="Arial"/>
              </a:rPr>
              <a:t>Enter</a:t>
            </a:r>
            <a:r>
              <a:rPr sz="2000" spc="-20" dirty="0">
                <a:latin typeface="Arial"/>
                <a:cs typeface="Arial"/>
              </a:rPr>
              <a:t> </a:t>
            </a:r>
            <a:r>
              <a:rPr sz="2000" dirty="0">
                <a:latin typeface="Arial"/>
                <a:cs typeface="Arial"/>
              </a:rPr>
              <a:t>receipts</a:t>
            </a:r>
          </a:p>
          <a:p>
            <a:pPr marL="241300" marR="5080" indent="-228600">
              <a:lnSpc>
                <a:spcPts val="2160"/>
              </a:lnSpc>
              <a:spcBef>
                <a:spcPts val="1630"/>
              </a:spcBef>
              <a:buChar char="•"/>
              <a:tabLst>
                <a:tab pos="240665" algn="l"/>
                <a:tab pos="241300" algn="l"/>
              </a:tabLst>
            </a:pPr>
            <a:r>
              <a:rPr sz="2000" spc="-5" dirty="0">
                <a:latin typeface="Arial"/>
                <a:cs typeface="Arial"/>
              </a:rPr>
              <a:t>Invoice </a:t>
            </a:r>
            <a:r>
              <a:rPr sz="2000" dirty="0">
                <a:latin typeface="Arial"/>
                <a:cs typeface="Arial"/>
              </a:rPr>
              <a:t>status would reflect</a:t>
            </a:r>
            <a:r>
              <a:rPr sz="2000" spc="-140" dirty="0">
                <a:latin typeface="Arial"/>
                <a:cs typeface="Arial"/>
              </a:rPr>
              <a:t> </a:t>
            </a:r>
            <a:r>
              <a:rPr sz="2000" dirty="0">
                <a:latin typeface="Arial"/>
                <a:cs typeface="Arial"/>
              </a:rPr>
              <a:t>“Matched”  once match </a:t>
            </a:r>
            <a:r>
              <a:rPr sz="2000" spc="-5" dirty="0">
                <a:latin typeface="Arial"/>
                <a:cs typeface="Arial"/>
              </a:rPr>
              <a:t>exception </a:t>
            </a:r>
            <a:r>
              <a:rPr sz="2000" dirty="0">
                <a:latin typeface="Arial"/>
                <a:cs typeface="Arial"/>
              </a:rPr>
              <a:t>has been  cleared.</a:t>
            </a:r>
          </a:p>
        </p:txBody>
      </p:sp>
      <p:sp>
        <p:nvSpPr>
          <p:cNvPr id="3" name="object 3"/>
          <p:cNvSpPr txBox="1">
            <a:spLocks noGrp="1"/>
          </p:cNvSpPr>
          <p:nvPr>
            <p:ph type="title"/>
          </p:nvPr>
        </p:nvSpPr>
        <p:spPr>
          <a:xfrm>
            <a:off x="297748" y="272128"/>
            <a:ext cx="8479155" cy="997709"/>
          </a:xfrm>
          <a:prstGeom prst="rect">
            <a:avLst/>
          </a:prstGeom>
        </p:spPr>
        <p:txBody>
          <a:bodyPr vert="horz" wrap="square" lIns="0" tIns="12700" rIns="0" bIns="0" rtlCol="0">
            <a:spAutoFit/>
          </a:bodyPr>
          <a:lstStyle/>
          <a:p>
            <a:pPr marL="12700">
              <a:lnSpc>
                <a:spcPct val="100000"/>
              </a:lnSpc>
              <a:spcBef>
                <a:spcPts val="100"/>
              </a:spcBef>
            </a:pPr>
            <a:r>
              <a:rPr sz="3200" dirty="0"/>
              <a:t>How </a:t>
            </a:r>
            <a:r>
              <a:rPr sz="3200" spc="-5" dirty="0"/>
              <a:t>can you help </a:t>
            </a:r>
            <a:r>
              <a:rPr sz="3200" spc="-10" dirty="0"/>
              <a:t>clear </a:t>
            </a:r>
            <a:r>
              <a:rPr sz="3200" spc="-5" dirty="0"/>
              <a:t>out </a:t>
            </a:r>
            <a:r>
              <a:rPr lang="en-US" sz="3200" spc="-5" dirty="0"/>
              <a:t>invoices in match exception</a:t>
            </a:r>
            <a:r>
              <a:rPr sz="3200" spc="-5" dirty="0"/>
              <a:t>?</a:t>
            </a:r>
            <a:endParaRPr sz="3200" dirty="0"/>
          </a:p>
        </p:txBody>
      </p:sp>
      <p:sp>
        <p:nvSpPr>
          <p:cNvPr id="4" name="object 4"/>
          <p:cNvSpPr/>
          <p:nvPr/>
        </p:nvSpPr>
        <p:spPr>
          <a:xfrm>
            <a:off x="5500623" y="1828800"/>
            <a:ext cx="3436112" cy="2510027"/>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4930371" y="1676400"/>
            <a:ext cx="3745991" cy="3122675"/>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4891762" y="1676400"/>
            <a:ext cx="3784600" cy="3161030"/>
          </a:xfrm>
          <a:custGeom>
            <a:avLst/>
            <a:gdLst/>
            <a:ahLst/>
            <a:cxnLst/>
            <a:rect l="l" t="t" r="r" b="b"/>
            <a:pathLst>
              <a:path w="3784600" h="3161029">
                <a:moveTo>
                  <a:pt x="0" y="0"/>
                </a:moveTo>
                <a:lnTo>
                  <a:pt x="3784091" y="0"/>
                </a:lnTo>
                <a:lnTo>
                  <a:pt x="3784091" y="3160776"/>
                </a:lnTo>
                <a:lnTo>
                  <a:pt x="0" y="3160776"/>
                </a:lnTo>
                <a:lnTo>
                  <a:pt x="0" y="0"/>
                </a:lnTo>
                <a:close/>
              </a:path>
            </a:pathLst>
          </a:custGeom>
          <a:ln w="38100">
            <a:solidFill>
              <a:srgbClr val="000000"/>
            </a:solidFill>
          </a:ln>
        </p:spPr>
        <p:txBody>
          <a:bodyPr wrap="square" lIns="0" tIns="0" rIns="0" bIns="0" rtlCol="0"/>
          <a:lstStyle/>
          <a:p>
            <a:endParaRPr dirty="0"/>
          </a:p>
        </p:txBody>
      </p:sp>
      <p:sp>
        <p:nvSpPr>
          <p:cNvPr id="7" name="object 7"/>
          <p:cNvSpPr/>
          <p:nvPr/>
        </p:nvSpPr>
        <p:spPr>
          <a:xfrm>
            <a:off x="4952852" y="2742438"/>
            <a:ext cx="926495" cy="341375"/>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23240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414985"/>
            <a:ext cx="8077834" cy="998350"/>
          </a:xfrm>
          <a:prstGeom prst="rect">
            <a:avLst/>
          </a:prstGeom>
        </p:spPr>
        <p:txBody>
          <a:bodyPr vert="horz" wrap="square" lIns="0" tIns="13335" rIns="0" bIns="0" rtlCol="0">
            <a:spAutoFit/>
          </a:bodyPr>
          <a:lstStyle/>
          <a:p>
            <a:pPr marL="12700">
              <a:lnSpc>
                <a:spcPct val="100000"/>
              </a:lnSpc>
              <a:spcBef>
                <a:spcPts val="105"/>
              </a:spcBef>
            </a:pPr>
            <a:r>
              <a:rPr sz="3200" spc="-5" dirty="0"/>
              <a:t>Where are </a:t>
            </a:r>
            <a:r>
              <a:rPr sz="3200" dirty="0"/>
              <a:t>we </a:t>
            </a:r>
            <a:r>
              <a:rPr lang="en-US" sz="3200" dirty="0"/>
              <a:t>with outstanding invoices in department WebNow queues:</a:t>
            </a:r>
            <a:endParaRPr sz="3200" dirty="0"/>
          </a:p>
        </p:txBody>
      </p:sp>
      <p:sp>
        <p:nvSpPr>
          <p:cNvPr id="6" name="TextBox 5">
            <a:extLst>
              <a:ext uri="{FF2B5EF4-FFF2-40B4-BE49-F238E27FC236}">
                <a16:creationId xmlns:a16="http://schemas.microsoft.com/office/drawing/2014/main" id="{644BAB5D-1AD5-4F85-A4FC-1F2D9D332CA4}"/>
              </a:ext>
            </a:extLst>
          </p:cNvPr>
          <p:cNvSpPr txBox="1"/>
          <p:nvPr/>
        </p:nvSpPr>
        <p:spPr>
          <a:xfrm>
            <a:off x="745806" y="4045851"/>
            <a:ext cx="67056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Please take immediate action </a:t>
            </a:r>
            <a:r>
              <a:rPr lang="en-US" sz="2400" b="1" spc="-5" dirty="0">
                <a:latin typeface="Arial" panose="020B0604020202020204" pitchFamily="34" charset="0"/>
                <a:cs typeface="Arial" panose="020B0604020202020204" pitchFamily="34" charset="0"/>
              </a:rPr>
              <a:t>in WebNow so invoices can be</a:t>
            </a:r>
            <a:r>
              <a:rPr lang="en-US" sz="2400" b="1" spc="-20" dirty="0">
                <a:latin typeface="Arial" panose="020B0604020202020204" pitchFamily="34" charset="0"/>
                <a:cs typeface="Arial" panose="020B0604020202020204" pitchFamily="34" charset="0"/>
              </a:rPr>
              <a:t> </a:t>
            </a:r>
            <a:r>
              <a:rPr lang="en-US" sz="2400" b="1" spc="-5" dirty="0">
                <a:latin typeface="Arial" panose="020B0604020202020204" pitchFamily="34" charset="0"/>
                <a:cs typeface="Arial" panose="020B0604020202020204" pitchFamily="34" charset="0"/>
              </a:rPr>
              <a:t>processed!</a:t>
            </a:r>
            <a:endParaRPr lang="en-US" sz="2400" b="1"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nvPr>
        </p:nvGraphicFramePr>
        <p:xfrm>
          <a:off x="809306" y="2057400"/>
          <a:ext cx="6616700" cy="1905000"/>
        </p:xfrm>
        <a:graphic>
          <a:graphicData uri="http://schemas.openxmlformats.org/drawingml/2006/table">
            <a:tbl>
              <a:tblPr>
                <a:tableStyleId>{5C22544A-7EE6-4342-B048-85BDC9FD1C3A}</a:tableStyleId>
              </a:tblPr>
              <a:tblGrid>
                <a:gridCol w="4711700">
                  <a:extLst>
                    <a:ext uri="{9D8B030D-6E8A-4147-A177-3AD203B41FA5}">
                      <a16:colId xmlns:a16="http://schemas.microsoft.com/office/drawing/2014/main" val="3017286538"/>
                    </a:ext>
                  </a:extLst>
                </a:gridCol>
                <a:gridCol w="1905000">
                  <a:extLst>
                    <a:ext uri="{9D8B030D-6E8A-4147-A177-3AD203B41FA5}">
                      <a16:colId xmlns:a16="http://schemas.microsoft.com/office/drawing/2014/main" val="3997523023"/>
                    </a:ext>
                  </a:extLst>
                </a:gridCol>
              </a:tblGrid>
              <a:tr h="333375">
                <a:tc>
                  <a:txBody>
                    <a:bodyPr/>
                    <a:lstStyle/>
                    <a:p>
                      <a:pPr algn="l" fontAlgn="b"/>
                      <a:r>
                        <a:rPr lang="en-US" sz="2000" u="none" strike="noStrike">
                          <a:effectLst/>
                        </a:rPr>
                        <a:t>Missing PO</a:t>
                      </a:r>
                      <a:endParaRPr lang="en-US" sz="2000" b="0" i="0" u="none" strike="noStrike">
                        <a:effectLst/>
                        <a:latin typeface="Calibri" panose="020F0502020204030204" pitchFamily="34" charset="0"/>
                      </a:endParaRPr>
                    </a:p>
                  </a:txBody>
                  <a:tcPr marL="9525" marR="9525" marT="9525" marB="0" anchor="b"/>
                </a:tc>
                <a:tc>
                  <a:txBody>
                    <a:bodyPr/>
                    <a:lstStyle/>
                    <a:p>
                      <a:pPr algn="ctr" fontAlgn="b"/>
                      <a:r>
                        <a:rPr lang="en-US" sz="2000" u="none" strike="noStrike">
                          <a:effectLst/>
                        </a:rPr>
                        <a:t>Count of Invoices</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160728523"/>
                  </a:ext>
                </a:extLst>
              </a:tr>
              <a:tr h="333375">
                <a:tc>
                  <a:txBody>
                    <a:bodyPr/>
                    <a:lstStyle/>
                    <a:p>
                      <a:pPr algn="l" fontAlgn="b"/>
                      <a:r>
                        <a:rPr lang="en-US" sz="2000" u="none" strike="noStrike" dirty="0">
                          <a:effectLst/>
                        </a:rPr>
                        <a:t>Invoice with no PO# in </a:t>
                      </a:r>
                      <a:r>
                        <a:rPr lang="en-US" sz="2000" u="none" strike="noStrike" dirty="0" err="1">
                          <a:effectLst/>
                        </a:rPr>
                        <a:t>WebNow</a:t>
                      </a:r>
                      <a:endParaRPr lang="en-US" sz="2000" b="0" i="0" u="none" strike="noStrike" dirty="0">
                        <a:effectLst/>
                        <a:latin typeface="Calibri" panose="020F0502020204030204" pitchFamily="34" charset="0"/>
                      </a:endParaRPr>
                    </a:p>
                  </a:txBody>
                  <a:tcPr marL="9525" marR="9525" marT="9525" marB="0" anchor="b"/>
                </a:tc>
                <a:tc>
                  <a:txBody>
                    <a:bodyPr/>
                    <a:lstStyle/>
                    <a:p>
                      <a:pPr algn="ctr" fontAlgn="b"/>
                      <a:r>
                        <a:rPr lang="en-US" sz="2000" u="none" strike="noStrike">
                          <a:effectLst/>
                        </a:rPr>
                        <a:t>429</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836929555"/>
                  </a:ext>
                </a:extLst>
              </a:tr>
              <a:tr h="333375">
                <a:tc>
                  <a:txBody>
                    <a:bodyPr/>
                    <a:lstStyle/>
                    <a:p>
                      <a:pPr algn="l" fontAlgn="b"/>
                      <a:r>
                        <a:rPr lang="en-US" sz="2000" u="none" strike="noStrike" dirty="0">
                          <a:effectLst/>
                        </a:rPr>
                        <a:t>Invoice with no PO# in Department Queues </a:t>
                      </a:r>
                      <a:endParaRPr lang="en-US" sz="2000" b="0" i="0" u="none" strike="noStrike" dirty="0">
                        <a:effectLst/>
                        <a:latin typeface="Calibri" panose="020F0502020204030204" pitchFamily="34" charset="0"/>
                      </a:endParaRPr>
                    </a:p>
                  </a:txBody>
                  <a:tcPr marL="9525" marR="9525" marT="9525" marB="0" anchor="b"/>
                </a:tc>
                <a:tc>
                  <a:txBody>
                    <a:bodyPr/>
                    <a:lstStyle/>
                    <a:p>
                      <a:pPr algn="ctr" fontAlgn="b"/>
                      <a:r>
                        <a:rPr lang="en-US" sz="2000" u="none" strike="noStrike">
                          <a:effectLst/>
                        </a:rPr>
                        <a:t>87</a:t>
                      </a:r>
                      <a:endParaRPr lang="en-US" sz="2000" b="0" i="0" u="none" strike="noStrike">
                        <a:effectLst/>
                        <a:latin typeface="Calibri" panose="020F0502020204030204" pitchFamily="34" charset="0"/>
                      </a:endParaRPr>
                    </a:p>
                  </a:txBody>
                  <a:tcPr marL="9525" marR="9525" marT="9525" marB="0" anchor="b"/>
                </a:tc>
                <a:extLst>
                  <a:ext uri="{0D108BD9-81ED-4DB2-BD59-A6C34878D82A}">
                    <a16:rowId xmlns:a16="http://schemas.microsoft.com/office/drawing/2014/main" val="1515383384"/>
                  </a:ext>
                </a:extLst>
              </a:tr>
              <a:tr h="333375">
                <a:tc>
                  <a:txBody>
                    <a:bodyPr/>
                    <a:lstStyle/>
                    <a:p>
                      <a:pPr algn="l" fontAlgn="b"/>
                      <a:r>
                        <a:rPr lang="en-US" sz="2000" u="none" strike="noStrike" dirty="0">
                          <a:effectLst/>
                        </a:rPr>
                        <a:t>Total</a:t>
                      </a:r>
                      <a:endParaRPr lang="en-US" sz="2000" b="0" i="0" u="none" strike="noStrike" dirty="0">
                        <a:effectLst/>
                        <a:latin typeface="Calibri" panose="020F0502020204030204" pitchFamily="34" charset="0"/>
                      </a:endParaRPr>
                    </a:p>
                  </a:txBody>
                  <a:tcPr marL="9525" marR="9525" marT="9525" marB="0" anchor="b"/>
                </a:tc>
                <a:tc>
                  <a:txBody>
                    <a:bodyPr/>
                    <a:lstStyle/>
                    <a:p>
                      <a:pPr algn="ctr" fontAlgn="b"/>
                      <a:r>
                        <a:rPr lang="en-US" sz="2000" u="none" strike="noStrike" dirty="0">
                          <a:effectLst/>
                        </a:rPr>
                        <a:t>516</a:t>
                      </a:r>
                      <a:endParaRPr lang="en-US" sz="2000" b="0" i="0" u="none" strike="noStrike" dirty="0">
                        <a:effectLst/>
                        <a:latin typeface="Calibri" panose="020F0502020204030204" pitchFamily="34" charset="0"/>
                      </a:endParaRPr>
                    </a:p>
                  </a:txBody>
                  <a:tcPr marL="9525" marR="9525" marT="9525" marB="0" anchor="b"/>
                </a:tc>
                <a:extLst>
                  <a:ext uri="{0D108BD9-81ED-4DB2-BD59-A6C34878D82A}">
                    <a16:rowId xmlns:a16="http://schemas.microsoft.com/office/drawing/2014/main" val="400751854"/>
                  </a:ext>
                </a:extLst>
              </a:tr>
            </a:tbl>
          </a:graphicData>
        </a:graphic>
      </p:graphicFrame>
    </p:spTree>
    <p:extLst>
      <p:ext uri="{BB962C8B-B14F-4D97-AF65-F5344CB8AC3E}">
        <p14:creationId xmlns:p14="http://schemas.microsoft.com/office/powerpoint/2010/main" val="49664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52400" y="294086"/>
            <a:ext cx="876300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t>Questions</a:t>
            </a:r>
            <a:endParaRPr sz="3200" dirty="0"/>
          </a:p>
        </p:txBody>
      </p:sp>
      <p:pic>
        <p:nvPicPr>
          <p:cNvPr id="2" name="Picture 1">
            <a:extLst>
              <a:ext uri="{FF2B5EF4-FFF2-40B4-BE49-F238E27FC236}">
                <a16:creationId xmlns:a16="http://schemas.microsoft.com/office/drawing/2014/main" id="{7944B3E7-3931-4822-A421-F14C67B18986}"/>
              </a:ext>
            </a:extLst>
          </p:cNvPr>
          <p:cNvPicPr>
            <a:picLocks noChangeAspect="1"/>
          </p:cNvPicPr>
          <p:nvPr/>
        </p:nvPicPr>
        <p:blipFill>
          <a:blip r:embed="rId2"/>
          <a:stretch>
            <a:fillRect/>
          </a:stretch>
        </p:blipFill>
        <p:spPr>
          <a:xfrm>
            <a:off x="2590800" y="1950849"/>
            <a:ext cx="3531529" cy="2900362"/>
          </a:xfrm>
          <a:prstGeom prst="rect">
            <a:avLst/>
          </a:prstGeom>
        </p:spPr>
      </p:pic>
    </p:spTree>
    <p:extLst>
      <p:ext uri="{BB962C8B-B14F-4D97-AF65-F5344CB8AC3E}">
        <p14:creationId xmlns:p14="http://schemas.microsoft.com/office/powerpoint/2010/main" val="3198599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864" y="78658"/>
            <a:ext cx="7368278" cy="1258529"/>
          </a:xfrm>
        </p:spPr>
        <p:txBody>
          <a:bodyPr>
            <a:noAutofit/>
          </a:bodyPr>
          <a:lstStyle/>
          <a:p>
            <a:r>
              <a:rPr lang="en-US" sz="3400" b="1" dirty="0"/>
              <a:t>Agenda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0915238"/>
              </p:ext>
            </p:extLst>
          </p:nvPr>
        </p:nvGraphicFramePr>
        <p:xfrm>
          <a:off x="477864" y="1050670"/>
          <a:ext cx="8166406" cy="3819042"/>
        </p:xfrm>
        <a:graphic>
          <a:graphicData uri="http://schemas.openxmlformats.org/drawingml/2006/table">
            <a:tbl>
              <a:tblPr firstRow="1" bandRow="1">
                <a:tableStyleId>{073A0DAA-6AF3-43AB-8588-CEC1D06C72B9}</a:tableStyleId>
              </a:tblPr>
              <a:tblGrid>
                <a:gridCol w="4961281">
                  <a:extLst>
                    <a:ext uri="{9D8B030D-6E8A-4147-A177-3AD203B41FA5}">
                      <a16:colId xmlns:a16="http://schemas.microsoft.com/office/drawing/2014/main" val="1182039469"/>
                    </a:ext>
                  </a:extLst>
                </a:gridCol>
                <a:gridCol w="3205125">
                  <a:extLst>
                    <a:ext uri="{9D8B030D-6E8A-4147-A177-3AD203B41FA5}">
                      <a16:colId xmlns:a16="http://schemas.microsoft.com/office/drawing/2014/main" val="2258871198"/>
                    </a:ext>
                  </a:extLst>
                </a:gridCol>
              </a:tblGrid>
              <a:tr h="413294">
                <a:tc>
                  <a:txBody>
                    <a:bodyPr/>
                    <a:lstStyle/>
                    <a:p>
                      <a:r>
                        <a:rPr lang="en-US" sz="1600" dirty="0">
                          <a:latin typeface="Roboto" panose="020B0604020202020204" charset="0"/>
                          <a:ea typeface="Roboto" panose="020B0604020202020204" charset="0"/>
                          <a:cs typeface="Roboto" panose="020B0604020202020204" charset="0"/>
                        </a:rPr>
                        <a:t>Topic</a:t>
                      </a:r>
                    </a:p>
                  </a:txBody>
                  <a:tcPr/>
                </a:tc>
                <a:tc>
                  <a:txBody>
                    <a:bodyPr/>
                    <a:lstStyle/>
                    <a:p>
                      <a:r>
                        <a:rPr lang="en-US" sz="1600" dirty="0">
                          <a:latin typeface="Roboto" panose="020B0604020202020204" charset="0"/>
                          <a:ea typeface="Roboto" panose="020B0604020202020204" charset="0"/>
                          <a:cs typeface="Roboto" panose="020B0604020202020204" charset="0"/>
                        </a:rPr>
                        <a:t>Presenter(s)</a:t>
                      </a:r>
                    </a:p>
                  </a:txBody>
                  <a:tcPr/>
                </a:tc>
                <a:extLst>
                  <a:ext uri="{0D108BD9-81ED-4DB2-BD59-A6C34878D82A}">
                    <a16:rowId xmlns:a16="http://schemas.microsoft.com/office/drawing/2014/main" val="2493552868"/>
                  </a:ext>
                </a:extLst>
              </a:tr>
              <a:tr h="338149">
                <a:tc>
                  <a:txBody>
                    <a:bodyPr/>
                    <a:lstStyle/>
                    <a:p>
                      <a:r>
                        <a:rPr lang="en-US" sz="1200" dirty="0" smtClean="0">
                          <a:latin typeface="+mn-lt"/>
                          <a:ea typeface="Roboto" panose="020B0604020202020204" charset="0"/>
                          <a:cs typeface="Roboto" panose="020B0604020202020204" charset="0"/>
                        </a:rPr>
                        <a:t>Welcome and Research Stats</a:t>
                      </a:r>
                      <a:endParaRPr lang="en-US" sz="1200" dirty="0">
                        <a:latin typeface="+mn-lt"/>
                        <a:ea typeface="Roboto" panose="020B0604020202020204" charset="0"/>
                        <a:cs typeface="Roboto" panose="020B0604020202020204" charset="0"/>
                      </a:endParaRPr>
                    </a:p>
                  </a:txBody>
                  <a:tcPr/>
                </a:tc>
                <a:tc>
                  <a:txBody>
                    <a:bodyPr/>
                    <a:lstStyle/>
                    <a:p>
                      <a:r>
                        <a:rPr lang="en-US" sz="1200" baseline="0" dirty="0" smtClean="0">
                          <a:latin typeface="+mn-lt"/>
                          <a:ea typeface="Roboto" panose="020B0604020202020204" charset="0"/>
                          <a:cs typeface="Roboto" panose="020B0604020202020204" charset="0"/>
                        </a:rPr>
                        <a:t>Josh Rosenberg</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2330339388"/>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Compliance and Audit Update</a:t>
                      </a:r>
                      <a:endParaRPr lang="en-US" sz="1200" b="0" dirty="0">
                        <a:latin typeface="+mn-lt"/>
                      </a:endParaRPr>
                    </a:p>
                  </a:txBody>
                  <a:tcPr/>
                </a:tc>
                <a:tc>
                  <a:txBody>
                    <a:bodyPr/>
                    <a:lstStyle/>
                    <a:p>
                      <a:r>
                        <a:rPr lang="en-US" sz="1200" dirty="0" smtClean="0">
                          <a:latin typeface="+mn-lt"/>
                          <a:ea typeface="Roboto" panose="020B0604020202020204" charset="0"/>
                          <a:cs typeface="Roboto" panose="020B0604020202020204" charset="0"/>
                        </a:rPr>
                        <a:t>Cassandra Belton</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49909677"/>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mn-lt"/>
                        </a:rPr>
                        <a:t>Controller’s Office Update</a:t>
                      </a:r>
                    </a:p>
                  </a:txBody>
                  <a:tcPr/>
                </a:tc>
                <a:tc>
                  <a:txBody>
                    <a:bodyPr/>
                    <a:lstStyle/>
                    <a:p>
                      <a:r>
                        <a:rPr lang="en-US" sz="1200" dirty="0" smtClean="0">
                          <a:latin typeface="+mn-lt"/>
                          <a:ea typeface="Roboto" panose="020B0604020202020204" charset="0"/>
                          <a:cs typeface="Roboto" panose="020B0604020202020204" charset="0"/>
                        </a:rPr>
                        <a:t>Carol Gibson</a:t>
                      </a:r>
                      <a:endParaRPr lang="en-US" sz="1200" dirty="0">
                        <a:latin typeface="+mn-lt"/>
                        <a:ea typeface="Roboto" panose="020B0604020202020204" charset="0"/>
                        <a:cs typeface="Roboto" panose="020B0604020202020204" charset="0"/>
                      </a:endParaRPr>
                    </a:p>
                  </a:txBody>
                  <a:tcPr/>
                </a:tc>
                <a:extLst>
                  <a:ext uri="{0D108BD9-81ED-4DB2-BD59-A6C34878D82A}">
                    <a16:rowId xmlns:a16="http://schemas.microsoft.com/office/drawing/2014/main" val="1803742447"/>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ea typeface="+mn-ea"/>
                          <a:cs typeface="+mn-cs"/>
                        </a:rPr>
                        <a:t>Accounts Payable – Match Exceptions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Abbie Coker/Julie Beattie</a:t>
                      </a:r>
                    </a:p>
                  </a:txBody>
                  <a:tcPr/>
                </a:tc>
                <a:extLst>
                  <a:ext uri="{0D108BD9-81ED-4DB2-BD59-A6C34878D82A}">
                    <a16:rowId xmlns:a16="http://schemas.microsoft.com/office/drawing/2014/main" val="1669853907"/>
                  </a:ext>
                </a:extLst>
              </a:tr>
              <a:tr h="362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Spotlight:</a:t>
                      </a:r>
                      <a:r>
                        <a:rPr lang="en-US" sz="1200" baseline="0" dirty="0" smtClean="0">
                          <a:latin typeface="+mn-lt"/>
                          <a:ea typeface="Roboto" panose="020B0604020202020204" charset="0"/>
                          <a:cs typeface="Roboto" panose="020B0604020202020204" charset="0"/>
                        </a:rPr>
                        <a:t> Financial Administration Team</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mn-lt"/>
                        </a:rPr>
                        <a:t>Gabbie</a:t>
                      </a:r>
                      <a:r>
                        <a:rPr lang="en-US" sz="1200" dirty="0" smtClean="0">
                          <a:latin typeface="+mn-lt"/>
                        </a:rPr>
                        <a:t> Slappey</a:t>
                      </a:r>
                      <a:endParaRPr lang="en-US" sz="1200" dirty="0">
                        <a:latin typeface="+mn-lt"/>
                      </a:endParaRPr>
                    </a:p>
                  </a:txBody>
                  <a:tcPr/>
                </a:tc>
                <a:extLst>
                  <a:ext uri="{0D108BD9-81ED-4DB2-BD59-A6C34878D82A}">
                    <a16:rowId xmlns:a16="http://schemas.microsoft.com/office/drawing/2014/main" val="3276907440"/>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ea typeface="Roboto" panose="020B0604020202020204" charset="0"/>
                          <a:cs typeface="Roboto" panose="020B0604020202020204" charset="0"/>
                        </a:rPr>
                        <a:t>Updates: Effort Reporting, Fringe Rates,</a:t>
                      </a:r>
                      <a:r>
                        <a:rPr lang="en-US" sz="1200" baseline="0" dirty="0" smtClean="0">
                          <a:latin typeface="+mn-lt"/>
                          <a:ea typeface="Roboto" panose="020B0604020202020204" charset="0"/>
                          <a:cs typeface="Roboto" panose="020B0604020202020204" charset="0"/>
                        </a:rPr>
                        <a:t> GTRI Admin. Study</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Jonathon</a:t>
                      </a:r>
                      <a:r>
                        <a:rPr lang="en-US" sz="1200" baseline="0" dirty="0" smtClean="0">
                          <a:latin typeface="+mn-lt"/>
                        </a:rPr>
                        <a:t> Jeffries</a:t>
                      </a:r>
                      <a:endParaRPr lang="en-US" sz="1200" dirty="0" smtClean="0">
                        <a:latin typeface="+mn-lt"/>
                      </a:endParaRPr>
                    </a:p>
                  </a:txBody>
                  <a:tcPr/>
                </a:tc>
                <a:extLst>
                  <a:ext uri="{0D108BD9-81ED-4DB2-BD59-A6C34878D82A}">
                    <a16:rowId xmlns:a16="http://schemas.microsoft.com/office/drawing/2014/main" val="1411397622"/>
                  </a:ext>
                </a:extLst>
              </a:tr>
              <a:tr h="3381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Project Accounting Updates </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Glenn Campopiano</a:t>
                      </a:r>
                      <a:endParaRPr lang="en-US" sz="1200" dirty="0">
                        <a:latin typeface="+mn-lt"/>
                      </a:endParaRPr>
                    </a:p>
                  </a:txBody>
                  <a:tcPr/>
                </a:tc>
                <a:extLst>
                  <a:ext uri="{0D108BD9-81ED-4DB2-BD59-A6C34878D82A}">
                    <a16:rowId xmlns:a16="http://schemas.microsoft.com/office/drawing/2014/main" val="893037771"/>
                  </a:ext>
                </a:extLst>
              </a:tr>
              <a:tr h="338149">
                <a:tc>
                  <a:txBody>
                    <a:bodyPr/>
                    <a:lstStyle/>
                    <a:p>
                      <a:r>
                        <a:rPr lang="en-US" sz="1200" dirty="0" smtClean="0">
                          <a:latin typeface="+mn-lt"/>
                          <a:ea typeface="Roboto" panose="020B0604020202020204" charset="0"/>
                          <a:cs typeface="Roboto" panose="020B0604020202020204" charset="0"/>
                        </a:rPr>
                        <a:t>Workday: Latest News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Don Cochran</a:t>
                      </a:r>
                    </a:p>
                  </a:txBody>
                  <a:tcPr/>
                </a:tc>
                <a:extLst>
                  <a:ext uri="{0D108BD9-81ED-4DB2-BD59-A6C34878D82A}">
                    <a16:rowId xmlns:a16="http://schemas.microsoft.com/office/drawing/2014/main" val="3096864392"/>
                  </a:ext>
                </a:extLst>
              </a:tr>
              <a:tr h="338149">
                <a:tc>
                  <a:txBody>
                    <a:bodyPr/>
                    <a:lstStyle/>
                    <a:p>
                      <a:r>
                        <a:rPr lang="en-US" sz="1200" dirty="0" smtClean="0">
                          <a:latin typeface="+mn-lt"/>
                          <a:ea typeface="Roboto" panose="020B0604020202020204" charset="0"/>
                          <a:cs typeface="Roboto" panose="020B0604020202020204" charset="0"/>
                        </a:rPr>
                        <a:t>Reporting Updates</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Amy Zhang</a:t>
                      </a:r>
                    </a:p>
                  </a:txBody>
                  <a:tcPr/>
                </a:tc>
                <a:extLst>
                  <a:ext uri="{0D108BD9-81ED-4DB2-BD59-A6C34878D82A}">
                    <a16:rowId xmlns:a16="http://schemas.microsoft.com/office/drawing/2014/main" val="3237868976"/>
                  </a:ext>
                </a:extLst>
              </a:tr>
              <a:tr h="338149">
                <a:tc>
                  <a:txBody>
                    <a:bodyPr/>
                    <a:lstStyle/>
                    <a:p>
                      <a:r>
                        <a:rPr lang="en-US" sz="1200" dirty="0" smtClean="0">
                          <a:latin typeface="+mn-lt"/>
                          <a:ea typeface="Roboto" panose="020B0604020202020204" charset="0"/>
                          <a:cs typeface="Roboto" panose="020B0604020202020204" charset="0"/>
                        </a:rPr>
                        <a:t>Training Update</a:t>
                      </a:r>
                      <a:endParaRPr lang="en-US" sz="1200" dirty="0">
                        <a:latin typeface="+mn-lt"/>
                        <a:ea typeface="Roboto" panose="020B0604020202020204" charset="0"/>
                        <a:cs typeface="Roboto" panose="020B060402020202020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Rob Roy</a:t>
                      </a:r>
                      <a:endParaRPr lang="en-US" sz="1200" dirty="0">
                        <a:latin typeface="+mn-lt"/>
                      </a:endParaRPr>
                    </a:p>
                  </a:txBody>
                  <a:tcPr/>
                </a:tc>
                <a:extLst>
                  <a:ext uri="{0D108BD9-81ED-4DB2-BD59-A6C34878D82A}">
                    <a16:rowId xmlns:a16="http://schemas.microsoft.com/office/drawing/2014/main" val="1949126014"/>
                  </a:ext>
                </a:extLst>
              </a:tr>
            </a:tbl>
          </a:graphicData>
        </a:graphic>
      </p:graphicFrame>
    </p:spTree>
    <p:extLst>
      <p:ext uri="{BB962C8B-B14F-4D97-AF65-F5344CB8AC3E}">
        <p14:creationId xmlns:p14="http://schemas.microsoft.com/office/powerpoint/2010/main" val="31075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093" y="3707258"/>
            <a:ext cx="4073814"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effectLst>
                  <a:outerShdw blurRad="38100" dist="38100" dir="2700000" algn="tl">
                    <a:srgbClr val="000000">
                      <a:alpha val="43137"/>
                    </a:srgbClr>
                  </a:outerShdw>
                </a:effectLst>
                <a:latin typeface="Roboto"/>
                <a:ea typeface="Roboto"/>
                <a:cs typeface="Roboto"/>
              </a:rPr>
              <a:t>Gabrielle Slappey</a:t>
            </a:r>
            <a:r>
              <a:rPr lang="en-US" dirty="0">
                <a:latin typeface="Roboto"/>
                <a:ea typeface="Roboto"/>
                <a:cs typeface="Roboto"/>
              </a:rPr>
              <a:t/>
            </a:r>
            <a:br>
              <a:rPr lang="en-US" dirty="0">
                <a:latin typeface="Roboto"/>
                <a:ea typeface="Roboto"/>
                <a:cs typeface="Roboto"/>
              </a:rPr>
            </a:br>
            <a:r>
              <a:rPr lang="en-US" sz="2200" dirty="0" smtClean="0">
                <a:solidFill>
                  <a:srgbClr val="B3A369"/>
                </a:solidFill>
                <a:latin typeface="Roboto"/>
                <a:ea typeface="Roboto"/>
                <a:cs typeface="Roboto"/>
              </a:rPr>
              <a:t>Financial Manager, </a:t>
            </a:r>
            <a:r>
              <a:rPr lang="en-US" sz="2200" dirty="0">
                <a:solidFill>
                  <a:srgbClr val="B3A369"/>
                </a:solidFill>
                <a:latin typeface="Roboto"/>
                <a:ea typeface="Roboto"/>
                <a:cs typeface="Roboto"/>
              </a:rPr>
              <a:t>Grants and Contracts</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14639"/>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2200867"/>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a:solidFill>
                  <a:srgbClr val="003057"/>
                </a:solidFill>
                <a:effectLst>
                  <a:outerShdw blurRad="38100" dist="38100" dir="2700000" algn="tl">
                    <a:srgbClr val="000000">
                      <a:alpha val="43137"/>
                    </a:srgbClr>
                  </a:outerShdw>
                </a:effectLst>
                <a:latin typeface="Roboto"/>
                <a:ea typeface="Roboto"/>
                <a:cs typeface="Roboto"/>
              </a:rPr>
              <a:t>Grants and Contracts</a:t>
            </a:r>
          </a:p>
          <a:p>
            <a:pPr algn="ctr"/>
            <a:r>
              <a:rPr lang="en-US" sz="2800" dirty="0" smtClean="0">
                <a:solidFill>
                  <a:srgbClr val="003057"/>
                </a:solidFill>
                <a:effectLst>
                  <a:outerShdw blurRad="38100" dist="38100" dir="2700000" algn="tl">
                    <a:srgbClr val="000000">
                      <a:alpha val="43137"/>
                    </a:srgbClr>
                  </a:outerShdw>
                </a:effectLst>
                <a:latin typeface="Roboto"/>
                <a:ea typeface="Roboto"/>
                <a:cs typeface="Roboto"/>
              </a:rPr>
              <a:t>Spotlight: Financial Administration Team</a:t>
            </a:r>
            <a:endParaRPr lang="en-US" sz="2800" dirty="0">
              <a:solidFill>
                <a:srgbClr val="003057"/>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78109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4188711"/>
          </a:xfrm>
          <a:prstGeom prst="rect">
            <a:avLst/>
          </a:prstGeom>
        </p:spPr>
        <p:txBody>
          <a:bodyPr vert="horz" wrap="square" lIns="0" tIns="12065" rIns="0" bIns="0" rtlCol="0">
            <a:spAutoFit/>
          </a:bodyPr>
          <a:lstStyle/>
          <a:p>
            <a:pPr marL="279400" marR="1725930" indent="-228600">
              <a:lnSpc>
                <a:spcPct val="80000"/>
              </a:lnSpc>
              <a:buChar char="•"/>
              <a:tabLst>
                <a:tab pos="279400" algn="l"/>
              </a:tabLst>
            </a:pPr>
            <a:r>
              <a:rPr lang="en-US" sz="2800" dirty="0" smtClean="0">
                <a:latin typeface="Arial"/>
                <a:cs typeface="Arial"/>
              </a:rPr>
              <a:t>Doug Feller, CRA, G&amp;C Analyst III</a:t>
            </a:r>
          </a:p>
          <a:p>
            <a:pPr marL="736600" marR="1725930" lvl="1" indent="-228600">
              <a:lnSpc>
                <a:spcPct val="80000"/>
              </a:lnSpc>
              <a:buChar char="•"/>
              <a:tabLst>
                <a:tab pos="279400" algn="l"/>
              </a:tabLst>
            </a:pPr>
            <a:r>
              <a:rPr lang="en-US" sz="2800" dirty="0" smtClean="0">
                <a:latin typeface="Arial"/>
                <a:cs typeface="Arial"/>
              </a:rPr>
              <a:t>At Tech for 3 years</a:t>
            </a:r>
          </a:p>
          <a:p>
            <a:pPr marL="736600" marR="1725930" lvl="1" indent="-228600">
              <a:lnSpc>
                <a:spcPct val="80000"/>
              </a:lnSpc>
              <a:buChar char="•"/>
              <a:tabLst>
                <a:tab pos="279400" algn="l"/>
              </a:tabLst>
            </a:pPr>
            <a:r>
              <a:rPr lang="en-US" sz="2800" dirty="0" smtClean="0">
                <a:latin typeface="Arial"/>
                <a:cs typeface="Arial"/>
              </a:rPr>
              <a:t>ME, Aerospace, ASDL</a:t>
            </a:r>
          </a:p>
          <a:p>
            <a:pPr marL="508000" marR="1725930" lvl="1">
              <a:lnSpc>
                <a:spcPct val="80000"/>
              </a:lnSpc>
              <a:tabLst>
                <a:tab pos="279400" algn="l"/>
              </a:tabLst>
            </a:pPr>
            <a:endParaRPr lang="en-US" sz="2800" dirty="0" smtClean="0">
              <a:latin typeface="Arial"/>
              <a:cs typeface="Arial"/>
            </a:endParaRPr>
          </a:p>
          <a:p>
            <a:pPr marL="279400" marR="1725930" indent="-228600">
              <a:lnSpc>
                <a:spcPct val="80000"/>
              </a:lnSpc>
              <a:buChar char="•"/>
              <a:tabLst>
                <a:tab pos="279400" algn="l"/>
              </a:tabLst>
            </a:pPr>
            <a:r>
              <a:rPr lang="en-US" sz="2800" dirty="0" smtClean="0">
                <a:latin typeface="Arial"/>
                <a:cs typeface="Arial"/>
              </a:rPr>
              <a:t>David Lyons, CRA, G&amp;C Analyst II</a:t>
            </a:r>
          </a:p>
          <a:p>
            <a:pPr marL="736600" marR="1725930" lvl="1" indent="-228600">
              <a:lnSpc>
                <a:spcPct val="80000"/>
              </a:lnSpc>
              <a:buChar char="•"/>
              <a:tabLst>
                <a:tab pos="279400" algn="l"/>
              </a:tabLst>
            </a:pPr>
            <a:r>
              <a:rPr lang="en-US" sz="2800" dirty="0" smtClean="0">
                <a:latin typeface="Arial"/>
                <a:cs typeface="Arial"/>
              </a:rPr>
              <a:t>At Tech for 4 years</a:t>
            </a:r>
          </a:p>
          <a:p>
            <a:pPr marL="736600" marR="1725930" lvl="1" indent="-228600">
              <a:lnSpc>
                <a:spcPct val="80000"/>
              </a:lnSpc>
              <a:buChar char="•"/>
              <a:tabLst>
                <a:tab pos="279400" algn="l"/>
              </a:tabLst>
            </a:pPr>
            <a:r>
              <a:rPr lang="en-US" sz="2800" dirty="0" smtClean="0">
                <a:latin typeface="Arial"/>
                <a:cs typeface="Arial"/>
              </a:rPr>
              <a:t>NEETRAC, BME, Chemistry</a:t>
            </a:r>
          </a:p>
          <a:p>
            <a:pPr marL="508000" marR="1725930" lvl="1">
              <a:lnSpc>
                <a:spcPct val="80000"/>
              </a:lnSpc>
              <a:tabLst>
                <a:tab pos="279400" algn="l"/>
              </a:tabLst>
            </a:pPr>
            <a:endParaRPr lang="en-US" sz="2800" dirty="0" smtClean="0">
              <a:latin typeface="Arial"/>
              <a:cs typeface="Arial"/>
            </a:endParaRPr>
          </a:p>
          <a:p>
            <a:pPr marL="279400" marR="1725930" indent="-228600">
              <a:lnSpc>
                <a:spcPct val="80000"/>
              </a:lnSpc>
              <a:buChar char="•"/>
              <a:tabLst>
                <a:tab pos="279400" algn="l"/>
              </a:tabLst>
            </a:pPr>
            <a:r>
              <a:rPr lang="en-US" sz="2800" dirty="0" smtClean="0">
                <a:latin typeface="Arial"/>
                <a:cs typeface="Arial"/>
              </a:rPr>
              <a:t>Samuel Guzak, G&amp;C Analyst II</a:t>
            </a:r>
          </a:p>
          <a:p>
            <a:pPr marL="736600" marR="1725930" lvl="1" indent="-228600">
              <a:lnSpc>
                <a:spcPct val="80000"/>
              </a:lnSpc>
              <a:buChar char="•"/>
              <a:tabLst>
                <a:tab pos="279400" algn="l"/>
              </a:tabLst>
            </a:pPr>
            <a:r>
              <a:rPr lang="en-US" sz="2800" dirty="0">
                <a:cs typeface="Arial"/>
              </a:rPr>
              <a:t>At Tech for 3 years</a:t>
            </a:r>
          </a:p>
          <a:p>
            <a:pPr marL="736600" marR="1725930" lvl="1" indent="-228600">
              <a:lnSpc>
                <a:spcPct val="80000"/>
              </a:lnSpc>
              <a:buChar char="•"/>
              <a:tabLst>
                <a:tab pos="279400" algn="l"/>
              </a:tabLst>
            </a:pPr>
            <a:r>
              <a:rPr lang="en-US" sz="2800" dirty="0" smtClean="0">
                <a:latin typeface="Arial"/>
                <a:cs typeface="Arial"/>
              </a:rPr>
              <a:t>ECE, CEE</a:t>
            </a:r>
          </a:p>
          <a:p>
            <a:pPr lvl="1">
              <a:lnSpc>
                <a:spcPct val="100000"/>
              </a:lnSpc>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Meet the Team</a:t>
            </a:r>
            <a:endParaRPr sz="3600" dirty="0"/>
          </a:p>
        </p:txBody>
      </p:sp>
    </p:spTree>
    <p:extLst>
      <p:ext uri="{BB962C8B-B14F-4D97-AF65-F5344CB8AC3E}">
        <p14:creationId xmlns:p14="http://schemas.microsoft.com/office/powerpoint/2010/main" val="290323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2809872"/>
          </a:xfrm>
          <a:prstGeom prst="rect">
            <a:avLst/>
          </a:prstGeom>
        </p:spPr>
        <p:txBody>
          <a:bodyPr vert="horz" wrap="square" lIns="0" tIns="12065" rIns="0" bIns="0" rtlCol="0">
            <a:spAutoFit/>
          </a:bodyPr>
          <a:lstStyle/>
          <a:p>
            <a:pPr marL="279400" marR="1725930" indent="-228600">
              <a:lnSpc>
                <a:spcPct val="80000"/>
              </a:lnSpc>
              <a:buChar char="•"/>
              <a:tabLst>
                <a:tab pos="279400" algn="l"/>
              </a:tabLst>
            </a:pPr>
            <a:r>
              <a:rPr lang="en-US" sz="2800" dirty="0" smtClean="0">
                <a:latin typeface="Arial"/>
                <a:cs typeface="Arial"/>
              </a:rPr>
              <a:t>Shavon Deriso, G&amp;C Analyst I</a:t>
            </a:r>
          </a:p>
          <a:p>
            <a:pPr marL="736600" marR="1725930" lvl="1" indent="-228600">
              <a:lnSpc>
                <a:spcPct val="80000"/>
              </a:lnSpc>
              <a:buChar char="•"/>
              <a:tabLst>
                <a:tab pos="279400" algn="l"/>
              </a:tabLst>
            </a:pPr>
            <a:r>
              <a:rPr lang="en-US" sz="2800" dirty="0" smtClean="0">
                <a:latin typeface="Arial"/>
                <a:cs typeface="Arial"/>
              </a:rPr>
              <a:t>At Tech for 4 years</a:t>
            </a:r>
          </a:p>
          <a:p>
            <a:pPr marL="736600" marR="1725930" lvl="1" indent="-228600">
              <a:lnSpc>
                <a:spcPct val="80000"/>
              </a:lnSpc>
              <a:buChar char="•"/>
              <a:tabLst>
                <a:tab pos="279400" algn="l"/>
              </a:tabLst>
            </a:pPr>
            <a:r>
              <a:rPr lang="en-US" sz="2800" dirty="0" smtClean="0">
                <a:latin typeface="Arial"/>
                <a:cs typeface="Arial"/>
              </a:rPr>
              <a:t>ISYE, EAS</a:t>
            </a:r>
          </a:p>
          <a:p>
            <a:pPr marL="508000" marR="1725930" lvl="1">
              <a:lnSpc>
                <a:spcPct val="80000"/>
              </a:lnSpc>
              <a:tabLst>
                <a:tab pos="279400" algn="l"/>
              </a:tabLst>
            </a:pPr>
            <a:endParaRPr lang="en-US" sz="2800" dirty="0" smtClean="0">
              <a:latin typeface="Arial"/>
              <a:cs typeface="Arial"/>
            </a:endParaRPr>
          </a:p>
          <a:p>
            <a:pPr marL="279400" marR="1725930" indent="-228600">
              <a:lnSpc>
                <a:spcPct val="80000"/>
              </a:lnSpc>
              <a:buChar char="•"/>
              <a:tabLst>
                <a:tab pos="279400" algn="l"/>
              </a:tabLst>
            </a:pPr>
            <a:r>
              <a:rPr lang="en-US" sz="2800" dirty="0" smtClean="0">
                <a:latin typeface="Arial"/>
                <a:cs typeface="Arial"/>
              </a:rPr>
              <a:t>Sarah Kelsey, G&amp;C Analyst I</a:t>
            </a:r>
          </a:p>
          <a:p>
            <a:pPr marL="736600" marR="1725930" lvl="1" indent="-228600">
              <a:lnSpc>
                <a:spcPct val="80000"/>
              </a:lnSpc>
              <a:buChar char="•"/>
              <a:tabLst>
                <a:tab pos="279400" algn="l"/>
              </a:tabLst>
            </a:pPr>
            <a:r>
              <a:rPr lang="en-US" sz="2800" dirty="0" smtClean="0">
                <a:latin typeface="Arial"/>
                <a:cs typeface="Arial"/>
              </a:rPr>
              <a:t>At Tech 8 months</a:t>
            </a:r>
          </a:p>
          <a:p>
            <a:pPr marL="736600" marR="1725930" lvl="1" indent="-228600">
              <a:lnSpc>
                <a:spcPct val="80000"/>
              </a:lnSpc>
              <a:buChar char="•"/>
              <a:tabLst>
                <a:tab pos="279400" algn="l"/>
              </a:tabLst>
            </a:pPr>
            <a:r>
              <a:rPr lang="en-US" sz="2800" dirty="0" smtClean="0">
                <a:latin typeface="Arial"/>
                <a:cs typeface="Arial"/>
              </a:rPr>
              <a:t>EI2, IEN</a:t>
            </a:r>
            <a:endParaRPr sz="2800" dirty="0">
              <a:latin typeface="Arial"/>
              <a:cs typeface="Arial"/>
            </a:endParaRPr>
          </a:p>
          <a:p>
            <a:pPr lvl="1">
              <a:lnSpc>
                <a:spcPct val="100000"/>
              </a:lnSpc>
              <a:buChar char="•"/>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Meet the Team</a:t>
            </a:r>
            <a:endParaRPr sz="3600" dirty="0"/>
          </a:p>
        </p:txBody>
      </p:sp>
    </p:spTree>
    <p:extLst>
      <p:ext uri="{BB962C8B-B14F-4D97-AF65-F5344CB8AC3E}">
        <p14:creationId xmlns:p14="http://schemas.microsoft.com/office/powerpoint/2010/main" val="160470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3154582"/>
          </a:xfrm>
          <a:prstGeom prst="rect">
            <a:avLst/>
          </a:prstGeom>
        </p:spPr>
        <p:txBody>
          <a:bodyPr vert="horz" wrap="square" lIns="0" tIns="12065" rIns="0" bIns="0" rtlCol="0">
            <a:spAutoFit/>
          </a:bodyPr>
          <a:lstStyle/>
          <a:p>
            <a:pPr marL="279400" marR="1725930" indent="-228600">
              <a:lnSpc>
                <a:spcPct val="80000"/>
              </a:lnSpc>
              <a:buChar char="•"/>
              <a:tabLst>
                <a:tab pos="279400" algn="l"/>
              </a:tabLst>
            </a:pPr>
            <a:r>
              <a:rPr lang="en-US" sz="2800" dirty="0" smtClean="0">
                <a:latin typeface="Arial"/>
                <a:cs typeface="Arial"/>
              </a:rPr>
              <a:t>Some Key Responsibilities</a:t>
            </a:r>
          </a:p>
          <a:p>
            <a:pPr marL="50800" marR="1725930">
              <a:lnSpc>
                <a:spcPct val="80000"/>
              </a:lnSpc>
              <a:tabLst>
                <a:tab pos="279400" algn="l"/>
              </a:tabLst>
            </a:pPr>
            <a:endParaRPr lang="en-US" sz="2800" dirty="0" smtClean="0">
              <a:latin typeface="Arial"/>
              <a:cs typeface="Arial"/>
            </a:endParaRPr>
          </a:p>
          <a:p>
            <a:pPr marL="736600" marR="1725930" lvl="1" indent="-228600">
              <a:lnSpc>
                <a:spcPct val="80000"/>
              </a:lnSpc>
              <a:buChar char="•"/>
              <a:tabLst>
                <a:tab pos="279400" algn="l"/>
              </a:tabLst>
            </a:pPr>
            <a:r>
              <a:rPr lang="en-US" sz="2800" dirty="0">
                <a:cs typeface="Arial"/>
              </a:rPr>
              <a:t>Sponsored </a:t>
            </a:r>
            <a:r>
              <a:rPr lang="en-US" sz="2800" dirty="0" smtClean="0">
                <a:cs typeface="Arial"/>
              </a:rPr>
              <a:t>Award </a:t>
            </a:r>
            <a:r>
              <a:rPr lang="en-US" sz="2800" dirty="0">
                <a:cs typeface="Arial"/>
              </a:rPr>
              <a:t>Management</a:t>
            </a:r>
          </a:p>
          <a:p>
            <a:pPr marL="736600" marR="1725930" lvl="1" indent="-228600">
              <a:lnSpc>
                <a:spcPct val="80000"/>
              </a:lnSpc>
              <a:buChar char="•"/>
              <a:tabLst>
                <a:tab pos="279400" algn="l"/>
              </a:tabLst>
            </a:pPr>
            <a:r>
              <a:rPr lang="en-US" sz="2800" dirty="0" smtClean="0">
                <a:cs typeface="Arial"/>
              </a:rPr>
              <a:t>Award/Grant Number </a:t>
            </a:r>
            <a:r>
              <a:rPr lang="en-US" sz="2800" dirty="0">
                <a:cs typeface="Arial"/>
              </a:rPr>
              <a:t>S</a:t>
            </a:r>
            <a:r>
              <a:rPr lang="en-US" sz="2800" dirty="0" smtClean="0">
                <a:cs typeface="Arial"/>
              </a:rPr>
              <a:t>et-up</a:t>
            </a:r>
            <a:endParaRPr lang="en-US" sz="2800" dirty="0">
              <a:cs typeface="Arial"/>
            </a:endParaRPr>
          </a:p>
          <a:p>
            <a:pPr marL="736600" marR="1725930" lvl="1" indent="-228600">
              <a:lnSpc>
                <a:spcPct val="80000"/>
              </a:lnSpc>
              <a:buChar char="•"/>
              <a:tabLst>
                <a:tab pos="279400" algn="l"/>
              </a:tabLst>
            </a:pPr>
            <a:r>
              <a:rPr lang="en-US" sz="2800" dirty="0" smtClean="0">
                <a:cs typeface="Arial"/>
              </a:rPr>
              <a:t>Post Award Budgets</a:t>
            </a:r>
          </a:p>
          <a:p>
            <a:pPr marL="736600" marR="1725930" lvl="1" indent="-228600">
              <a:lnSpc>
                <a:spcPct val="80000"/>
              </a:lnSpc>
              <a:buChar char="•"/>
              <a:tabLst>
                <a:tab pos="279400" algn="l"/>
              </a:tabLst>
            </a:pPr>
            <a:r>
              <a:rPr lang="en-US" sz="2800" dirty="0" smtClean="0">
                <a:cs typeface="Arial"/>
              </a:rPr>
              <a:t>Fixed Price Award Residual Balance Transfers</a:t>
            </a:r>
            <a:endParaRPr lang="en-US" sz="2800" dirty="0">
              <a:cs typeface="Arial"/>
            </a:endParaRPr>
          </a:p>
          <a:p>
            <a:pPr marL="736600" marR="1725930" lvl="1" indent="-228600">
              <a:lnSpc>
                <a:spcPct val="80000"/>
              </a:lnSpc>
              <a:buChar char="•"/>
              <a:tabLst>
                <a:tab pos="279400" algn="l"/>
              </a:tabLst>
            </a:pPr>
            <a:r>
              <a:rPr lang="en-US" sz="2800" dirty="0" smtClean="0">
                <a:cs typeface="Arial"/>
              </a:rPr>
              <a:t>Workday Inbox Requests</a:t>
            </a:r>
          </a:p>
          <a:p>
            <a:pPr lvl="1">
              <a:lnSpc>
                <a:spcPct val="100000"/>
              </a:lnSpc>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Overview</a:t>
            </a:r>
            <a:endParaRPr sz="3600" dirty="0"/>
          </a:p>
        </p:txBody>
      </p:sp>
    </p:spTree>
    <p:extLst>
      <p:ext uri="{BB962C8B-B14F-4D97-AF65-F5344CB8AC3E}">
        <p14:creationId xmlns:p14="http://schemas.microsoft.com/office/powerpoint/2010/main" val="3996846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2809872"/>
          </a:xfrm>
          <a:prstGeom prst="rect">
            <a:avLst/>
          </a:prstGeom>
        </p:spPr>
        <p:txBody>
          <a:bodyPr vert="horz" wrap="square" lIns="0" tIns="12065" rIns="0" bIns="0" rtlCol="0">
            <a:spAutoFit/>
          </a:bodyPr>
          <a:lstStyle/>
          <a:p>
            <a:pPr marL="279400" marR="1725930" indent="-228600">
              <a:lnSpc>
                <a:spcPct val="80000"/>
              </a:lnSpc>
              <a:buChar char="•"/>
              <a:tabLst>
                <a:tab pos="279400" algn="l"/>
              </a:tabLst>
            </a:pPr>
            <a:r>
              <a:rPr lang="en-US" sz="2800" dirty="0" smtClean="0">
                <a:latin typeface="Arial"/>
                <a:cs typeface="Arial"/>
              </a:rPr>
              <a:t>Some Key Responsibilities (cont’d)</a:t>
            </a:r>
          </a:p>
          <a:p>
            <a:pPr marL="50800" marR="1725930">
              <a:lnSpc>
                <a:spcPct val="80000"/>
              </a:lnSpc>
              <a:tabLst>
                <a:tab pos="279400" algn="l"/>
              </a:tabLst>
            </a:pPr>
            <a:endParaRPr lang="en-US" sz="2800" dirty="0" smtClean="0">
              <a:latin typeface="Arial"/>
              <a:cs typeface="Arial"/>
            </a:endParaRPr>
          </a:p>
          <a:p>
            <a:pPr marL="736600" marR="1725930" lvl="1" indent="-228600">
              <a:lnSpc>
                <a:spcPct val="80000"/>
              </a:lnSpc>
              <a:buChar char="•"/>
              <a:tabLst>
                <a:tab pos="279400" algn="l"/>
              </a:tabLst>
            </a:pPr>
            <a:r>
              <a:rPr lang="en-US" sz="2800" dirty="0">
                <a:cs typeface="Arial"/>
              </a:rPr>
              <a:t>Service Now Requests </a:t>
            </a:r>
          </a:p>
          <a:p>
            <a:pPr marL="736600" marR="1725930" lvl="1" indent="-228600">
              <a:lnSpc>
                <a:spcPct val="80000"/>
              </a:lnSpc>
              <a:buChar char="•"/>
              <a:tabLst>
                <a:tab pos="279400" algn="l"/>
              </a:tabLst>
            </a:pPr>
            <a:r>
              <a:rPr lang="en-US" sz="2800" dirty="0">
                <a:cs typeface="Arial"/>
              </a:rPr>
              <a:t>Cost Transfers/Journal Entries</a:t>
            </a:r>
          </a:p>
          <a:p>
            <a:pPr marL="736600" marR="1725930" lvl="1" indent="-228600">
              <a:lnSpc>
                <a:spcPct val="80000"/>
              </a:lnSpc>
              <a:buChar char="•"/>
              <a:tabLst>
                <a:tab pos="279400" algn="l"/>
              </a:tabLst>
            </a:pPr>
            <a:r>
              <a:rPr lang="en-US" sz="2800" dirty="0">
                <a:cs typeface="Arial"/>
              </a:rPr>
              <a:t>Award Closeout</a:t>
            </a:r>
          </a:p>
          <a:p>
            <a:pPr marL="736600" marR="1725930" lvl="1" indent="-228600">
              <a:lnSpc>
                <a:spcPct val="80000"/>
              </a:lnSpc>
              <a:buChar char="•"/>
              <a:tabLst>
                <a:tab pos="279400" algn="l"/>
              </a:tabLst>
            </a:pPr>
            <a:r>
              <a:rPr lang="en-US" sz="2800" dirty="0">
                <a:cs typeface="Arial"/>
              </a:rPr>
              <a:t>Assist w/audit requests when necessary</a:t>
            </a:r>
          </a:p>
          <a:p>
            <a:pPr lvl="1">
              <a:lnSpc>
                <a:spcPct val="100000"/>
              </a:lnSpc>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Overview</a:t>
            </a:r>
            <a:endParaRPr sz="3600" dirty="0"/>
          </a:p>
        </p:txBody>
      </p:sp>
    </p:spTree>
    <p:extLst>
      <p:ext uri="{BB962C8B-B14F-4D97-AF65-F5344CB8AC3E}">
        <p14:creationId xmlns:p14="http://schemas.microsoft.com/office/powerpoint/2010/main" val="1439309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5912260"/>
          </a:xfrm>
          <a:prstGeom prst="rect">
            <a:avLst/>
          </a:prstGeom>
        </p:spPr>
        <p:txBody>
          <a:bodyPr vert="horz" wrap="square" lIns="0" tIns="12065" rIns="0" bIns="0" rtlCol="0">
            <a:spAutoFit/>
          </a:bodyPr>
          <a:lstStyle/>
          <a:p>
            <a:pPr marL="279400" marR="1725930" indent="-228600">
              <a:lnSpc>
                <a:spcPct val="80000"/>
              </a:lnSpc>
              <a:buChar char="•"/>
              <a:tabLst>
                <a:tab pos="279400" algn="l"/>
              </a:tabLst>
            </a:pPr>
            <a:r>
              <a:rPr lang="en-US" sz="2800" dirty="0" smtClean="0">
                <a:latin typeface="Arial"/>
                <a:cs typeface="Arial"/>
              </a:rPr>
              <a:t>Billing and financial reporting is handled by the assigned accountants</a:t>
            </a:r>
          </a:p>
          <a:p>
            <a:pPr marL="279400" marR="1725930" indent="-228600">
              <a:lnSpc>
                <a:spcPct val="80000"/>
              </a:lnSpc>
              <a:buChar char="•"/>
              <a:tabLst>
                <a:tab pos="279400" algn="l"/>
              </a:tabLst>
            </a:pPr>
            <a:r>
              <a:rPr lang="en-US" sz="2800" dirty="0" smtClean="0">
                <a:latin typeface="Arial"/>
                <a:cs typeface="Arial"/>
              </a:rPr>
              <a:t>New award line/grant requests should route through Workday via </a:t>
            </a:r>
            <a:r>
              <a:rPr lang="en-US" sz="2800" b="1" dirty="0" smtClean="0">
                <a:latin typeface="Arial"/>
                <a:cs typeface="Arial"/>
              </a:rPr>
              <a:t>Create Request</a:t>
            </a:r>
            <a:r>
              <a:rPr lang="en-US" sz="2800" dirty="0" smtClean="0">
                <a:latin typeface="Arial"/>
                <a:cs typeface="Arial"/>
              </a:rPr>
              <a:t> (not Service Now)</a:t>
            </a:r>
          </a:p>
          <a:p>
            <a:pPr marL="279400" marR="1725930" indent="-228600">
              <a:lnSpc>
                <a:spcPct val="80000"/>
              </a:lnSpc>
              <a:buChar char="•"/>
              <a:tabLst>
                <a:tab pos="279400" algn="l"/>
              </a:tabLst>
            </a:pPr>
            <a:r>
              <a:rPr lang="en-US" sz="2800" dirty="0" smtClean="0">
                <a:latin typeface="Arial"/>
                <a:cs typeface="Arial"/>
              </a:rPr>
              <a:t>Awards flow through from CIS first into Workday</a:t>
            </a:r>
          </a:p>
          <a:p>
            <a:pPr marL="736600" marR="1725930" lvl="1" indent="-228600">
              <a:lnSpc>
                <a:spcPct val="80000"/>
              </a:lnSpc>
              <a:buChar char="•"/>
              <a:tabLst>
                <a:tab pos="279400" algn="l"/>
              </a:tabLst>
            </a:pPr>
            <a:r>
              <a:rPr lang="en-US" sz="2800" dirty="0" smtClean="0">
                <a:latin typeface="Arial"/>
                <a:cs typeface="Arial"/>
              </a:rPr>
              <a:t>Award status changes to ‘OSP Import New,’ ‘OSP Import Mod’ or ‘OSP Import Advance’ once received through system integration</a:t>
            </a:r>
          </a:p>
          <a:p>
            <a:pPr marL="736600" marR="1725930" lvl="1" indent="-228600">
              <a:lnSpc>
                <a:spcPct val="80000"/>
              </a:lnSpc>
              <a:buChar char="•"/>
              <a:tabLst>
                <a:tab pos="279400" algn="l"/>
              </a:tabLst>
            </a:pPr>
            <a:r>
              <a:rPr lang="en-US" sz="2800" dirty="0" smtClean="0">
                <a:latin typeface="Arial"/>
                <a:cs typeface="Arial"/>
              </a:rPr>
              <a:t>That status reflects that it is in the analyst’s queue</a:t>
            </a:r>
          </a:p>
          <a:p>
            <a:pPr marL="50800" marR="1725930">
              <a:lnSpc>
                <a:spcPct val="80000"/>
              </a:lnSpc>
              <a:tabLst>
                <a:tab pos="279400" algn="l"/>
              </a:tabLst>
            </a:pPr>
            <a:endParaRPr lang="en-US" sz="2800" dirty="0" smtClean="0">
              <a:latin typeface="Arial"/>
              <a:cs typeface="Arial"/>
            </a:endParaRPr>
          </a:p>
          <a:p>
            <a:pPr lvl="1">
              <a:lnSpc>
                <a:spcPct val="100000"/>
              </a:lnSpc>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Reminders</a:t>
            </a:r>
            <a:endParaRPr sz="3600" dirty="0"/>
          </a:p>
        </p:txBody>
      </p:sp>
    </p:spTree>
    <p:extLst>
      <p:ext uri="{BB962C8B-B14F-4D97-AF65-F5344CB8AC3E}">
        <p14:creationId xmlns:p14="http://schemas.microsoft.com/office/powerpoint/2010/main" val="38754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9051" y="1154013"/>
            <a:ext cx="7814945" cy="3154582"/>
          </a:xfrm>
          <a:prstGeom prst="rect">
            <a:avLst/>
          </a:prstGeom>
        </p:spPr>
        <p:txBody>
          <a:bodyPr vert="horz" wrap="square" lIns="0" tIns="12065" rIns="0" bIns="0" rtlCol="0">
            <a:spAutoFit/>
          </a:bodyPr>
          <a:lstStyle/>
          <a:p>
            <a:pPr marL="279400" marR="1725930" indent="-228600">
              <a:lnSpc>
                <a:spcPct val="80000"/>
              </a:lnSpc>
              <a:buChar char="•"/>
              <a:tabLst>
                <a:tab pos="279400" algn="l"/>
              </a:tabLst>
            </a:pPr>
            <a:r>
              <a:rPr lang="en-US" sz="2800" dirty="0">
                <a:cs typeface="Arial"/>
              </a:rPr>
              <a:t>Watch for Actions that can Delay the </a:t>
            </a:r>
            <a:r>
              <a:rPr lang="en-US" sz="2800" dirty="0" smtClean="0">
                <a:cs typeface="Arial"/>
              </a:rPr>
              <a:t>Closing Process</a:t>
            </a:r>
            <a:endParaRPr lang="en-US" sz="2800" dirty="0">
              <a:cs typeface="Arial"/>
            </a:endParaRPr>
          </a:p>
          <a:p>
            <a:pPr marL="736600" marR="1725930" lvl="1" indent="-228600">
              <a:lnSpc>
                <a:spcPct val="80000"/>
              </a:lnSpc>
              <a:buChar char="•"/>
              <a:tabLst>
                <a:tab pos="279400" algn="l"/>
              </a:tabLst>
            </a:pPr>
            <a:r>
              <a:rPr lang="en-US" sz="2800" dirty="0" smtClean="0">
                <a:cs typeface="Arial"/>
              </a:rPr>
              <a:t>Past-Term </a:t>
            </a:r>
            <a:r>
              <a:rPr lang="en-US" sz="2800" dirty="0">
                <a:cs typeface="Arial"/>
              </a:rPr>
              <a:t>Charges</a:t>
            </a:r>
          </a:p>
          <a:p>
            <a:pPr marL="736600" marR="1725930" lvl="1" indent="-228600">
              <a:lnSpc>
                <a:spcPct val="80000"/>
              </a:lnSpc>
              <a:buChar char="•"/>
              <a:tabLst>
                <a:tab pos="279400" algn="l"/>
              </a:tabLst>
            </a:pPr>
            <a:r>
              <a:rPr lang="en-US" sz="2800" dirty="0">
                <a:cs typeface="Arial"/>
              </a:rPr>
              <a:t>Unallowable Charges</a:t>
            </a:r>
          </a:p>
          <a:p>
            <a:pPr marL="736600" marR="1725930" lvl="1" indent="-228600">
              <a:lnSpc>
                <a:spcPct val="80000"/>
              </a:lnSpc>
              <a:buChar char="•"/>
              <a:tabLst>
                <a:tab pos="279400" algn="l"/>
              </a:tabLst>
            </a:pPr>
            <a:r>
              <a:rPr lang="en-US" sz="2800" dirty="0">
                <a:cs typeface="Arial"/>
              </a:rPr>
              <a:t>Charges in Excess of Budget</a:t>
            </a:r>
          </a:p>
          <a:p>
            <a:pPr marL="736600" marR="1725930" lvl="1" indent="-228600">
              <a:lnSpc>
                <a:spcPct val="80000"/>
              </a:lnSpc>
              <a:buChar char="•"/>
              <a:tabLst>
                <a:tab pos="279400" algn="l"/>
              </a:tabLst>
            </a:pPr>
            <a:r>
              <a:rPr lang="en-US" sz="2800" dirty="0">
                <a:cs typeface="Arial"/>
              </a:rPr>
              <a:t>Lack of Adequate Cost </a:t>
            </a:r>
            <a:r>
              <a:rPr lang="en-US" sz="2800" dirty="0" smtClean="0">
                <a:cs typeface="Arial"/>
              </a:rPr>
              <a:t>Sharing</a:t>
            </a:r>
          </a:p>
          <a:p>
            <a:pPr marL="736600" marR="1725930" lvl="1" indent="-228600">
              <a:lnSpc>
                <a:spcPct val="80000"/>
              </a:lnSpc>
              <a:buChar char="•"/>
              <a:tabLst>
                <a:tab pos="279400" algn="l"/>
              </a:tabLst>
            </a:pPr>
            <a:r>
              <a:rPr lang="en-US" sz="2800" dirty="0" smtClean="0">
                <a:cs typeface="Arial"/>
              </a:rPr>
              <a:t>Lack </a:t>
            </a:r>
            <a:r>
              <a:rPr lang="en-US" sz="2800" dirty="0">
                <a:cs typeface="Arial"/>
              </a:rPr>
              <a:t>of Project Deliverables</a:t>
            </a:r>
          </a:p>
          <a:p>
            <a:pPr marL="736600" marR="1725930" lvl="1" indent="-228600">
              <a:lnSpc>
                <a:spcPct val="80000"/>
              </a:lnSpc>
              <a:buChar char="•"/>
              <a:tabLst>
                <a:tab pos="279400" algn="l"/>
              </a:tabLst>
            </a:pPr>
            <a:r>
              <a:rPr lang="en-US" sz="2800" dirty="0" err="1">
                <a:cs typeface="Arial"/>
              </a:rPr>
              <a:t>Subrecipient</a:t>
            </a:r>
            <a:r>
              <a:rPr lang="en-US" sz="2800" dirty="0">
                <a:cs typeface="Arial"/>
              </a:rPr>
              <a:t> Final Invoicing</a:t>
            </a:r>
            <a:endParaRPr lang="en-US" sz="2800" dirty="0" smtClean="0">
              <a:latin typeface="Arial"/>
              <a:cs typeface="Arial"/>
            </a:endParaRPr>
          </a:p>
          <a:p>
            <a:pPr lvl="1">
              <a:lnSpc>
                <a:spcPct val="100000"/>
              </a:lnSpc>
            </a:pPr>
            <a:endParaRPr sz="2500" dirty="0">
              <a:latin typeface="Arial"/>
              <a:cs typeface="Arial"/>
            </a:endParaRPr>
          </a:p>
        </p:txBody>
      </p:sp>
      <p:sp>
        <p:nvSpPr>
          <p:cNvPr id="3" name="object 3"/>
          <p:cNvSpPr txBox="1">
            <a:spLocks noGrp="1"/>
          </p:cNvSpPr>
          <p:nvPr>
            <p:ph type="title"/>
          </p:nvPr>
        </p:nvSpPr>
        <p:spPr>
          <a:xfrm>
            <a:off x="364490" y="370789"/>
            <a:ext cx="4243705" cy="574040"/>
          </a:xfrm>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Reminders</a:t>
            </a:r>
            <a:endParaRPr sz="3600" dirty="0"/>
          </a:p>
        </p:txBody>
      </p:sp>
    </p:spTree>
    <p:extLst>
      <p:ext uri="{BB962C8B-B14F-4D97-AF65-F5344CB8AC3E}">
        <p14:creationId xmlns:p14="http://schemas.microsoft.com/office/powerpoint/2010/main" val="1644239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Find Award Analyst or Accountant</a:t>
            </a:r>
            <a:endParaRPr lang="en-US" dirty="0"/>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z="3600" spc="-150" dirty="0" smtClean="0"/>
              <a:t>Reminders</a:t>
            </a:r>
            <a:endParaRPr sz="3600" dirty="0"/>
          </a:p>
        </p:txBody>
      </p:sp>
      <p:pic>
        <p:nvPicPr>
          <p:cNvPr id="4" name="Picture 3"/>
          <p:cNvPicPr>
            <a:picLocks noChangeAspect="1"/>
          </p:cNvPicPr>
          <p:nvPr/>
        </p:nvPicPr>
        <p:blipFill>
          <a:blip r:embed="rId2"/>
          <a:stretch>
            <a:fillRect/>
          </a:stretch>
        </p:blipFill>
        <p:spPr>
          <a:xfrm>
            <a:off x="490808" y="1921476"/>
            <a:ext cx="8269944" cy="3268362"/>
          </a:xfrm>
          <a:prstGeom prst="rect">
            <a:avLst/>
          </a:prstGeom>
        </p:spPr>
      </p:pic>
      <p:sp>
        <p:nvSpPr>
          <p:cNvPr id="5" name="Rectangle 4"/>
          <p:cNvSpPr/>
          <p:nvPr/>
        </p:nvSpPr>
        <p:spPr>
          <a:xfrm>
            <a:off x="838358" y="1941474"/>
            <a:ext cx="308919" cy="105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203516" y="1941474"/>
            <a:ext cx="2891481" cy="105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465520" y="2312372"/>
            <a:ext cx="565899" cy="92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1752" y="4297458"/>
            <a:ext cx="525163" cy="80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9902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Find Award Analyst or Accountant</a:t>
            </a:r>
          </a:p>
          <a:p>
            <a:endParaRPr lang="en-US" dirty="0"/>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150" dirty="0" smtClean="0"/>
              <a:t>Reminders</a:t>
            </a:r>
            <a:endParaRPr sz="3600" dirty="0"/>
          </a:p>
        </p:txBody>
      </p:sp>
      <p:pic>
        <p:nvPicPr>
          <p:cNvPr id="2" name="Picture 1"/>
          <p:cNvPicPr>
            <a:picLocks noChangeAspect="1"/>
          </p:cNvPicPr>
          <p:nvPr/>
        </p:nvPicPr>
        <p:blipFill>
          <a:blip r:embed="rId2"/>
          <a:stretch>
            <a:fillRect/>
          </a:stretch>
        </p:blipFill>
        <p:spPr>
          <a:xfrm>
            <a:off x="546903" y="2062446"/>
            <a:ext cx="6417608" cy="2339093"/>
          </a:xfrm>
          <a:prstGeom prst="rect">
            <a:avLst/>
          </a:prstGeom>
        </p:spPr>
      </p:pic>
    </p:spTree>
    <p:extLst>
      <p:ext uri="{BB962C8B-B14F-4D97-AF65-F5344CB8AC3E}">
        <p14:creationId xmlns:p14="http://schemas.microsoft.com/office/powerpoint/2010/main" val="3091514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Since going live to Workday, the Financial Administration team has set up over 2300 awards</a:t>
            </a:r>
          </a:p>
          <a:p>
            <a:r>
              <a:rPr lang="en-US" smtClean="0"/>
              <a:t>Processed over 750 journals</a:t>
            </a:r>
            <a:endParaRPr lang="en-US" dirty="0" smtClean="0"/>
          </a:p>
          <a:p>
            <a:r>
              <a:rPr lang="en-US" dirty="0" smtClean="0"/>
              <a:t>Managed/processed over 2000 Workday Inbox requests</a:t>
            </a:r>
          </a:p>
          <a:p>
            <a:r>
              <a:rPr lang="en-US" dirty="0" smtClean="0"/>
              <a:t>Responded to countless Service Now requests</a:t>
            </a:r>
          </a:p>
          <a:p>
            <a:endParaRPr lang="en-US" dirty="0"/>
          </a:p>
          <a:p>
            <a:pPr marL="0" indent="0">
              <a:buNone/>
            </a:pPr>
            <a:endParaRPr lang="en-US" dirty="0"/>
          </a:p>
        </p:txBody>
      </p:sp>
      <p:sp>
        <p:nvSpPr>
          <p:cNvPr id="3" name="object 3"/>
          <p:cNvSpPr txBox="1">
            <a:spLocks noGrp="1"/>
          </p:cNvSpPr>
          <p:nvPr>
            <p:ph type="title"/>
          </p:nvPr>
        </p:nvSpPr>
        <p:spPr>
          <a:xfrm>
            <a:off x="285750" y="424690"/>
            <a:ext cx="8572500" cy="566822"/>
          </a:xfrm>
          <a:prstGeom prst="rect">
            <a:avLst/>
          </a:prstGeom>
        </p:spPr>
        <p:txBody>
          <a:bodyPr vert="horz" wrap="square" lIns="0" tIns="12700" rIns="0" bIns="0" rtlCol="0">
            <a:spAutoFit/>
          </a:bodyPr>
          <a:lstStyle/>
          <a:p>
            <a:pPr marL="12700">
              <a:lnSpc>
                <a:spcPct val="100000"/>
              </a:lnSpc>
              <a:spcBef>
                <a:spcPts val="100"/>
              </a:spcBef>
            </a:pPr>
            <a:r>
              <a:rPr lang="en-US" spc="-150" dirty="0" smtClean="0"/>
              <a:t>Quick Stats</a:t>
            </a:r>
            <a:endParaRPr sz="3600" dirty="0"/>
          </a:p>
        </p:txBody>
      </p:sp>
      <p:pic>
        <p:nvPicPr>
          <p:cNvPr id="5" name="Picture 4" descr="Go Team! Clip Art - Free Download by starshinesuckerpunch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1421" y="4295290"/>
            <a:ext cx="3121158" cy="1109474"/>
          </a:xfrm>
          <a:prstGeom prst="rect">
            <a:avLst/>
          </a:prstGeom>
        </p:spPr>
      </p:pic>
    </p:spTree>
    <p:extLst>
      <p:ext uri="{BB962C8B-B14F-4D97-AF65-F5344CB8AC3E}">
        <p14:creationId xmlns:p14="http://schemas.microsoft.com/office/powerpoint/2010/main" val="2256063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5093" y="3707258"/>
            <a:ext cx="4073814"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a:effectLst>
                  <a:outerShdw blurRad="38100" dist="38100" dir="2700000" algn="tl">
                    <a:srgbClr val="000000">
                      <a:alpha val="43137"/>
                    </a:srgbClr>
                  </a:outerShdw>
                </a:effectLst>
                <a:latin typeface="Roboto"/>
                <a:ea typeface="Roboto"/>
                <a:cs typeface="Roboto"/>
              </a:rPr>
              <a:t>Josh </a:t>
            </a:r>
            <a:r>
              <a:rPr lang="en-US" dirty="0">
                <a:solidFill>
                  <a:srgbClr val="B3A369"/>
                </a:solidFill>
                <a:effectLst>
                  <a:outerShdw blurRad="38100" dist="38100" dir="2700000" algn="tl">
                    <a:srgbClr val="000000">
                      <a:alpha val="43137"/>
                    </a:srgbClr>
                  </a:outerShdw>
                </a:effectLst>
                <a:latin typeface="Roboto"/>
                <a:ea typeface="Roboto"/>
                <a:cs typeface="Roboto"/>
              </a:rPr>
              <a:t>Rosenberg</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Sr. Director, Grants and Contracts</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14639"/>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2200867"/>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a:solidFill>
                  <a:srgbClr val="003057"/>
                </a:solidFill>
                <a:effectLst>
                  <a:outerShdw blurRad="38100" dist="38100" dir="2700000" algn="tl">
                    <a:srgbClr val="000000">
                      <a:alpha val="43137"/>
                    </a:srgbClr>
                  </a:outerShdw>
                </a:effectLst>
                <a:latin typeface="Roboto"/>
                <a:ea typeface="Roboto"/>
                <a:cs typeface="Roboto"/>
              </a:rPr>
              <a:t>Grants and Contracts</a:t>
            </a:r>
          </a:p>
          <a:p>
            <a:pPr algn="ctr"/>
            <a:r>
              <a:rPr lang="en-US" sz="2800" dirty="0">
                <a:solidFill>
                  <a:srgbClr val="003057"/>
                </a:solidFill>
                <a:effectLst>
                  <a:outerShdw blurRad="38100" dist="38100" dir="2700000" algn="tl">
                    <a:srgbClr val="000000">
                      <a:alpha val="43137"/>
                    </a:srgbClr>
                  </a:outerShdw>
                </a:effectLst>
                <a:latin typeface="Roboto"/>
                <a:ea typeface="Roboto"/>
                <a:cs typeface="Roboto"/>
              </a:rPr>
              <a:t>General Updates</a:t>
            </a:r>
            <a:endParaRPr lang="en-US" sz="2800" dirty="0">
              <a:solidFill>
                <a:srgbClr val="003057"/>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3152775" y="6092814"/>
            <a:ext cx="2838450" cy="581025"/>
          </a:xfrm>
          <a:prstGeom prst="rect">
            <a:avLst/>
          </a:prstGeom>
        </p:spPr>
      </p:pic>
    </p:spTree>
    <p:extLst>
      <p:ext uri="{BB962C8B-B14F-4D97-AF65-F5344CB8AC3E}">
        <p14:creationId xmlns:p14="http://schemas.microsoft.com/office/powerpoint/2010/main" val="2544715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Jonathon Jeffries, CPA</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Director of Cost Accounting</a:t>
            </a:r>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4122733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End Effort Compliance - NIH</a:t>
            </a:r>
            <a:endParaRPr lang="en-US" dirty="0"/>
          </a:p>
        </p:txBody>
      </p:sp>
      <p:sp>
        <p:nvSpPr>
          <p:cNvPr id="5" name="TextBox 4"/>
          <p:cNvSpPr txBox="1"/>
          <p:nvPr/>
        </p:nvSpPr>
        <p:spPr>
          <a:xfrm>
            <a:off x="285750" y="1215482"/>
            <a:ext cx="8328162" cy="590931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NIH Memo distributed in May includes examples </a:t>
            </a:r>
          </a:p>
          <a:p>
            <a:pPr marL="285750" indent="-28575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An email was sent out for employees requiring an adjustment (EDR) based on April close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u="sng" dirty="0" smtClean="0"/>
              <a:t>Please</a:t>
            </a:r>
            <a:r>
              <a:rPr lang="en-US" sz="2400" dirty="0" smtClean="0"/>
              <a:t> reach out if you have an employee that may be in violation and requires an analysis due to Summer Pay</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Identified EDRs </a:t>
            </a:r>
            <a:r>
              <a:rPr lang="en-US" sz="2400" b="1" u="sng" dirty="0" smtClean="0"/>
              <a:t>must</a:t>
            </a:r>
            <a:r>
              <a:rPr lang="en-US" sz="2400" dirty="0" smtClean="0"/>
              <a:t> be moved to a Linked NIH Cost Share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Submit </a:t>
            </a:r>
            <a:r>
              <a:rPr lang="en-US" sz="2400" dirty="0"/>
              <a:t>a request via Workday or reach out to assigned Analyst</a:t>
            </a:r>
          </a:p>
          <a:p>
            <a:pPr marL="342900" indent="-342900">
              <a:buFont typeface="Arial" panose="020B0604020202020204" pitchFamily="34" charset="0"/>
              <a:buChar char="•"/>
            </a:pPr>
            <a:endParaRPr lang="en-US" sz="2400" dirty="0" smtClean="0"/>
          </a:p>
          <a:p>
            <a:endParaRPr lang="en-US" sz="24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524302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Year End Effort Compliance - NSF</a:t>
            </a:r>
            <a:endParaRPr lang="en-US" dirty="0"/>
          </a:p>
        </p:txBody>
      </p:sp>
      <p:sp>
        <p:nvSpPr>
          <p:cNvPr id="3" name="TextBox 2"/>
          <p:cNvSpPr txBox="1"/>
          <p:nvPr/>
        </p:nvSpPr>
        <p:spPr>
          <a:xfrm>
            <a:off x="285750" y="1215482"/>
            <a:ext cx="8288594" cy="6863417"/>
          </a:xfrm>
          <a:prstGeom prst="rect">
            <a:avLst/>
          </a:prstGeom>
          <a:noFill/>
        </p:spPr>
        <p:txBody>
          <a:bodyPr wrap="square" rtlCol="0">
            <a:spAutoFit/>
          </a:bodyPr>
          <a:lstStyle/>
          <a:p>
            <a:pPr marL="285750" indent="-285750">
              <a:buFont typeface="Arial" panose="020B0604020202020204" pitchFamily="34" charset="0"/>
              <a:buChar char="•"/>
            </a:pPr>
            <a:r>
              <a:rPr lang="en-US" sz="2400" dirty="0"/>
              <a:t>NSF limits salary compensation for </a:t>
            </a:r>
            <a:r>
              <a:rPr lang="en-US" sz="2400" b="1" dirty="0"/>
              <a:t>senior project personnel</a:t>
            </a:r>
            <a:r>
              <a:rPr lang="en-US" sz="2400" dirty="0"/>
              <a:t> to no more than </a:t>
            </a:r>
            <a:r>
              <a:rPr lang="en-US" sz="2400" u="sng" dirty="0"/>
              <a:t>two months</a:t>
            </a:r>
            <a:r>
              <a:rPr lang="en-US" sz="2400" dirty="0"/>
              <a:t> of their regular salary in any one </a:t>
            </a:r>
            <a:r>
              <a:rPr lang="en-US" sz="2400" dirty="0" smtClean="0"/>
              <a:t>year</a:t>
            </a:r>
          </a:p>
          <a:p>
            <a:endParaRPr lang="en-US" sz="2400" dirty="0" smtClean="0"/>
          </a:p>
          <a:p>
            <a:pPr marL="742950" lvl="1" indent="-285750">
              <a:buFont typeface="Arial" panose="020B0604020202020204" pitchFamily="34" charset="0"/>
              <a:buChar char="•"/>
            </a:pPr>
            <a:r>
              <a:rPr lang="en-US" sz="2400" dirty="0" smtClean="0"/>
              <a:t>Senior Personnel refers to all individuals responsible for the scientific or technical direction of the project</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NSF allows re-budgeting authority without approval as long as it has no impact to scope</a:t>
            </a:r>
          </a:p>
          <a:p>
            <a:pPr lvl="1"/>
            <a:endParaRPr lang="en-US" sz="2400" dirty="0" smtClean="0"/>
          </a:p>
          <a:p>
            <a:pPr marL="914400" lvl="1" indent="-457200">
              <a:buAutoNum type="arabicParenR"/>
            </a:pPr>
            <a:r>
              <a:rPr lang="en-US" sz="2400" dirty="0" smtClean="0"/>
              <a:t>If identified at Proposal stage, request approval </a:t>
            </a:r>
          </a:p>
          <a:p>
            <a:pPr lvl="1"/>
            <a:endParaRPr lang="en-US" sz="2400" dirty="0" smtClean="0"/>
          </a:p>
          <a:p>
            <a:pPr lvl="1"/>
            <a:r>
              <a:rPr lang="en-US" sz="2400" dirty="0" smtClean="0"/>
              <a:t>2)  If using re-budget authority, document in project file</a:t>
            </a:r>
          </a:p>
          <a:p>
            <a:pPr marL="742950" lvl="1" indent="-285750">
              <a:buFont typeface="Arial" panose="020B0604020202020204" pitchFamily="34" charset="0"/>
              <a:buChar char="•"/>
            </a:pPr>
            <a:endParaRPr lang="en-US" sz="2400" dirty="0" smtClean="0"/>
          </a:p>
          <a:p>
            <a:pPr marL="800100" lvl="1" indent="-342900">
              <a:buFont typeface="Arial" panose="020B0604020202020204" pitchFamily="34" charset="0"/>
              <a:buChar char="•"/>
            </a:pPr>
            <a:endParaRPr lang="en-US" sz="2400" dirty="0"/>
          </a:p>
          <a:p>
            <a:endParaRPr lang="en-US" sz="2400" dirty="0" smtClean="0"/>
          </a:p>
          <a:p>
            <a:pPr marL="742950" lvl="1" indent="-285750">
              <a:buFont typeface="Arial" panose="020B0604020202020204" pitchFamily="34" charset="0"/>
              <a:buChar char="•"/>
            </a:pPr>
            <a:endParaRPr lang="en-US" sz="2400" dirty="0" smtClean="0"/>
          </a:p>
          <a:p>
            <a:pPr lvl="1"/>
            <a:endParaRPr lang="en-US" dirty="0"/>
          </a:p>
          <a:p>
            <a:endParaRPr lang="en-US" sz="1400" dirty="0"/>
          </a:p>
        </p:txBody>
      </p:sp>
    </p:spTree>
    <p:extLst>
      <p:ext uri="{BB962C8B-B14F-4D97-AF65-F5344CB8AC3E}">
        <p14:creationId xmlns:p14="http://schemas.microsoft.com/office/powerpoint/2010/main" val="2555030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Terminating Employee ASR - Process</a:t>
            </a:r>
            <a:endParaRPr lang="en-US" dirty="0"/>
          </a:p>
        </p:txBody>
      </p:sp>
      <p:sp>
        <p:nvSpPr>
          <p:cNvPr id="3" name="TextBox 2"/>
          <p:cNvSpPr txBox="1"/>
          <p:nvPr/>
        </p:nvSpPr>
        <p:spPr>
          <a:xfrm>
            <a:off x="427703" y="1215482"/>
            <a:ext cx="8288594" cy="5847755"/>
          </a:xfrm>
          <a:prstGeom prst="rect">
            <a:avLst/>
          </a:prstGeom>
          <a:noFill/>
        </p:spPr>
        <p:txBody>
          <a:bodyPr wrap="square" rtlCol="0">
            <a:spAutoFit/>
          </a:bodyPr>
          <a:lstStyle/>
          <a:p>
            <a:pPr marL="457200" indent="-457200">
              <a:buAutoNum type="arabicParenR"/>
            </a:pPr>
            <a:r>
              <a:rPr lang="en-US" sz="2400" dirty="0" smtClean="0"/>
              <a:t>Establish a Term Date in OneUSG Connect</a:t>
            </a:r>
          </a:p>
          <a:p>
            <a:endParaRPr lang="en-US" sz="2400" dirty="0" smtClean="0"/>
          </a:p>
          <a:p>
            <a:pPr marL="457200" indent="-457200">
              <a:buAutoNum type="arabicParenR"/>
            </a:pPr>
            <a:r>
              <a:rPr lang="en-US" sz="2400" dirty="0" smtClean="0"/>
              <a:t>Run the Terminating ASR after the employee’s last payroll posts in OneUSG Connect</a:t>
            </a:r>
          </a:p>
          <a:p>
            <a:pPr marL="457200" indent="-457200">
              <a:buAutoNum type="arabicParenR"/>
            </a:pPr>
            <a:endParaRPr lang="en-US" sz="2400" dirty="0" smtClean="0"/>
          </a:p>
          <a:p>
            <a:pPr marL="457200" indent="-457200">
              <a:buAutoNum type="arabicParenR"/>
            </a:pPr>
            <a:r>
              <a:rPr lang="en-US" sz="2400" dirty="0" smtClean="0"/>
              <a:t>Employee and ASR Financial Manager must sign</a:t>
            </a:r>
          </a:p>
          <a:p>
            <a:pPr marL="457200" indent="-457200">
              <a:buAutoNum type="arabicParenR"/>
            </a:pPr>
            <a:endParaRPr lang="en-US" sz="2400" dirty="0" smtClean="0"/>
          </a:p>
          <a:p>
            <a:pPr marL="457200" indent="-457200">
              <a:buAutoNum type="arabicParenR"/>
            </a:pPr>
            <a:r>
              <a:rPr lang="en-US" sz="2400" dirty="0" smtClean="0"/>
              <a:t>Return to the easr.ask Help Desk</a:t>
            </a:r>
          </a:p>
          <a:p>
            <a:pPr marL="457200" indent="-457200">
              <a:buAutoNum type="arabicParenR"/>
            </a:pPr>
            <a:endParaRPr lang="en-US" sz="2400" dirty="0" smtClean="0"/>
          </a:p>
          <a:p>
            <a:pPr marL="285750" indent="-285750">
              <a:buFont typeface="Arial" panose="020B0604020202020204" pitchFamily="34" charset="0"/>
              <a:buChar char="•"/>
            </a:pPr>
            <a:r>
              <a:rPr lang="en-US" sz="2400" dirty="0" smtClean="0"/>
              <a:t>No First Hand Knowledge Accepted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Any Changes to Distribution will Void ASR</a:t>
            </a: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1588019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 End – Service Center Carry Forward</a:t>
            </a:r>
            <a:endParaRPr lang="en-US" dirty="0"/>
          </a:p>
        </p:txBody>
      </p:sp>
      <p:sp>
        <p:nvSpPr>
          <p:cNvPr id="3" name="TextBox 2"/>
          <p:cNvSpPr txBox="1"/>
          <p:nvPr/>
        </p:nvSpPr>
        <p:spPr>
          <a:xfrm>
            <a:off x="440955" y="1215482"/>
            <a:ext cx="8288594" cy="7694414"/>
          </a:xfrm>
          <a:prstGeom prst="rect">
            <a:avLst/>
          </a:prstGeom>
          <a:noFill/>
        </p:spPr>
        <p:txBody>
          <a:bodyPr wrap="square" rtlCol="0">
            <a:spAutoFit/>
          </a:bodyPr>
          <a:lstStyle/>
          <a:p>
            <a:pPr marL="285750" indent="-285750">
              <a:buFont typeface="Arial" panose="020B0604020202020204" pitchFamily="34" charset="0"/>
              <a:buChar char="•"/>
            </a:pPr>
            <a:r>
              <a:rPr lang="en-US" sz="2400" dirty="0"/>
              <a:t>New process in FY2021 </a:t>
            </a:r>
            <a:r>
              <a:rPr lang="en-US" sz="2400" dirty="0" smtClean="0"/>
              <a:t>due </a:t>
            </a:r>
            <a:r>
              <a:rPr lang="en-US" sz="2400" dirty="0"/>
              <a:t>to additional Board of Regents (BOR) and Office of Planning and Budget (OPB) oversight and </a:t>
            </a:r>
            <a:r>
              <a:rPr lang="en-US" sz="2400" dirty="0" smtClean="0"/>
              <a:t>scrutiny</a:t>
            </a:r>
          </a:p>
          <a:p>
            <a:endParaRPr lang="en-US" sz="2400" dirty="0" smtClean="0"/>
          </a:p>
          <a:p>
            <a:pPr marL="285750" indent="-285750">
              <a:buFont typeface="Arial" panose="020B0604020202020204" pitchFamily="34" charset="0"/>
              <a:buChar char="•"/>
            </a:pPr>
            <a:r>
              <a:rPr lang="en-US" sz="2400" dirty="0" smtClean="0"/>
              <a:t>No DSS Carry Forward Request will be required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Grants and Contracts will review based on Budget Office Report and compare to Rate Study</a:t>
            </a:r>
          </a:p>
          <a:p>
            <a:pPr marL="742950" lvl="1" indent="-285750">
              <a:buFont typeface="Arial" panose="020B0604020202020204" pitchFamily="34" charset="0"/>
              <a:buChar char="•"/>
            </a:pPr>
            <a:r>
              <a:rPr lang="en-US" sz="2400" dirty="0" smtClean="0"/>
              <a:t>50% of Revenue should be generated from sponsored or external to GT users</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Salary should be charged to DSS funds in proportion to rate study and goods/services sold</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CF spend down plan may be requested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2697905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Fringe and GSTRP Rate Studies</a:t>
            </a:r>
            <a:endParaRPr lang="en-US" dirty="0"/>
          </a:p>
        </p:txBody>
      </p:sp>
      <p:sp>
        <p:nvSpPr>
          <p:cNvPr id="3" name="TextBox 2"/>
          <p:cNvSpPr txBox="1"/>
          <p:nvPr/>
        </p:nvSpPr>
        <p:spPr>
          <a:xfrm>
            <a:off x="440955" y="1215482"/>
            <a:ext cx="8288594" cy="732508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Proposed Fringe Rates submitted to ONR-DC April 30</a:t>
            </a:r>
            <a:r>
              <a:rPr lang="en-US" sz="2400" baseline="30000" dirty="0" smtClean="0"/>
              <a:t>th</a:t>
            </a:r>
            <a:endParaRPr lang="en-US" sz="2400" dirty="0" smtClean="0"/>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Full Fringe slight increase proposed - 0.3%</a:t>
            </a:r>
          </a:p>
          <a:p>
            <a:pPr marL="1200150" lvl="2" indent="-285750">
              <a:buFont typeface="Arial" panose="020B0604020202020204" pitchFamily="34" charset="0"/>
              <a:buChar char="•"/>
            </a:pPr>
            <a:r>
              <a:rPr lang="en-US" sz="2400" dirty="0" smtClean="0"/>
              <a:t>New Component to include employee benefit for Campus Bus and Trolley Services </a:t>
            </a:r>
          </a:p>
          <a:p>
            <a:pPr marL="1200150" lvl="2" indent="-285750">
              <a:buFont typeface="Arial" panose="020B0604020202020204" pitchFamily="34" charset="0"/>
              <a:buChar char="•"/>
            </a:pPr>
            <a:r>
              <a:rPr lang="en-US" sz="2400" dirty="0" smtClean="0"/>
              <a:t>TRS Rate Increase</a:t>
            </a:r>
          </a:p>
          <a:p>
            <a:pPr lvl="2"/>
            <a:endParaRPr lang="en-US" sz="2400" dirty="0" smtClean="0"/>
          </a:p>
          <a:p>
            <a:pPr marL="742950" lvl="1" indent="-285750">
              <a:buFont typeface="Arial" panose="020B0604020202020204" pitchFamily="34" charset="0"/>
              <a:buChar char="•"/>
            </a:pPr>
            <a:r>
              <a:rPr lang="en-US" sz="2400" dirty="0" smtClean="0"/>
              <a:t>Grad Health proposed decrease -0.7%</a:t>
            </a:r>
          </a:p>
          <a:p>
            <a:pPr lvl="2"/>
            <a:r>
              <a:rPr lang="en-US" sz="2400" dirty="0" smtClean="0"/>
              <a:t>Rate trending downward but cost and subsidy increases expected in FY22</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Graduate Student Tuition Remission Program (</a:t>
            </a:r>
            <a:r>
              <a:rPr lang="en-US" sz="2400" dirty="0"/>
              <a:t>GSTRP) Submitted to ONR- </a:t>
            </a:r>
            <a:r>
              <a:rPr lang="en-US" sz="2400" dirty="0" smtClean="0"/>
              <a:t>Atlanta</a:t>
            </a:r>
          </a:p>
          <a:p>
            <a:pPr marL="1200150" lvl="2" indent="-285750">
              <a:buFont typeface="Arial" panose="020B0604020202020204" pitchFamily="34" charset="0"/>
              <a:buChar char="•"/>
            </a:pPr>
            <a:r>
              <a:rPr lang="en-US" sz="2400" dirty="0" smtClean="0"/>
              <a:t>No Change</a:t>
            </a:r>
          </a:p>
          <a:p>
            <a:pPr marL="1200150" lvl="2"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2183465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GTRI/RI Exchange of Services/Admin Study</a:t>
            </a:r>
            <a:endParaRPr lang="en-US" dirty="0"/>
          </a:p>
        </p:txBody>
      </p:sp>
      <p:sp>
        <p:nvSpPr>
          <p:cNvPr id="3" name="TextBox 2"/>
          <p:cNvSpPr txBox="1"/>
          <p:nvPr/>
        </p:nvSpPr>
        <p:spPr>
          <a:xfrm>
            <a:off x="440955" y="1215482"/>
            <a:ext cx="8288594" cy="6771084"/>
          </a:xfrm>
          <a:prstGeom prst="rect">
            <a:avLst/>
          </a:prstGeom>
          <a:noFill/>
        </p:spPr>
        <p:txBody>
          <a:bodyPr wrap="square" rtlCol="0">
            <a:spAutoFit/>
          </a:bodyPr>
          <a:lstStyle/>
          <a:p>
            <a:r>
              <a:rPr lang="en-US" sz="2000" dirty="0">
                <a:cs typeface="Calibri" panose="020F0502020204030204" pitchFamily="34" charset="0"/>
              </a:rPr>
              <a:t>The Exchange of Services/Admin Study is prepared annually to identify the projected cost of administrative and support services to be provided to Georgia Tech Research Institute (GTRI) by units and offices funded by the Georgia Institute of Technology, Resident Instruction budget (Fund 10000) during each fiscal year.  </a:t>
            </a:r>
          </a:p>
          <a:p>
            <a:endParaRPr lang="en-US" sz="2000" dirty="0">
              <a:cs typeface="Calibri" panose="020F0502020204030204" pitchFamily="34" charset="0"/>
            </a:endParaRPr>
          </a:p>
          <a:p>
            <a:r>
              <a:rPr lang="en-US" sz="2000" dirty="0">
                <a:cs typeface="Calibri" panose="020F0502020204030204" pitchFamily="34" charset="0"/>
              </a:rPr>
              <a:t>The Exchange of Services/Admin Study is completed each Spring for the following fiscal year by looking at the most recently closed fiscal year’s actual costs and allocation of costs.</a:t>
            </a:r>
          </a:p>
          <a:p>
            <a:endParaRPr lang="en-US" sz="2000" dirty="0">
              <a:cs typeface="Calibri" panose="020F0502020204030204" pitchFamily="34" charset="0"/>
            </a:endParaRPr>
          </a:p>
          <a:p>
            <a:r>
              <a:rPr lang="en-US" sz="2000" dirty="0">
                <a:cs typeface="Calibri" panose="020F0502020204030204" pitchFamily="34" charset="0"/>
              </a:rPr>
              <a:t>For example, the FY22 study was completed with the starting point being FY20 actual costs and allocations.  A “true up” of FY20 actual costs compared to the original study (over or under recovery) will be added to FY22 totals in order for GTRI to only charge our government sponsors for actual costs.</a:t>
            </a:r>
          </a:p>
          <a:p>
            <a:pPr marL="1200150" lvl="2"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endParaRPr lang="en-US" sz="1400" dirty="0"/>
          </a:p>
        </p:txBody>
      </p:sp>
    </p:spTree>
    <p:extLst>
      <p:ext uri="{BB962C8B-B14F-4D97-AF65-F5344CB8AC3E}">
        <p14:creationId xmlns:p14="http://schemas.microsoft.com/office/powerpoint/2010/main" val="2446356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742853"/>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solidFill>
                  <a:srgbClr val="003057"/>
                </a:solidFill>
                <a:latin typeface="Roboto"/>
                <a:ea typeface="Roboto"/>
                <a:cs typeface="Roboto"/>
              </a:rPr>
              <a:t>Glenn Campopiano, CRA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Project Accounting</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Project Accounting</a:t>
            </a:r>
            <a:r>
              <a:rPr lang="en-US" sz="2400" dirty="0">
                <a:latin typeface="Roboto"/>
                <a:ea typeface="Roboto"/>
                <a:cs typeface="Roboto"/>
              </a:rPr>
              <a:t/>
            </a:r>
            <a:br>
              <a:rPr lang="en-US" sz="2400" dirty="0">
                <a:latin typeface="Roboto"/>
                <a:ea typeface="Roboto"/>
                <a:cs typeface="Roboto"/>
              </a:rPr>
            </a:b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r>
              <a:rPr lang="en-US" dirty="0" smtClean="0">
                <a:latin typeface="Roboto"/>
                <a:ea typeface="Roboto"/>
                <a:cs typeface="Roboto"/>
              </a:rPr>
              <a:t>Project Accounting Topics</a:t>
            </a:r>
            <a:endParaRPr lang="en-US" sz="3300" dirty="0"/>
          </a:p>
        </p:txBody>
      </p:sp>
    </p:spTree>
    <p:extLst>
      <p:ext uri="{BB962C8B-B14F-4D97-AF65-F5344CB8AC3E}">
        <p14:creationId xmlns:p14="http://schemas.microsoft.com/office/powerpoint/2010/main" val="4041821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sp>
        <p:nvSpPr>
          <p:cNvPr id="6" name="Content Placeholder 2"/>
          <p:cNvSpPr>
            <a:spLocks noGrp="1"/>
          </p:cNvSpPr>
          <p:nvPr>
            <p:ph idx="1"/>
          </p:nvPr>
        </p:nvSpPr>
        <p:spPr>
          <a:xfrm>
            <a:off x="411939" y="1215482"/>
            <a:ext cx="8305799" cy="4351338"/>
          </a:xfrm>
        </p:spPr>
        <p:txBody>
          <a:bodyPr>
            <a:normAutofit/>
          </a:bodyPr>
          <a:lstStyle/>
          <a:p>
            <a:r>
              <a:rPr lang="en-US" sz="1800" dirty="0" smtClean="0"/>
              <a:t>Legacy Grants Management had a 90-day to Expiration report</a:t>
            </a:r>
            <a:endParaRPr lang="en-US" sz="1800" dirty="0"/>
          </a:p>
          <a:p>
            <a:r>
              <a:rPr lang="en-US" sz="1800" dirty="0" smtClean="0"/>
              <a:t>Very helpful for managing awards as they approached the end date.</a:t>
            </a:r>
          </a:p>
          <a:p>
            <a:r>
              <a:rPr lang="en-US" sz="1800" dirty="0" smtClean="0"/>
              <a:t>No longer available in Workday – but there are substitutes.</a:t>
            </a:r>
          </a:p>
          <a:p>
            <a:r>
              <a:rPr lang="en-US" sz="1800" dirty="0" smtClean="0"/>
              <a:t>One can run SABER by PI or Cost Center and sort by time remaining on award.</a:t>
            </a:r>
          </a:p>
          <a:p>
            <a:r>
              <a:rPr lang="en-US" sz="1800" dirty="0" smtClean="0"/>
              <a:t>OK but returns a good bit of data that needs filtering.</a:t>
            </a:r>
          </a:p>
          <a:p>
            <a:r>
              <a:rPr lang="en-US" sz="1800" dirty="0" smtClean="0"/>
              <a:t>I have an alternative – you still need SABER but it may be easier.</a:t>
            </a:r>
            <a:endParaRPr lang="en-US" sz="1800" dirty="0"/>
          </a:p>
        </p:txBody>
      </p:sp>
    </p:spTree>
    <p:extLst>
      <p:ext uri="{BB962C8B-B14F-4D97-AF65-F5344CB8AC3E}">
        <p14:creationId xmlns:p14="http://schemas.microsoft.com/office/powerpoint/2010/main" val="1633522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sp>
        <p:nvSpPr>
          <p:cNvPr id="6" name="Content Placeholder 2"/>
          <p:cNvSpPr>
            <a:spLocks noGrp="1"/>
          </p:cNvSpPr>
          <p:nvPr>
            <p:ph idx="1"/>
          </p:nvPr>
        </p:nvSpPr>
        <p:spPr>
          <a:xfrm>
            <a:off x="411939" y="1215482"/>
            <a:ext cx="8305799" cy="4351338"/>
          </a:xfrm>
        </p:spPr>
        <p:txBody>
          <a:bodyPr>
            <a:normAutofit/>
          </a:bodyPr>
          <a:lstStyle/>
          <a:p>
            <a:r>
              <a:rPr lang="en-US" sz="1800" dirty="0"/>
              <a:t>One can Use Ad Hoc reporting in CIS – </a:t>
            </a:r>
            <a:r>
              <a:rPr lang="en-US" sz="1800" dirty="0" err="1" smtClean="0"/>
              <a:t>WebWise</a:t>
            </a:r>
            <a:r>
              <a:rPr lang="en-US" sz="1800" dirty="0" smtClean="0"/>
              <a:t> </a:t>
            </a:r>
            <a:r>
              <a:rPr lang="en-US" sz="1800" dirty="0"/>
              <a:t>to generate a list quickly.</a:t>
            </a:r>
          </a:p>
          <a:p>
            <a:r>
              <a:rPr lang="en-US" sz="1800" dirty="0"/>
              <a:t>Choose Ad Hoc: Awards: Summary from menu</a:t>
            </a:r>
          </a:p>
          <a:p>
            <a:r>
              <a:rPr lang="en-US" sz="1800" dirty="0"/>
              <a:t>Criteria- several ways but I’ll us PDPI</a:t>
            </a:r>
          </a:p>
          <a:p>
            <a:r>
              <a:rPr lang="en-US" sz="1800" dirty="0"/>
              <a:t>Select PDPI you want to review</a:t>
            </a:r>
          </a:p>
          <a:p>
            <a:r>
              <a:rPr lang="en-US" sz="1800" dirty="0"/>
              <a:t>Choose End date and enter in beginning and end date.</a:t>
            </a:r>
          </a:p>
          <a:p>
            <a:r>
              <a:rPr lang="en-US" sz="1800" dirty="0"/>
              <a:t>Create report output</a:t>
            </a:r>
          </a:p>
          <a:p>
            <a:r>
              <a:rPr lang="en-US" sz="1800" dirty="0"/>
              <a:t>PDPI – End date – Award/fund#- </a:t>
            </a:r>
            <a:r>
              <a:rPr lang="en-US" sz="1800" dirty="0" err="1"/>
              <a:t>PrimeGrant</a:t>
            </a:r>
            <a:r>
              <a:rPr lang="en-US" sz="1800" dirty="0"/>
              <a:t># - Total Funded </a:t>
            </a:r>
            <a:r>
              <a:rPr lang="en-US" sz="1800" dirty="0" err="1"/>
              <a:t>Amt</a:t>
            </a:r>
            <a:endParaRPr lang="en-US" sz="1800" dirty="0"/>
          </a:p>
          <a:p>
            <a:pPr marL="0" indent="0">
              <a:buNone/>
            </a:pPr>
            <a:endParaRPr lang="en-US" sz="1800" dirty="0"/>
          </a:p>
        </p:txBody>
      </p:sp>
    </p:spTree>
    <p:extLst>
      <p:ext uri="{BB962C8B-B14F-4D97-AF65-F5344CB8AC3E}">
        <p14:creationId xmlns:p14="http://schemas.microsoft.com/office/powerpoint/2010/main" val="492478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Trends</a:t>
            </a:r>
            <a:endParaRPr lang="en-US" dirty="0"/>
          </a:p>
        </p:txBody>
      </p:sp>
      <p:sp>
        <p:nvSpPr>
          <p:cNvPr id="3" name="TextBox 2"/>
          <p:cNvSpPr txBox="1"/>
          <p:nvPr/>
        </p:nvSpPr>
        <p:spPr>
          <a:xfrm>
            <a:off x="427703" y="1215482"/>
            <a:ext cx="8288594" cy="3908762"/>
          </a:xfrm>
          <a:prstGeom prst="rect">
            <a:avLst/>
          </a:prstGeom>
          <a:noFill/>
        </p:spPr>
        <p:txBody>
          <a:bodyPr wrap="square" rtlCol="0">
            <a:spAutoFit/>
          </a:bodyPr>
          <a:lstStyle/>
          <a:p>
            <a:r>
              <a:rPr lang="en-US" sz="2400" dirty="0" smtClean="0">
                <a:solidFill>
                  <a:srgbClr val="0000FF"/>
                </a:solidFill>
              </a:rPr>
              <a:t>Resident Instruction (through April)</a:t>
            </a:r>
            <a:r>
              <a:rPr lang="en-US" sz="2400" dirty="0" smtClean="0"/>
              <a:t>:</a:t>
            </a:r>
          </a:p>
          <a:p>
            <a:pPr marL="742950" lvl="1" indent="-285750">
              <a:buFont typeface="Arial" panose="020B0604020202020204" pitchFamily="34" charset="0"/>
              <a:buChar char="•"/>
            </a:pPr>
            <a:r>
              <a:rPr lang="en-US" sz="2400" dirty="0" smtClean="0"/>
              <a:t>Proposals: up $224.2 million (20.1%) to $1.3 billion.</a:t>
            </a:r>
          </a:p>
          <a:p>
            <a:pPr marL="742950" lvl="1" indent="-285750">
              <a:buFont typeface="Arial" panose="020B0604020202020204" pitchFamily="34" charset="0"/>
              <a:buChar char="•"/>
            </a:pPr>
            <a:r>
              <a:rPr lang="en-US" sz="2400" dirty="0" smtClean="0"/>
              <a:t>Awards: up $18.0 million (5.5%) to $346.3 million.</a:t>
            </a:r>
          </a:p>
          <a:p>
            <a:pPr marL="742950" lvl="1" indent="-285750">
              <a:buFont typeface="Arial" panose="020B0604020202020204" pitchFamily="34" charset="0"/>
              <a:buChar char="•"/>
            </a:pPr>
            <a:r>
              <a:rPr lang="en-US" sz="2400" u="sng" dirty="0" smtClean="0"/>
              <a:t>Expenditures</a:t>
            </a:r>
            <a:r>
              <a:rPr lang="en-US" sz="2400" dirty="0" smtClean="0"/>
              <a:t>:</a:t>
            </a:r>
          </a:p>
          <a:p>
            <a:pPr marL="1200150" lvl="2" indent="-285750">
              <a:buFont typeface="Arial" panose="020B0604020202020204" pitchFamily="34" charset="0"/>
              <a:buChar char="•"/>
            </a:pPr>
            <a:r>
              <a:rPr lang="en-US" sz="2400" dirty="0" smtClean="0"/>
              <a:t>Direct: up $4.4 million (1.9%) to $233.4 million.</a:t>
            </a:r>
          </a:p>
          <a:p>
            <a:pPr marL="1200150" lvl="2" indent="-285750">
              <a:buFont typeface="Arial" panose="020B0604020202020204" pitchFamily="34" charset="0"/>
              <a:buChar char="•"/>
            </a:pPr>
            <a:r>
              <a:rPr lang="en-US" sz="2400" dirty="0" smtClean="0"/>
              <a:t>Indirect: down $1.3 million (1.9%) to $67.9 million.</a:t>
            </a:r>
          </a:p>
          <a:p>
            <a:pPr marL="742950" lvl="1" indent="-285750">
              <a:buFont typeface="Arial" panose="020B0604020202020204" pitchFamily="34" charset="0"/>
              <a:buChar char="•"/>
            </a:pPr>
            <a:endParaRPr lang="en-US" sz="2400" dirty="0" smtClean="0"/>
          </a:p>
          <a:p>
            <a:r>
              <a:rPr lang="en-US" sz="2400" dirty="0" smtClean="0">
                <a:solidFill>
                  <a:srgbClr val="0000FF"/>
                </a:solidFill>
              </a:rPr>
              <a:t>GTRI (through April)</a:t>
            </a:r>
            <a:r>
              <a:rPr lang="en-US" sz="2400" dirty="0" smtClean="0"/>
              <a:t>:</a:t>
            </a:r>
          </a:p>
          <a:p>
            <a:pPr marL="742950" lvl="1" indent="-285750">
              <a:buFont typeface="Arial" panose="020B0604020202020204" pitchFamily="34" charset="0"/>
              <a:buChar char="•"/>
            </a:pPr>
            <a:r>
              <a:rPr lang="en-US" sz="2400" dirty="0" smtClean="0"/>
              <a:t>Awards: up $122.1 million (22.6%) to $662.7 million.</a:t>
            </a:r>
          </a:p>
          <a:p>
            <a:pPr lvl="1"/>
            <a:endParaRPr lang="en-US" dirty="0"/>
          </a:p>
          <a:p>
            <a:endParaRPr lang="en-US" sz="1400" dirty="0"/>
          </a:p>
        </p:txBody>
      </p:sp>
    </p:spTree>
    <p:extLst>
      <p:ext uri="{BB962C8B-B14F-4D97-AF65-F5344CB8AC3E}">
        <p14:creationId xmlns:p14="http://schemas.microsoft.com/office/powerpoint/2010/main" val="2164528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pic>
        <p:nvPicPr>
          <p:cNvPr id="8" name="Picture 7"/>
          <p:cNvPicPr>
            <a:picLocks noChangeAspect="1"/>
          </p:cNvPicPr>
          <p:nvPr/>
        </p:nvPicPr>
        <p:blipFill>
          <a:blip r:embed="rId3"/>
          <a:stretch>
            <a:fillRect/>
          </a:stretch>
        </p:blipFill>
        <p:spPr>
          <a:xfrm>
            <a:off x="368585" y="1045029"/>
            <a:ext cx="8577390" cy="4895133"/>
          </a:xfrm>
          <a:prstGeom prst="rect">
            <a:avLst/>
          </a:prstGeom>
          <a:ln>
            <a:solidFill>
              <a:schemeClr val="tx1"/>
            </a:solidFill>
          </a:ln>
        </p:spPr>
      </p:pic>
    </p:spTree>
    <p:extLst>
      <p:ext uri="{BB962C8B-B14F-4D97-AF65-F5344CB8AC3E}">
        <p14:creationId xmlns:p14="http://schemas.microsoft.com/office/powerpoint/2010/main" val="2481414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pic>
        <p:nvPicPr>
          <p:cNvPr id="10" name="Picture 9"/>
          <p:cNvPicPr>
            <a:picLocks noChangeAspect="1"/>
          </p:cNvPicPr>
          <p:nvPr/>
        </p:nvPicPr>
        <p:blipFill>
          <a:blip r:embed="rId3"/>
          <a:stretch>
            <a:fillRect/>
          </a:stretch>
        </p:blipFill>
        <p:spPr>
          <a:xfrm>
            <a:off x="285750" y="935025"/>
            <a:ext cx="8473228" cy="5032638"/>
          </a:xfrm>
          <a:prstGeom prst="rect">
            <a:avLst/>
          </a:prstGeom>
          <a:ln>
            <a:solidFill>
              <a:schemeClr val="tx1"/>
            </a:solidFill>
          </a:ln>
        </p:spPr>
      </p:pic>
    </p:spTree>
    <p:extLst>
      <p:ext uri="{BB962C8B-B14F-4D97-AF65-F5344CB8AC3E}">
        <p14:creationId xmlns:p14="http://schemas.microsoft.com/office/powerpoint/2010/main" val="3454224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pic>
        <p:nvPicPr>
          <p:cNvPr id="5" name="Picture 4"/>
          <p:cNvPicPr>
            <a:picLocks noChangeAspect="1"/>
          </p:cNvPicPr>
          <p:nvPr/>
        </p:nvPicPr>
        <p:blipFill>
          <a:blip r:embed="rId3"/>
          <a:stretch>
            <a:fillRect/>
          </a:stretch>
        </p:blipFill>
        <p:spPr>
          <a:xfrm>
            <a:off x="285750" y="1050477"/>
            <a:ext cx="8643824" cy="4697180"/>
          </a:xfrm>
          <a:prstGeom prst="rect">
            <a:avLst/>
          </a:prstGeom>
        </p:spPr>
      </p:pic>
    </p:spTree>
    <p:extLst>
      <p:ext uri="{BB962C8B-B14F-4D97-AF65-F5344CB8AC3E}">
        <p14:creationId xmlns:p14="http://schemas.microsoft.com/office/powerpoint/2010/main" val="1020024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sp>
        <p:nvSpPr>
          <p:cNvPr id="5" name="Content Placeholder 2"/>
          <p:cNvSpPr>
            <a:spLocks noGrp="1"/>
          </p:cNvSpPr>
          <p:nvPr>
            <p:ph idx="1"/>
          </p:nvPr>
        </p:nvSpPr>
        <p:spPr>
          <a:xfrm>
            <a:off x="285750" y="1134405"/>
            <a:ext cx="8572500" cy="4324494"/>
          </a:xfrm>
        </p:spPr>
        <p:txBody>
          <a:bodyPr>
            <a:normAutofit fontScale="40000" lnSpcReduction="20000"/>
          </a:bodyPr>
          <a:lstStyle/>
          <a:p>
            <a:r>
              <a:rPr lang="en-US" sz="5100" b="1" dirty="0" smtClean="0"/>
              <a:t>2 CFR 200 Definitions of Budget Period and Period of Performance.</a:t>
            </a:r>
          </a:p>
          <a:p>
            <a:r>
              <a:rPr lang="en-US" dirty="0" smtClean="0"/>
              <a:t>In late 2020 a revised definition took effect.</a:t>
            </a:r>
          </a:p>
          <a:p>
            <a:r>
              <a:rPr lang="en-US" i="1" dirty="0"/>
              <a:t>From 2 CFR 200 Definitions (Current as of April 19, 2021) - </a:t>
            </a:r>
            <a:r>
              <a:rPr lang="en-US" i="1" u="sng" dirty="0">
                <a:hlinkClick r:id="rId3"/>
              </a:rPr>
              <a:t>https://www.ecfr.gov/cgi-bin/retrieveECFR?gp=1&amp;SID=3cbe437ffe224ebb0af8609bd8cc2c42&amp;ty=HTML&amp;h=L&amp;mc=true&amp;r=PART&amp;n=pt2.1.200#se2.1.200_1308</a:t>
            </a:r>
            <a:r>
              <a:rPr lang="en-US" i="1" dirty="0"/>
              <a:t> </a:t>
            </a:r>
            <a:endParaRPr lang="en-US" dirty="0"/>
          </a:p>
          <a:p>
            <a:r>
              <a:rPr lang="en-US" i="1" dirty="0"/>
              <a:t>Budget period</a:t>
            </a:r>
            <a:r>
              <a:rPr lang="en-US" dirty="0"/>
              <a:t> means the time interval from the start date of a funded portion of an award to the end date of that funded portion during which recipients are authorized to expend the funds awarded, including any funds carried forward or other revisions pursuant to §200.308.</a:t>
            </a:r>
          </a:p>
          <a:p>
            <a:r>
              <a:rPr lang="en-US" i="1" dirty="0"/>
              <a:t>Period of performance</a:t>
            </a:r>
            <a:r>
              <a:rPr lang="en-US" dirty="0"/>
              <a:t> means the total estimated time interval between the start of an initial Federal award and the planned end date, which may include one or more funded portions, or budget periods. Identification of the period of performance in the Federal award per §200.211(b)(5) does not commit the awarding agency to fund the award beyond the currently approved budget period.</a:t>
            </a:r>
          </a:p>
          <a:p>
            <a:r>
              <a:rPr lang="en-US" b="1" dirty="0"/>
              <a:t> </a:t>
            </a:r>
          </a:p>
          <a:p>
            <a:r>
              <a:rPr lang="en-US" dirty="0"/>
              <a:t>From Federal Register OMB Final Guidance for Grants and Agreements - </a:t>
            </a:r>
            <a:r>
              <a:rPr lang="en-US" u="sng" dirty="0">
                <a:hlinkClick r:id="rId4"/>
              </a:rPr>
              <a:t>https://www.federalregister.gov/documents/2020/08/13/2020-17468/guidance-for-grants-and-agreements</a:t>
            </a:r>
            <a:r>
              <a:rPr lang="en-US" dirty="0"/>
              <a:t> </a:t>
            </a:r>
            <a:endParaRPr lang="en-US" b="1" dirty="0"/>
          </a:p>
          <a:p>
            <a:r>
              <a:rPr lang="en-US" b="1" dirty="0"/>
              <a:t>Subpart A—Acronyms and Definitions</a:t>
            </a:r>
          </a:p>
          <a:p>
            <a:r>
              <a:rPr lang="en-US" b="1" dirty="0"/>
              <a:t>Period of Performance, Budget Period, and Renewal</a:t>
            </a:r>
            <a:endParaRPr lang="en-US" dirty="0"/>
          </a:p>
          <a:p>
            <a:r>
              <a:rPr lang="en-US" dirty="0"/>
              <a:t>The definition of period of performance and renewal was revised to help clarify that the term period of performance reflects the total estimated time interval between the start of an initial Federal award and the planned end date, and that the period of performance may include one or more budget periods, but the identification of the period of performance does not commit funding beyond the currently approved budget period. The definition of budget period was edited to clarify that recipients are authorized to expend the current funds awarded, including any funds carried forward or other revisions pursuant to </a:t>
            </a:r>
            <a:r>
              <a:rPr lang="en-US" u="sng" dirty="0">
                <a:hlinkClick r:id="rId5"/>
              </a:rPr>
              <a:t>2 CFR 200.308</a:t>
            </a:r>
            <a:r>
              <a:rPr lang="en-US" dirty="0"/>
              <a:t>. </a:t>
            </a:r>
            <a:r>
              <a:rPr lang="en-US" b="1" dirty="0">
                <a:solidFill>
                  <a:srgbClr val="FF0000"/>
                </a:solidFill>
              </a:rPr>
              <a:t>Further, recipients may only incur costs during the first year budget period until subsequent budget periods are funded based on the availability of appropriations, satisfactory performance, and compliance with the terms and conditions of the award.</a:t>
            </a:r>
          </a:p>
          <a:p>
            <a:endParaRPr lang="en-US" dirty="0"/>
          </a:p>
        </p:txBody>
      </p:sp>
    </p:spTree>
    <p:extLst>
      <p:ext uri="{BB962C8B-B14F-4D97-AF65-F5344CB8AC3E}">
        <p14:creationId xmlns:p14="http://schemas.microsoft.com/office/powerpoint/2010/main" val="2141608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Contracts Accounting</a:t>
            </a:r>
            <a:endParaRPr lang="en-US" dirty="0"/>
          </a:p>
        </p:txBody>
      </p:sp>
      <p:sp>
        <p:nvSpPr>
          <p:cNvPr id="6" name="Content Placeholder 2"/>
          <p:cNvSpPr>
            <a:spLocks noGrp="1"/>
          </p:cNvSpPr>
          <p:nvPr>
            <p:ph idx="1"/>
          </p:nvPr>
        </p:nvSpPr>
        <p:spPr>
          <a:xfrm>
            <a:off x="472955" y="1148157"/>
            <a:ext cx="8198089" cy="3660644"/>
          </a:xfrm>
        </p:spPr>
        <p:txBody>
          <a:bodyPr>
            <a:normAutofit fontScale="70000" lnSpcReduction="20000"/>
          </a:bodyPr>
          <a:lstStyle/>
          <a:p>
            <a:pPr marL="0" indent="0">
              <a:buNone/>
            </a:pPr>
            <a:r>
              <a:rPr lang="en-US" dirty="0" smtClean="0"/>
              <a:t>Be aware that spending past a budget period end date without the next increment of funding MAY put you at risk of having those expenses not being allowed if the funding arrives at some future date and the agency does not recognize the spending whilst you had no funding in place.</a:t>
            </a:r>
          </a:p>
          <a:p>
            <a:pPr marL="0" indent="0">
              <a:buNone/>
            </a:pPr>
            <a:endParaRPr lang="en-US" dirty="0"/>
          </a:p>
          <a:p>
            <a:pPr marL="0" indent="0">
              <a:buNone/>
            </a:pPr>
            <a:r>
              <a:rPr lang="en-US" dirty="0" smtClean="0"/>
              <a:t>Spending past the budget period end date with unspent funds should be OK if carryforward is allowed or granted.</a:t>
            </a:r>
          </a:p>
          <a:p>
            <a:pPr marL="0" indent="0">
              <a:buNone/>
            </a:pPr>
            <a:endParaRPr lang="en-US" dirty="0" smtClean="0"/>
          </a:p>
          <a:p>
            <a:pPr marL="0" indent="0">
              <a:buNone/>
            </a:pPr>
            <a:r>
              <a:rPr lang="en-US" dirty="0" smtClean="0"/>
              <a:t>G&amp;C is not implementing any changes at this time to enforce this as the interpretation of the changes varies widely. We believe continuing the research on multiyear, incrementally funded awards to avoid stopping and starting the research unnecessarily is the best course of action at this time.</a:t>
            </a:r>
            <a:endParaRPr lang="en-US" dirty="0"/>
          </a:p>
        </p:txBody>
      </p:sp>
    </p:spTree>
    <p:extLst>
      <p:ext uri="{BB962C8B-B14F-4D97-AF65-F5344CB8AC3E}">
        <p14:creationId xmlns:p14="http://schemas.microsoft.com/office/powerpoint/2010/main" val="1334320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271564"/>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Don Cochran</a:t>
            </a:r>
            <a:r>
              <a:rPr lang="en-US" dirty="0">
                <a:latin typeface="Roboto"/>
                <a:ea typeface="Roboto"/>
                <a:cs typeface="Roboto"/>
              </a:rPr>
              <a:t/>
            </a:r>
            <a:br>
              <a:rPr lang="en-US" dirty="0">
                <a:latin typeface="Roboto"/>
                <a:ea typeface="Roboto"/>
                <a:cs typeface="Roboto"/>
              </a:rPr>
            </a:br>
            <a:r>
              <a:rPr lang="en-US" sz="2200" dirty="0" smtClean="0">
                <a:solidFill>
                  <a:srgbClr val="B3A369"/>
                </a:solidFill>
                <a:latin typeface="Roboto"/>
                <a:ea typeface="Roboto"/>
                <a:cs typeface="Roboto"/>
              </a:rPr>
              <a:t>ERP Syste</a:t>
            </a:r>
            <a:r>
              <a:rPr lang="en-US" sz="2200" dirty="0">
                <a:solidFill>
                  <a:srgbClr val="B3A369"/>
                </a:solidFill>
                <a:latin typeface="Roboto"/>
                <a:ea typeface="Roboto"/>
                <a:cs typeface="Roboto"/>
              </a:rPr>
              <a:t>m</a:t>
            </a:r>
            <a:r>
              <a:rPr lang="en-US" sz="2200" dirty="0" smtClean="0">
                <a:solidFill>
                  <a:srgbClr val="B3A369"/>
                </a:solidFill>
                <a:latin typeface="Roboto"/>
                <a:ea typeface="Roboto"/>
                <a:cs typeface="Roboto"/>
              </a:rPr>
              <a:t> Analyst Lead, ERP</a:t>
            </a:r>
            <a:endParaRPr lang="en-US" sz="2200" dirty="0">
              <a:solidFill>
                <a:srgbClr val="B3A369"/>
              </a:solidFill>
              <a:latin typeface="Roboto"/>
              <a:ea typeface="Roboto"/>
              <a:cs typeface="Roboto"/>
            </a:endParaRPr>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7676141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Workday : Latest News</a:t>
            </a:r>
            <a:endParaRPr lang="en-US" dirty="0"/>
          </a:p>
        </p:txBody>
      </p:sp>
      <p:sp>
        <p:nvSpPr>
          <p:cNvPr id="5" name="TextBox 4"/>
          <p:cNvSpPr txBox="1"/>
          <p:nvPr/>
        </p:nvSpPr>
        <p:spPr>
          <a:xfrm>
            <a:off x="395523" y="1215482"/>
            <a:ext cx="7440920" cy="4308872"/>
          </a:xfrm>
          <a:prstGeom prst="rect">
            <a:avLst/>
          </a:prstGeom>
          <a:noFill/>
        </p:spPr>
        <p:txBody>
          <a:bodyPr wrap="square" rtlCol="0">
            <a:spAutoFit/>
          </a:bodyPr>
          <a:lstStyle/>
          <a:p>
            <a:endParaRPr lang="en-US" sz="3200" dirty="0" smtClean="0"/>
          </a:p>
          <a:p>
            <a:r>
              <a:rPr lang="en-US" sz="2800" dirty="0" smtClean="0"/>
              <a:t>Workday </a:t>
            </a:r>
            <a:r>
              <a:rPr lang="en-US" sz="2800" dirty="0"/>
              <a:t>Community</a:t>
            </a:r>
            <a:br>
              <a:rPr lang="en-US" sz="2800" dirty="0"/>
            </a:br>
            <a:r>
              <a:rPr lang="en-US" sz="2800" dirty="0" smtClean="0"/>
              <a:t> - Collaboration</a:t>
            </a:r>
            <a:r>
              <a:rPr lang="en-US" sz="2800" dirty="0"/>
              <a:t/>
            </a:r>
            <a:br>
              <a:rPr lang="en-US" sz="2800" dirty="0"/>
            </a:br>
            <a:r>
              <a:rPr lang="en-US" sz="2800" dirty="0" smtClean="0"/>
              <a:t> - User </a:t>
            </a:r>
            <a:r>
              <a:rPr lang="en-US" sz="2800" dirty="0"/>
              <a:t>Groups</a:t>
            </a:r>
            <a:br>
              <a:rPr lang="en-US" sz="2800" dirty="0"/>
            </a:br>
            <a:r>
              <a:rPr lang="en-US" sz="2800" dirty="0" smtClean="0"/>
              <a:t> - Brainstorms</a:t>
            </a:r>
          </a:p>
          <a:p>
            <a:endParaRPr lang="en-US" sz="2800" dirty="0"/>
          </a:p>
          <a:p>
            <a:r>
              <a:rPr lang="en-US" sz="2800" dirty="0" smtClean="0"/>
              <a:t> - Documentation</a:t>
            </a:r>
            <a:r>
              <a:rPr lang="en-US" sz="2800" dirty="0"/>
              <a:t/>
            </a:r>
            <a:br>
              <a:rPr lang="en-US" sz="2800" dirty="0"/>
            </a:br>
            <a:endParaRPr lang="en-US" sz="2800" dirty="0"/>
          </a:p>
          <a:p>
            <a:r>
              <a:rPr lang="en-US" sz="2800" dirty="0" err="1"/>
              <a:t>ServiceNow</a:t>
            </a:r>
            <a:endParaRPr lang="en-US" sz="2800" dirty="0"/>
          </a:p>
          <a:p>
            <a:r>
              <a:rPr lang="en-US" dirty="0"/>
              <a:t> </a:t>
            </a:r>
          </a:p>
        </p:txBody>
      </p:sp>
    </p:spTree>
    <p:extLst>
      <p:ext uri="{BB962C8B-B14F-4D97-AF65-F5344CB8AC3E}">
        <p14:creationId xmlns:p14="http://schemas.microsoft.com/office/powerpoint/2010/main" val="35613240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37" y="2086145"/>
            <a:ext cx="8572500" cy="1014761"/>
          </a:xfrm>
        </p:spPr>
        <p:txBody>
          <a:bodyPr>
            <a:normAutofit/>
          </a:bodyPr>
          <a:lstStyle/>
          <a:p>
            <a:pPr algn="ctr"/>
            <a:r>
              <a:rPr lang="en-US" dirty="0">
                <a:latin typeface="Roboto"/>
                <a:ea typeface="Roboto"/>
                <a:cs typeface="Roboto"/>
              </a:rPr>
              <a:t>Workday Grants Reporting</a:t>
            </a:r>
            <a:endParaRPr lang="en-US" sz="3200" dirty="0"/>
          </a:p>
        </p:txBody>
      </p:sp>
      <p:sp>
        <p:nvSpPr>
          <p:cNvPr id="4" name="Title 1"/>
          <p:cNvSpPr txBox="1">
            <a:spLocks/>
          </p:cNvSpPr>
          <p:nvPr/>
        </p:nvSpPr>
        <p:spPr>
          <a:xfrm>
            <a:off x="320255" y="3456604"/>
            <a:ext cx="8572500" cy="2000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2400" dirty="0">
              <a:latin typeface="Roboto"/>
              <a:ea typeface="Roboto"/>
              <a:cs typeface="Roboto"/>
            </a:endParaRPr>
          </a:p>
          <a:p>
            <a:pPr algn="ctr"/>
            <a:r>
              <a:rPr lang="en-US" sz="2800" dirty="0" smtClean="0">
                <a:latin typeface="Roboto"/>
                <a:ea typeface="Roboto"/>
                <a:cs typeface="Roboto"/>
              </a:rPr>
              <a:t>Amy Zhang</a:t>
            </a:r>
            <a:endParaRPr lang="en-US" sz="2800" dirty="0">
              <a:latin typeface="Roboto"/>
              <a:ea typeface="Roboto"/>
              <a:cs typeface="Roboto"/>
            </a:endParaRPr>
          </a:p>
          <a:p>
            <a:pPr algn="ctr"/>
            <a:r>
              <a:rPr lang="en-US" sz="2200" dirty="0">
                <a:solidFill>
                  <a:srgbClr val="B3A369"/>
                </a:solidFill>
                <a:latin typeface="Roboto"/>
                <a:ea typeface="Roboto"/>
                <a:cs typeface="Roboto"/>
              </a:rPr>
              <a:t>ERP Application Support Analyst II</a:t>
            </a:r>
          </a:p>
        </p:txBody>
      </p:sp>
    </p:spTree>
    <p:extLst>
      <p:ext uri="{BB962C8B-B14F-4D97-AF65-F5344CB8AC3E}">
        <p14:creationId xmlns:p14="http://schemas.microsoft.com/office/powerpoint/2010/main" val="4682415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SPONSORED AWARD BUDGET EXPENSE REPORT (SABER)</a:t>
            </a:r>
          </a:p>
        </p:txBody>
      </p:sp>
      <p:sp>
        <p:nvSpPr>
          <p:cNvPr id="5" name="TextBox 4"/>
          <p:cNvSpPr txBox="1"/>
          <p:nvPr/>
        </p:nvSpPr>
        <p:spPr>
          <a:xfrm>
            <a:off x="667910" y="1860604"/>
            <a:ext cx="4365265" cy="2677656"/>
          </a:xfrm>
          <a:prstGeom prst="rect">
            <a:avLst/>
          </a:prstGeom>
          <a:noFill/>
        </p:spPr>
        <p:txBody>
          <a:bodyPr wrap="square" rtlCol="0">
            <a:spAutoFit/>
          </a:bodyPr>
          <a:lstStyle/>
          <a:p>
            <a:r>
              <a:rPr lang="en-US" sz="2400" b="1" u="sng" dirty="0">
                <a:solidFill>
                  <a:schemeClr val="accent1">
                    <a:lumMod val="50000"/>
                  </a:schemeClr>
                </a:solidFill>
              </a:rPr>
              <a:t>Type of Reports:</a:t>
            </a:r>
          </a:p>
          <a:p>
            <a:endParaRPr lang="en-US" sz="2400" b="1" dirty="0">
              <a:solidFill>
                <a:schemeClr val="accent1">
                  <a:lumMod val="50000"/>
                </a:schemeClr>
              </a:solidFill>
            </a:endParaRPr>
          </a:p>
          <a:p>
            <a:r>
              <a:rPr lang="en-US" sz="2400" b="1" dirty="0">
                <a:solidFill>
                  <a:schemeClr val="accent1">
                    <a:lumMod val="50000"/>
                  </a:schemeClr>
                </a:solidFill>
              </a:rPr>
              <a:t>SABER (</a:t>
            </a:r>
            <a:r>
              <a:rPr lang="en-US" sz="2400" b="1" dirty="0" smtClean="0">
                <a:solidFill>
                  <a:schemeClr val="accent1">
                    <a:lumMod val="50000"/>
                  </a:schemeClr>
                </a:solidFill>
              </a:rPr>
              <a:t>NEW)</a:t>
            </a:r>
            <a:endParaRPr lang="en-US" sz="2400" b="1" dirty="0">
              <a:solidFill>
                <a:schemeClr val="accent1">
                  <a:lumMod val="50000"/>
                </a:schemeClr>
              </a:solidFill>
            </a:endParaRPr>
          </a:p>
          <a:p>
            <a:endParaRPr lang="en-US" sz="2400" b="1" dirty="0">
              <a:solidFill>
                <a:schemeClr val="accent1">
                  <a:lumMod val="50000"/>
                </a:schemeClr>
              </a:solidFill>
            </a:endParaRPr>
          </a:p>
          <a:p>
            <a:r>
              <a:rPr lang="en-US" sz="2400" b="1" dirty="0">
                <a:solidFill>
                  <a:schemeClr val="accent1">
                    <a:lumMod val="50000"/>
                  </a:schemeClr>
                </a:solidFill>
              </a:rPr>
              <a:t>SABER BY OBJECT CLASS</a:t>
            </a:r>
          </a:p>
          <a:p>
            <a:endParaRPr lang="en-US" sz="2400" b="1" dirty="0">
              <a:solidFill>
                <a:schemeClr val="accent1">
                  <a:lumMod val="50000"/>
                </a:schemeClr>
              </a:solidFill>
            </a:endParaRPr>
          </a:p>
          <a:p>
            <a:r>
              <a:rPr lang="en-US" sz="2400" b="1" dirty="0">
                <a:solidFill>
                  <a:schemeClr val="accent1">
                    <a:lumMod val="50000"/>
                  </a:schemeClr>
                </a:solidFill>
              </a:rPr>
              <a:t>SABER BY </a:t>
            </a:r>
            <a:r>
              <a:rPr lang="en-US" sz="2400" b="1" dirty="0" smtClean="0">
                <a:solidFill>
                  <a:schemeClr val="accent1">
                    <a:lumMod val="50000"/>
                  </a:schemeClr>
                </a:solidFill>
              </a:rPr>
              <a:t>AWARD</a:t>
            </a:r>
            <a:endParaRPr lang="en-US" sz="2400" b="1" dirty="0">
              <a:solidFill>
                <a:schemeClr val="accent1">
                  <a:lumMod val="50000"/>
                </a:schemeClr>
              </a:solidFill>
            </a:endParaRPr>
          </a:p>
        </p:txBody>
      </p:sp>
    </p:spTree>
    <p:extLst>
      <p:ext uri="{BB962C8B-B14F-4D97-AF65-F5344CB8AC3E}">
        <p14:creationId xmlns:p14="http://schemas.microsoft.com/office/powerpoint/2010/main" val="2989427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SPONSORED AWARD BUDGET EXPENSE REPORT (SABER</a:t>
            </a:r>
            <a:r>
              <a:rPr lang="en-US" dirty="0" smtClean="0"/>
              <a:t>) (NEW)</a:t>
            </a:r>
            <a:endParaRPr lang="en-US" dirty="0"/>
          </a:p>
        </p:txBody>
      </p:sp>
      <p:sp>
        <p:nvSpPr>
          <p:cNvPr id="5" name="TextBox 4"/>
          <p:cNvSpPr txBox="1"/>
          <p:nvPr/>
        </p:nvSpPr>
        <p:spPr>
          <a:xfrm>
            <a:off x="949705" y="1328467"/>
            <a:ext cx="7440920" cy="4524315"/>
          </a:xfrm>
          <a:prstGeom prst="rect">
            <a:avLst/>
          </a:prstGeom>
          <a:noFill/>
        </p:spPr>
        <p:txBody>
          <a:bodyPr wrap="square" rtlCol="0">
            <a:spAutoFit/>
          </a:bodyPr>
          <a:lstStyle/>
          <a:p>
            <a:r>
              <a:rPr lang="en-US" dirty="0" smtClean="0"/>
              <a:t>The </a:t>
            </a:r>
            <a:r>
              <a:rPr lang="en-US" dirty="0"/>
              <a:t>goal in the re-engineering was limited to improving the SABER report's processing time and improving the accuracy of Estimated F&amp;A values. </a:t>
            </a:r>
          </a:p>
          <a:p>
            <a:r>
              <a:rPr lang="en-US" dirty="0"/>
              <a:t> </a:t>
            </a:r>
          </a:p>
          <a:p>
            <a:r>
              <a:rPr lang="en-US" dirty="0"/>
              <a:t>The SABER report should run faster for larger datasets created when using the cost center prompt or the Award PI prompt.</a:t>
            </a:r>
          </a:p>
          <a:p>
            <a:r>
              <a:rPr lang="en-US" dirty="0"/>
              <a:t> </a:t>
            </a:r>
          </a:p>
          <a:p>
            <a:r>
              <a:rPr lang="en-US" dirty="0"/>
              <a:t>Visually the report changes are as follows</a:t>
            </a:r>
            <a:r>
              <a:rPr lang="en-US" dirty="0" smtClean="0"/>
              <a:t>:</a:t>
            </a:r>
          </a:p>
          <a:p>
            <a:endParaRPr lang="en-US" dirty="0"/>
          </a:p>
          <a:p>
            <a:pPr lvl="0"/>
            <a:r>
              <a:rPr lang="en-US" dirty="0"/>
              <a:t>On the Prompt page: We removed the Company and Award Report Viewer prompts as they were unnecessary or added limited value</a:t>
            </a:r>
            <a:r>
              <a:rPr lang="en-US" dirty="0" smtClean="0"/>
              <a:t>.</a:t>
            </a:r>
          </a:p>
          <a:p>
            <a:pPr lvl="0"/>
            <a:endParaRPr lang="en-US" dirty="0"/>
          </a:p>
          <a:p>
            <a:pPr lvl="0"/>
            <a:r>
              <a:rPr lang="en-US" dirty="0"/>
              <a:t>On the Results page: We have combined the Estimated F&amp;A for Obligations and Commitments which replaces what was two different values.</a:t>
            </a:r>
          </a:p>
          <a:p>
            <a:r>
              <a:rPr lang="en-US" dirty="0"/>
              <a:t> </a:t>
            </a:r>
          </a:p>
        </p:txBody>
      </p:sp>
    </p:spTree>
    <p:extLst>
      <p:ext uri="{BB962C8B-B14F-4D97-AF65-F5344CB8AC3E}">
        <p14:creationId xmlns:p14="http://schemas.microsoft.com/office/powerpoint/2010/main" val="3622620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Trends</a:t>
            </a:r>
            <a:endParaRPr lang="en-US" dirty="0"/>
          </a:p>
        </p:txBody>
      </p:sp>
      <p:sp>
        <p:nvSpPr>
          <p:cNvPr id="6" name="TextBox 5"/>
          <p:cNvSpPr txBox="1"/>
          <p:nvPr/>
        </p:nvSpPr>
        <p:spPr>
          <a:xfrm>
            <a:off x="2581275" y="1405982"/>
            <a:ext cx="4257675" cy="369332"/>
          </a:xfrm>
          <a:prstGeom prst="rect">
            <a:avLst/>
          </a:prstGeom>
          <a:noFill/>
        </p:spPr>
        <p:txBody>
          <a:bodyPr wrap="square" rtlCol="0">
            <a:spAutoFit/>
          </a:bodyPr>
          <a:lstStyle/>
          <a:p>
            <a:r>
              <a:rPr lang="en-US" dirty="0" smtClean="0"/>
              <a:t>RI Expenditures: FY20 v. FY21 YOY</a:t>
            </a:r>
            <a:endParaRPr lang="en-US" dirty="0"/>
          </a:p>
        </p:txBody>
      </p:sp>
      <p:pic>
        <p:nvPicPr>
          <p:cNvPr id="3" name="Picture 2"/>
          <p:cNvPicPr>
            <a:picLocks noChangeAspect="1"/>
          </p:cNvPicPr>
          <p:nvPr/>
        </p:nvPicPr>
        <p:blipFill>
          <a:blip r:embed="rId3"/>
          <a:stretch>
            <a:fillRect/>
          </a:stretch>
        </p:blipFill>
        <p:spPr>
          <a:xfrm>
            <a:off x="1580118" y="2070948"/>
            <a:ext cx="6058216" cy="3590567"/>
          </a:xfrm>
          <a:prstGeom prst="rect">
            <a:avLst/>
          </a:prstGeom>
        </p:spPr>
      </p:pic>
    </p:spTree>
    <p:extLst>
      <p:ext uri="{BB962C8B-B14F-4D97-AF65-F5344CB8AC3E}">
        <p14:creationId xmlns:p14="http://schemas.microsoft.com/office/powerpoint/2010/main" val="1163603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SPONSORED AWARD BUDGET EXPENSE REPORT (SABER</a:t>
            </a:r>
            <a:r>
              <a:rPr lang="en-US" dirty="0" smtClean="0"/>
              <a:t>) (NEW)</a:t>
            </a:r>
            <a:endParaRPr lang="en-US" dirty="0"/>
          </a:p>
        </p:txBody>
      </p:sp>
      <p:sp>
        <p:nvSpPr>
          <p:cNvPr id="5" name="TextBox 4"/>
          <p:cNvSpPr txBox="1"/>
          <p:nvPr/>
        </p:nvSpPr>
        <p:spPr>
          <a:xfrm>
            <a:off x="732914" y="1225689"/>
            <a:ext cx="7440920" cy="5632311"/>
          </a:xfrm>
          <a:prstGeom prst="rect">
            <a:avLst/>
          </a:prstGeom>
          <a:noFill/>
        </p:spPr>
        <p:txBody>
          <a:bodyPr wrap="square" rtlCol="0">
            <a:spAutoFit/>
          </a:bodyPr>
          <a:lstStyle/>
          <a:p>
            <a:r>
              <a:rPr lang="en-US" dirty="0" smtClean="0"/>
              <a:t>The </a:t>
            </a:r>
            <a:r>
              <a:rPr lang="en-US" dirty="0"/>
              <a:t>new SABER improves the results for the Estimated F&amp;A.  </a:t>
            </a:r>
            <a:r>
              <a:rPr lang="en-US" dirty="0" smtClean="0"/>
              <a:t>Great </a:t>
            </a:r>
            <a:r>
              <a:rPr lang="en-US" dirty="0"/>
              <a:t>efforts were taken to improve the 'Estimated F&amp;A' calculation; however, there are still scenarios where the algorithm displays an incorrect Estimate because Workday does not support 'Estimated F&amp;A' - so it is something we have had to build in complicated conditional logic in order to create the 'Estimated F&amp;A' in our reports.  'Estimated F&amp;A for Obligations and Commitments' is subject to errors in the calculated value presented on </a:t>
            </a:r>
            <a:r>
              <a:rPr lang="en-US" dirty="0" err="1"/>
              <a:t>Subawards</a:t>
            </a:r>
            <a:r>
              <a:rPr lang="en-US" dirty="0"/>
              <a:t>. In the event the error occurs, usually the error is an omission of an estimated value where it should exist. In a few cases, we observed a different calculated estimate. The error only occurs on a small fraction of the Resident Instruction </a:t>
            </a:r>
            <a:r>
              <a:rPr lang="en-US" dirty="0" err="1"/>
              <a:t>subawards</a:t>
            </a:r>
            <a:r>
              <a:rPr lang="en-US" dirty="0"/>
              <a:t> or other grants with a Basis Limit such as I-Corps funding.  </a:t>
            </a:r>
            <a:r>
              <a:rPr lang="en-US" dirty="0" smtClean="0"/>
              <a:t>We </a:t>
            </a:r>
            <a:r>
              <a:rPr lang="en-US" dirty="0"/>
              <a:t>will continue to work on improving this calculation and hope to resolve the remaining issue soon.</a:t>
            </a:r>
          </a:p>
          <a:p>
            <a:r>
              <a:rPr lang="en-US" dirty="0"/>
              <a:t> </a:t>
            </a:r>
          </a:p>
          <a:p>
            <a:r>
              <a:rPr lang="en-US" dirty="0"/>
              <a:t>Please note that differences may be observed on the Estimated F&amp;A on Obligations of the 'SABER' report and the corresponding Estimates on 'SABER for Award', and 'SABER by Object Class'.  The SABER is the most reliable report, as it contains the most accurate calculations of the three reports.</a:t>
            </a:r>
          </a:p>
        </p:txBody>
      </p:sp>
    </p:spTree>
    <p:extLst>
      <p:ext uri="{BB962C8B-B14F-4D97-AF65-F5344CB8AC3E}">
        <p14:creationId xmlns:p14="http://schemas.microsoft.com/office/powerpoint/2010/main" val="27517257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65799" y="1215481"/>
            <a:ext cx="8650498" cy="2154436"/>
          </a:xfrm>
          <a:prstGeom prst="rect">
            <a:avLst/>
          </a:prstGeom>
          <a:noFill/>
        </p:spPr>
        <p:txBody>
          <a:bodyPr wrap="square" rtlCol="0">
            <a:spAutoFit/>
          </a:bodyPr>
          <a:lstStyle/>
          <a:p>
            <a:pPr lvl="1"/>
            <a:r>
              <a:rPr lang="en-US" sz="2000" b="1" dirty="0"/>
              <a:t>Question: How do I view actuals for a specific period of time?</a:t>
            </a:r>
          </a:p>
          <a:p>
            <a:pPr lvl="1"/>
            <a:endParaRPr lang="en-US" sz="2000" b="1" dirty="0"/>
          </a:p>
          <a:p>
            <a:pPr lvl="1"/>
            <a:r>
              <a:rPr lang="en-US" sz="2000" b="1" dirty="0"/>
              <a:t>Answer: Use the Budgets &amp; Actuals On or After and Budgets &amp;               		   Actuals On or Before criteria</a:t>
            </a:r>
            <a:endParaRPr lang="en-US" dirty="0"/>
          </a:p>
          <a:p>
            <a:pPr lvl="1"/>
            <a:endParaRPr lang="en-US" dirty="0"/>
          </a:p>
          <a:p>
            <a:pPr lvl="1"/>
            <a:endParaRPr lang="en-US" dirty="0"/>
          </a:p>
          <a:p>
            <a:pPr lvl="1"/>
            <a:endParaRPr lang="en-US" dirty="0"/>
          </a:p>
        </p:txBody>
      </p:sp>
      <p:pic>
        <p:nvPicPr>
          <p:cNvPr id="6" name="Picture 5"/>
          <p:cNvPicPr>
            <a:picLocks noChangeAspect="1"/>
          </p:cNvPicPr>
          <p:nvPr/>
        </p:nvPicPr>
        <p:blipFill>
          <a:blip r:embed="rId3"/>
          <a:stretch>
            <a:fillRect/>
          </a:stretch>
        </p:blipFill>
        <p:spPr>
          <a:xfrm>
            <a:off x="1045188" y="3118651"/>
            <a:ext cx="7053623" cy="695325"/>
          </a:xfrm>
          <a:prstGeom prst="rect">
            <a:avLst/>
          </a:prstGeom>
        </p:spPr>
      </p:pic>
      <p:pic>
        <p:nvPicPr>
          <p:cNvPr id="7" name="Picture 6"/>
          <p:cNvPicPr>
            <a:picLocks noChangeAspect="1"/>
          </p:cNvPicPr>
          <p:nvPr/>
        </p:nvPicPr>
        <p:blipFill>
          <a:blip r:embed="rId4"/>
          <a:stretch>
            <a:fillRect/>
          </a:stretch>
        </p:blipFill>
        <p:spPr>
          <a:xfrm>
            <a:off x="1045188" y="4132141"/>
            <a:ext cx="5981700" cy="1400175"/>
          </a:xfrm>
          <a:prstGeom prst="rect">
            <a:avLst/>
          </a:prstGeom>
        </p:spPr>
      </p:pic>
    </p:spTree>
    <p:extLst>
      <p:ext uri="{BB962C8B-B14F-4D97-AF65-F5344CB8AC3E}">
        <p14:creationId xmlns:p14="http://schemas.microsoft.com/office/powerpoint/2010/main" val="1286630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2431435"/>
          </a:xfrm>
          <a:prstGeom prst="rect">
            <a:avLst/>
          </a:prstGeom>
          <a:noFill/>
        </p:spPr>
        <p:txBody>
          <a:bodyPr wrap="square" rtlCol="0">
            <a:spAutoFit/>
          </a:bodyPr>
          <a:lstStyle/>
          <a:p>
            <a:r>
              <a:rPr lang="en-US" sz="2000" b="1" dirty="0"/>
              <a:t>Question: How do I view just the Sponsored portion of my Award, 		     not the cost share (vice versa)?</a:t>
            </a:r>
          </a:p>
          <a:p>
            <a:endParaRPr lang="en-US" sz="2000" dirty="0"/>
          </a:p>
          <a:p>
            <a:r>
              <a:rPr lang="en-US" sz="2000" b="1" dirty="0"/>
              <a:t>Answer:  Use the Grant Hierarchy field to filter.</a:t>
            </a:r>
            <a:endParaRPr lang="en-US" sz="2000" dirty="0"/>
          </a:p>
          <a:p>
            <a:pPr lvl="1"/>
            <a:endParaRPr lang="en-US" dirty="0"/>
          </a:p>
          <a:p>
            <a:pPr lvl="1"/>
            <a:endParaRPr lang="en-US" dirty="0"/>
          </a:p>
          <a:p>
            <a:pPr lvl="1"/>
            <a:endParaRPr lang="en-US" dirty="0"/>
          </a:p>
          <a:p>
            <a:pPr lvl="1"/>
            <a:endParaRPr lang="en-US" dirty="0"/>
          </a:p>
        </p:txBody>
      </p:sp>
      <p:pic>
        <p:nvPicPr>
          <p:cNvPr id="8" name="Picture 7"/>
          <p:cNvPicPr>
            <a:picLocks noChangeAspect="1"/>
          </p:cNvPicPr>
          <p:nvPr/>
        </p:nvPicPr>
        <p:blipFill>
          <a:blip r:embed="rId3"/>
          <a:stretch>
            <a:fillRect/>
          </a:stretch>
        </p:blipFill>
        <p:spPr>
          <a:xfrm>
            <a:off x="1592963" y="4348935"/>
            <a:ext cx="6741371" cy="867400"/>
          </a:xfrm>
          <a:prstGeom prst="rect">
            <a:avLst/>
          </a:prstGeom>
        </p:spPr>
      </p:pic>
      <p:pic>
        <p:nvPicPr>
          <p:cNvPr id="9" name="Picture 8"/>
          <p:cNvPicPr>
            <a:picLocks noChangeAspect="1"/>
          </p:cNvPicPr>
          <p:nvPr/>
        </p:nvPicPr>
        <p:blipFill>
          <a:blip r:embed="rId4"/>
          <a:stretch>
            <a:fillRect/>
          </a:stretch>
        </p:blipFill>
        <p:spPr>
          <a:xfrm>
            <a:off x="1493083" y="3272935"/>
            <a:ext cx="6941132" cy="611070"/>
          </a:xfrm>
          <a:prstGeom prst="rect">
            <a:avLst/>
          </a:prstGeom>
        </p:spPr>
      </p:pic>
    </p:spTree>
    <p:extLst>
      <p:ext uri="{BB962C8B-B14F-4D97-AF65-F5344CB8AC3E}">
        <p14:creationId xmlns:p14="http://schemas.microsoft.com/office/powerpoint/2010/main" val="12391563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a:t>
            </a:r>
          </a:p>
        </p:txBody>
      </p:sp>
      <p:sp>
        <p:nvSpPr>
          <p:cNvPr id="3" name="TextBox 2"/>
          <p:cNvSpPr txBox="1"/>
          <p:nvPr/>
        </p:nvSpPr>
        <p:spPr>
          <a:xfrm>
            <a:off x="427703" y="1215482"/>
            <a:ext cx="8288594" cy="4585871"/>
          </a:xfrm>
          <a:prstGeom prst="rect">
            <a:avLst/>
          </a:prstGeom>
          <a:noFill/>
        </p:spPr>
        <p:txBody>
          <a:bodyPr wrap="square" rtlCol="0">
            <a:spAutoFit/>
          </a:bodyPr>
          <a:lstStyle/>
          <a:p>
            <a:pPr lvl="1" algn="ctr"/>
            <a:endParaRPr lang="en-US" sz="2800" dirty="0"/>
          </a:p>
          <a:p>
            <a:r>
              <a:rPr lang="en-US" sz="1600" b="1" dirty="0"/>
              <a:t>Question:  How do I save a filter if I want to view the same criteria on a regular               	           basis? </a:t>
            </a:r>
          </a:p>
          <a:p>
            <a:r>
              <a:rPr lang="en-US" sz="1600" b="1" dirty="0"/>
              <a:t>Answer: 	   Enter Criteria, Create filter name, and Save filter</a:t>
            </a:r>
          </a:p>
          <a:p>
            <a:endParaRPr lang="en-US" sz="1600" b="1" dirty="0"/>
          </a:p>
          <a:p>
            <a:r>
              <a:rPr lang="en-US" sz="1600" b="1" dirty="0"/>
              <a:t>Question:  How do I modify filters?</a:t>
            </a:r>
            <a:endParaRPr lang="en-US" sz="1600" dirty="0"/>
          </a:p>
          <a:p>
            <a:r>
              <a:rPr lang="en-US" sz="1600" b="1" dirty="0"/>
              <a:t>Answer: 	</a:t>
            </a:r>
            <a:r>
              <a:rPr lang="en-US" sz="1600" b="1" dirty="0" smtClean="0"/>
              <a:t>   You can select Manage Filters and then edit your filter. </a:t>
            </a:r>
            <a:endParaRPr lang="en-US" sz="1600" b="1" dirty="0"/>
          </a:p>
          <a:p>
            <a:endParaRPr lang="en-US" sz="1600" b="1" dirty="0"/>
          </a:p>
          <a:p>
            <a:r>
              <a:rPr lang="en-US" sz="1600" b="1" dirty="0"/>
              <a:t>Question:  Can I create multiple filters?</a:t>
            </a:r>
            <a:endParaRPr lang="en-US" sz="1600" dirty="0"/>
          </a:p>
          <a:p>
            <a:r>
              <a:rPr lang="en-US" sz="1600" b="1" dirty="0"/>
              <a:t>Answer:     Yes, you must create unique filter name.  All filters will display in the 	  	           drop down.</a:t>
            </a:r>
            <a:endParaRPr lang="en-US" sz="1600" dirty="0"/>
          </a:p>
          <a:p>
            <a:endParaRPr lang="en-US" sz="1600" dirty="0"/>
          </a:p>
          <a:p>
            <a:endParaRPr lang="en-US" sz="1600" dirty="0"/>
          </a:p>
          <a:p>
            <a:pPr lvl="1"/>
            <a:endParaRPr lang="en-US" dirty="0"/>
          </a:p>
          <a:p>
            <a:pPr lvl="1"/>
            <a:endParaRPr lang="en-US" dirty="0"/>
          </a:p>
          <a:p>
            <a:pPr lvl="1"/>
            <a:endParaRPr lang="en-US" dirty="0"/>
          </a:p>
          <a:p>
            <a:pPr lvl="1"/>
            <a:endParaRPr lang="en-US" dirty="0"/>
          </a:p>
        </p:txBody>
      </p:sp>
      <p:pic>
        <p:nvPicPr>
          <p:cNvPr id="4" name="Picture 3"/>
          <p:cNvPicPr>
            <a:picLocks noChangeAspect="1"/>
          </p:cNvPicPr>
          <p:nvPr/>
        </p:nvPicPr>
        <p:blipFill>
          <a:blip r:embed="rId3"/>
          <a:stretch>
            <a:fillRect/>
          </a:stretch>
        </p:blipFill>
        <p:spPr>
          <a:xfrm>
            <a:off x="2102460" y="4619588"/>
            <a:ext cx="2662971" cy="1882261"/>
          </a:xfrm>
          <a:prstGeom prst="rect">
            <a:avLst/>
          </a:prstGeom>
        </p:spPr>
      </p:pic>
    </p:spTree>
    <p:extLst>
      <p:ext uri="{BB962C8B-B14F-4D97-AF65-F5344CB8AC3E}">
        <p14:creationId xmlns:p14="http://schemas.microsoft.com/office/powerpoint/2010/main" val="4642116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541" y="639575"/>
            <a:ext cx="8443732" cy="455262"/>
          </a:xfrm>
        </p:spPr>
        <p:txBody>
          <a:bodyPr>
            <a:noAutofit/>
          </a:bodyPr>
          <a:lstStyle/>
          <a:p>
            <a:r>
              <a:rPr lang="en-US" dirty="0" smtClean="0"/>
              <a:t>Drill Down for Detail</a:t>
            </a:r>
            <a:endParaRPr lang="en-US" dirty="0"/>
          </a:p>
        </p:txBody>
      </p:sp>
      <p:sp>
        <p:nvSpPr>
          <p:cNvPr id="3" name="TextBox 2"/>
          <p:cNvSpPr txBox="1"/>
          <p:nvPr/>
        </p:nvSpPr>
        <p:spPr>
          <a:xfrm>
            <a:off x="495541" y="1371742"/>
            <a:ext cx="8288594" cy="2585323"/>
          </a:xfrm>
          <a:prstGeom prst="rect">
            <a:avLst/>
          </a:prstGeom>
          <a:noFill/>
        </p:spPr>
        <p:txBody>
          <a:bodyPr wrap="square" rtlCol="0">
            <a:spAutoFit/>
          </a:bodyPr>
          <a:lstStyle/>
          <a:p>
            <a:r>
              <a:rPr lang="en-US" sz="2400" dirty="0"/>
              <a:t>Drill down on total for Award and/or Grant and view by Object Class and refresh</a:t>
            </a:r>
          </a:p>
          <a:p>
            <a:r>
              <a:rPr lang="en-US" sz="2400" dirty="0"/>
              <a:t>		</a:t>
            </a:r>
          </a:p>
          <a:p>
            <a:pPr lvl="1"/>
            <a:endParaRPr lang="en-US" dirty="0"/>
          </a:p>
          <a:p>
            <a:pPr lvl="1"/>
            <a:endParaRPr lang="en-US" dirty="0"/>
          </a:p>
          <a:p>
            <a:pPr lvl="1"/>
            <a:endParaRPr lang="en-US" dirty="0"/>
          </a:p>
          <a:p>
            <a:pPr lvl="1"/>
            <a:endParaRPr lang="en-US" b="1" dirty="0" smtClean="0"/>
          </a:p>
          <a:p>
            <a:pPr lvl="1"/>
            <a:endParaRPr lang="en-US" b="1" dirty="0"/>
          </a:p>
        </p:txBody>
      </p:sp>
      <p:pic>
        <p:nvPicPr>
          <p:cNvPr id="5" name="Picture 4"/>
          <p:cNvPicPr>
            <a:picLocks noChangeAspect="1"/>
          </p:cNvPicPr>
          <p:nvPr/>
        </p:nvPicPr>
        <p:blipFill rotWithShape="1">
          <a:blip r:embed="rId3"/>
          <a:srcRect r="28653"/>
          <a:stretch/>
        </p:blipFill>
        <p:spPr>
          <a:xfrm>
            <a:off x="2076778" y="2597884"/>
            <a:ext cx="5840305" cy="3272172"/>
          </a:xfrm>
          <a:prstGeom prst="rect">
            <a:avLst/>
          </a:prstGeom>
        </p:spPr>
      </p:pic>
      <p:pic>
        <p:nvPicPr>
          <p:cNvPr id="6" name="Picture 5"/>
          <p:cNvPicPr>
            <a:picLocks noChangeAspect="1"/>
          </p:cNvPicPr>
          <p:nvPr/>
        </p:nvPicPr>
        <p:blipFill>
          <a:blip r:embed="rId4"/>
          <a:stretch>
            <a:fillRect/>
          </a:stretch>
        </p:blipFill>
        <p:spPr>
          <a:xfrm>
            <a:off x="605693" y="2783711"/>
            <a:ext cx="1338465" cy="2476983"/>
          </a:xfrm>
          <a:prstGeom prst="rect">
            <a:avLst/>
          </a:prstGeom>
        </p:spPr>
      </p:pic>
    </p:spTree>
    <p:extLst>
      <p:ext uri="{BB962C8B-B14F-4D97-AF65-F5344CB8AC3E}">
        <p14:creationId xmlns:p14="http://schemas.microsoft.com/office/powerpoint/2010/main" val="35176956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322" y="649270"/>
            <a:ext cx="8443732" cy="455262"/>
          </a:xfrm>
        </p:spPr>
        <p:txBody>
          <a:bodyPr>
            <a:noAutofit/>
          </a:bodyPr>
          <a:lstStyle/>
          <a:p>
            <a:r>
              <a:rPr lang="en-US" dirty="0"/>
              <a:t>Drill Down </a:t>
            </a:r>
            <a:r>
              <a:rPr lang="en-US" dirty="0" smtClean="0"/>
              <a:t>for </a:t>
            </a:r>
            <a:r>
              <a:rPr lang="en-US" dirty="0"/>
              <a:t>Detail</a:t>
            </a:r>
          </a:p>
        </p:txBody>
      </p:sp>
      <p:sp>
        <p:nvSpPr>
          <p:cNvPr id="3" name="TextBox 2"/>
          <p:cNvSpPr txBox="1"/>
          <p:nvPr/>
        </p:nvSpPr>
        <p:spPr>
          <a:xfrm>
            <a:off x="500322" y="1181475"/>
            <a:ext cx="8288594" cy="1569660"/>
          </a:xfrm>
          <a:prstGeom prst="rect">
            <a:avLst/>
          </a:prstGeom>
          <a:noFill/>
        </p:spPr>
        <p:txBody>
          <a:bodyPr wrap="square" rtlCol="0">
            <a:spAutoFit/>
          </a:bodyPr>
          <a:lstStyle/>
          <a:p>
            <a:pPr marL="0" lvl="1"/>
            <a:r>
              <a:rPr lang="en-US" sz="2400" dirty="0" smtClean="0"/>
              <a:t>Move </a:t>
            </a:r>
            <a:r>
              <a:rPr lang="en-US" sz="2400" dirty="0"/>
              <a:t>your cursor next to the number until you see the triangle and left click your </a:t>
            </a:r>
            <a:r>
              <a:rPr lang="en-US" sz="2400" dirty="0" smtClean="0"/>
              <a:t>mouse. </a:t>
            </a:r>
            <a:r>
              <a:rPr lang="en-US" sz="2400" dirty="0"/>
              <a:t>Y</a:t>
            </a:r>
            <a:r>
              <a:rPr lang="en-US" sz="2400" dirty="0" smtClean="0"/>
              <a:t>ou </a:t>
            </a:r>
            <a:r>
              <a:rPr lang="en-US" sz="2400" dirty="0"/>
              <a:t>will see the pop up menu. </a:t>
            </a:r>
          </a:p>
          <a:p>
            <a:pPr marL="0" lvl="1"/>
            <a:endParaRPr lang="en-US" sz="2400" dirty="0"/>
          </a:p>
        </p:txBody>
      </p:sp>
      <p:grpSp>
        <p:nvGrpSpPr>
          <p:cNvPr id="6" name="Group 5"/>
          <p:cNvGrpSpPr/>
          <p:nvPr/>
        </p:nvGrpSpPr>
        <p:grpSpPr>
          <a:xfrm>
            <a:off x="700268" y="2488557"/>
            <a:ext cx="7828348" cy="3883488"/>
            <a:chOff x="700268" y="2488557"/>
            <a:chExt cx="7828348" cy="3883488"/>
          </a:xfrm>
        </p:grpSpPr>
        <p:grpSp>
          <p:nvGrpSpPr>
            <p:cNvPr id="9" name="Group 8"/>
            <p:cNvGrpSpPr/>
            <p:nvPr/>
          </p:nvGrpSpPr>
          <p:grpSpPr>
            <a:xfrm>
              <a:off x="700268" y="2488557"/>
              <a:ext cx="7828348" cy="3693581"/>
              <a:chOff x="700268" y="2488557"/>
              <a:chExt cx="7828348" cy="3693581"/>
            </a:xfrm>
          </p:grpSpPr>
          <p:pic>
            <p:nvPicPr>
              <p:cNvPr id="8" name="Picture 7"/>
              <p:cNvPicPr/>
              <p:nvPr/>
            </p:nvPicPr>
            <p:blipFill rotWithShape="1">
              <a:blip r:embed="rId3"/>
              <a:srcRect b="70562"/>
              <a:stretch/>
            </p:blipFill>
            <p:spPr bwMode="auto">
              <a:xfrm>
                <a:off x="700268" y="2488557"/>
                <a:ext cx="7828348" cy="3693581"/>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2748987" y="3709686"/>
                <a:ext cx="2529069" cy="121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915610" y="5063924"/>
                <a:ext cx="1070658" cy="885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5865962" y="3059502"/>
              <a:ext cx="1736785" cy="3312543"/>
            </a:xfrm>
            <a:prstGeom prst="roundRect">
              <a:avLst/>
            </a:prstGeom>
            <a:noFill/>
            <a:ln w="38100">
              <a:solidFill>
                <a:srgbClr val="EEB2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64488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2510727"/>
            <a:ext cx="8572500" cy="101476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Rob Roy, CRA</a:t>
            </a: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Director of BOR Sponsored Operations</a:t>
            </a:r>
            <a:endParaRPr lang="en-US" dirty="0"/>
          </a:p>
        </p:txBody>
      </p:sp>
      <p:sp>
        <p:nvSpPr>
          <p:cNvPr id="3" name="Title 1"/>
          <p:cNvSpPr txBox="1">
            <a:spLocks/>
          </p:cNvSpPr>
          <p:nvPr/>
        </p:nvSpPr>
        <p:spPr>
          <a:xfrm>
            <a:off x="285750" y="4250234"/>
            <a:ext cx="8572500" cy="120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600"/>
              </a:spcAft>
            </a:pPr>
            <a:endParaRPr lang="en-US" sz="2000" i="1" dirty="0"/>
          </a:p>
        </p:txBody>
      </p:sp>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Tree>
    <p:extLst>
      <p:ext uri="{BB962C8B-B14F-4D97-AF65-F5344CB8AC3E}">
        <p14:creationId xmlns:p14="http://schemas.microsoft.com/office/powerpoint/2010/main" val="21729055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5750" y="1785982"/>
            <a:ext cx="8572500" cy="1014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endParaRPr lang="en-US" sz="3300" dirty="0"/>
          </a:p>
        </p:txBody>
      </p:sp>
      <p:sp>
        <p:nvSpPr>
          <p:cNvPr id="5" name="Title 4"/>
          <p:cNvSpPr>
            <a:spLocks noGrp="1"/>
          </p:cNvSpPr>
          <p:nvPr>
            <p:ph type="title"/>
          </p:nvPr>
        </p:nvSpPr>
        <p:spPr/>
        <p:txBody>
          <a:bodyPr>
            <a:noAutofit/>
          </a:bodyPr>
          <a:lstStyle/>
          <a:p>
            <a:pPr algn="ctr"/>
            <a:r>
              <a:rPr lang="en-US" dirty="0"/>
              <a:t>Upcoming Research Administration </a:t>
            </a:r>
            <a:r>
              <a:rPr lang="en-US" dirty="0" smtClean="0"/>
              <a:t>Trainings</a:t>
            </a:r>
            <a:endParaRPr lang="en-US" dirty="0"/>
          </a:p>
        </p:txBody>
      </p:sp>
      <p:pic>
        <p:nvPicPr>
          <p:cNvPr id="6" name="Picture 5"/>
          <p:cNvPicPr>
            <a:picLocks noChangeAspect="1"/>
          </p:cNvPicPr>
          <p:nvPr/>
        </p:nvPicPr>
        <p:blipFill>
          <a:blip r:embed="rId2"/>
          <a:stretch>
            <a:fillRect/>
          </a:stretch>
        </p:blipFill>
        <p:spPr>
          <a:xfrm>
            <a:off x="595457" y="1215482"/>
            <a:ext cx="7953086" cy="919375"/>
          </a:xfrm>
          <a:prstGeom prst="rect">
            <a:avLst/>
          </a:prstGeom>
          <a:ln>
            <a:solidFill>
              <a:schemeClr val="tx1"/>
            </a:solidFill>
          </a:ln>
        </p:spPr>
      </p:pic>
      <p:sp>
        <p:nvSpPr>
          <p:cNvPr id="8" name="Rectangle 7"/>
          <p:cNvSpPr/>
          <p:nvPr/>
        </p:nvSpPr>
        <p:spPr>
          <a:xfrm>
            <a:off x="199486" y="2134857"/>
            <a:ext cx="8572501" cy="4616648"/>
          </a:xfrm>
          <a:prstGeom prst="rect">
            <a:avLst/>
          </a:prstGeom>
        </p:spPr>
        <p:txBody>
          <a:bodyPr wrap="square">
            <a:spAutoFit/>
          </a:bodyPr>
          <a:lstStyle/>
          <a:p>
            <a:pPr lvl="2"/>
            <a:r>
              <a:rPr lang="en-US" sz="1600" dirty="0" smtClean="0">
                <a:solidFill>
                  <a:srgbClr val="000000"/>
                </a:solidFill>
                <a:ea typeface="Calibri" panose="020F0502020204030204" pitchFamily="34" charset="0"/>
                <a:hlinkClick r:id="rId3"/>
              </a:rPr>
              <a:t>https</a:t>
            </a:r>
            <a:r>
              <a:rPr lang="en-US" sz="1600" dirty="0">
                <a:solidFill>
                  <a:srgbClr val="000000"/>
                </a:solidFill>
                <a:ea typeface="Calibri" panose="020F0502020204030204" pitchFamily="34" charset="0"/>
                <a:hlinkClick r:id="rId3"/>
              </a:rPr>
              <a:t>://training.osp.gatech.edu</a:t>
            </a:r>
            <a:r>
              <a:rPr lang="en-US" sz="1600" dirty="0" smtClean="0">
                <a:solidFill>
                  <a:srgbClr val="000000"/>
                </a:solidFill>
                <a:ea typeface="Calibri" panose="020F0502020204030204" pitchFamily="34" charset="0"/>
                <a:hlinkClick r:id="rId3"/>
              </a:rPr>
              <a:t>/</a:t>
            </a:r>
            <a:r>
              <a:rPr lang="en-US" sz="1600" dirty="0" smtClean="0">
                <a:solidFill>
                  <a:srgbClr val="000000"/>
                </a:solidFill>
                <a:ea typeface="Calibri" panose="020F0502020204030204" pitchFamily="34" charset="0"/>
              </a:rPr>
              <a:t> - sign in with GT credentials and register</a:t>
            </a:r>
          </a:p>
          <a:p>
            <a:pPr lvl="1"/>
            <a:endParaRPr lang="en-US" sz="1600" dirty="0" smtClean="0">
              <a:solidFill>
                <a:srgbClr val="000000"/>
              </a:solidFill>
              <a:ea typeface="Calibri" panose="020F0502020204030204" pitchFamily="34" charset="0"/>
            </a:endParaRPr>
          </a:p>
          <a:p>
            <a:r>
              <a:rPr lang="en-US" dirty="0" smtClean="0">
                <a:solidFill>
                  <a:srgbClr val="000000"/>
                </a:solidFill>
                <a:ea typeface="Calibri" panose="020F0502020204030204" pitchFamily="34" charset="0"/>
              </a:rPr>
              <a:t>May </a:t>
            </a:r>
            <a:r>
              <a:rPr lang="en-US" dirty="0">
                <a:solidFill>
                  <a:srgbClr val="000000"/>
                </a:solidFill>
                <a:ea typeface="Calibri" panose="020F0502020204030204" pitchFamily="34" charset="0"/>
              </a:rPr>
              <a:t>Training Classes</a:t>
            </a:r>
            <a:r>
              <a:rPr lang="en-US" dirty="0" smtClean="0">
                <a:solidFill>
                  <a:srgbClr val="000000"/>
                </a:solidFill>
                <a:ea typeface="Calibri" panose="020F0502020204030204" pitchFamily="34" charset="0"/>
              </a:rPr>
              <a:t>:</a:t>
            </a:r>
          </a:p>
          <a:p>
            <a:pPr marL="342900" marR="0" lvl="0" indent="-342900">
              <a:spcBef>
                <a:spcPts val="0"/>
              </a:spcBef>
              <a:spcAft>
                <a:spcPts val="0"/>
              </a:spcAft>
              <a:buSzPts val="1000"/>
              <a:buFont typeface="Symbol" panose="05050102010706020507" pitchFamily="18" charset="2"/>
              <a:buChar char=""/>
              <a:tabLst>
                <a:tab pos="457200" algn="l"/>
              </a:tabLst>
            </a:pPr>
            <a:r>
              <a:rPr lang="en-US" dirty="0" smtClean="0">
                <a:solidFill>
                  <a:srgbClr val="000000"/>
                </a:solidFill>
                <a:ea typeface="Times New Roman" panose="02020603050405020304" pitchFamily="18" charset="0"/>
              </a:rPr>
              <a:t>5/18 </a:t>
            </a:r>
            <a:r>
              <a:rPr lang="en-US" dirty="0">
                <a:solidFill>
                  <a:srgbClr val="000000"/>
                </a:solidFill>
                <a:ea typeface="Times New Roman" panose="02020603050405020304" pitchFamily="18" charset="0"/>
              </a:rPr>
              <a:t>(Tuesday) - Post-Award &amp; Compliance Part 2 from 12:30pm - 3:00pm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5/19 (Wednesday</a:t>
            </a:r>
            <a:r>
              <a:rPr lang="en-US" dirty="0" smtClean="0">
                <a:solidFill>
                  <a:srgbClr val="000000"/>
                </a:solidFill>
                <a:ea typeface="Times New Roman" panose="02020603050405020304" pitchFamily="18" charset="0"/>
              </a:rPr>
              <a:t>)</a:t>
            </a:r>
          </a:p>
          <a:p>
            <a:pPr marL="800100" lvl="1" indent="-342900">
              <a:buSzPts val="1000"/>
              <a:buFont typeface="Symbol" panose="05050102010706020507" pitchFamily="18" charset="2"/>
              <a:buChar char=""/>
              <a:tabLst>
                <a:tab pos="457200" algn="l"/>
              </a:tabLst>
            </a:pPr>
            <a:r>
              <a:rPr lang="en-US" dirty="0" smtClean="0">
                <a:solidFill>
                  <a:srgbClr val="000000"/>
                </a:solidFill>
                <a:ea typeface="Times New Roman" panose="02020603050405020304" pitchFamily="18" charset="0"/>
              </a:rPr>
              <a:t>GT </a:t>
            </a:r>
            <a:r>
              <a:rPr lang="en-US" dirty="0">
                <a:solidFill>
                  <a:srgbClr val="000000"/>
                </a:solidFill>
                <a:ea typeface="Times New Roman" panose="02020603050405020304" pitchFamily="18" charset="0"/>
              </a:rPr>
              <a:t>Basic Certification Workshop from 9:30am - 12:30pm</a:t>
            </a:r>
            <a:endParaRPr lang="en-US" sz="1600" dirty="0">
              <a:solidFill>
                <a:srgbClr val="000000"/>
              </a:solidFill>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US" dirty="0" smtClean="0">
                <a:solidFill>
                  <a:srgbClr val="000000"/>
                </a:solidFill>
                <a:ea typeface="Times New Roman" panose="02020603050405020304" pitchFamily="18" charset="0"/>
              </a:rPr>
              <a:t>Finding </a:t>
            </a:r>
            <a:r>
              <a:rPr lang="en-US" dirty="0">
                <a:solidFill>
                  <a:srgbClr val="000000"/>
                </a:solidFill>
                <a:ea typeface="Times New Roman" panose="02020603050405020304" pitchFamily="18" charset="0"/>
              </a:rPr>
              <a:t>Funding and Submission Process from 7:00pm - 8:00pm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5/20 (Thursday) - Post-Award &amp; Compliance Part 1 from 9:30am - 12:00pm</a:t>
            </a:r>
            <a:endParaRPr lang="en-US" sz="16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5/21 (Friday) - NSF CAREER Panel Discussion from 10:00am - </a:t>
            </a:r>
            <a:r>
              <a:rPr lang="en-US" dirty="0" smtClean="0">
                <a:solidFill>
                  <a:srgbClr val="000000"/>
                </a:solidFill>
                <a:ea typeface="Times New Roman" panose="02020603050405020304" pitchFamily="18" charset="0"/>
              </a:rPr>
              <a:t>12:00pm</a:t>
            </a:r>
            <a:endParaRPr lang="en-US" sz="1600" dirty="0" smtClean="0">
              <a:solidFill>
                <a:srgbClr val="000000"/>
              </a:solidFill>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smtClean="0">
                <a:solidFill>
                  <a:srgbClr val="000000"/>
                </a:solidFill>
                <a:ea typeface="Times New Roman" panose="02020603050405020304" pitchFamily="18" charset="0"/>
              </a:rPr>
              <a:t>5/24 (Monday) – </a:t>
            </a:r>
            <a:r>
              <a:rPr lang="en-US" sz="1600" dirty="0" err="1" smtClean="0">
                <a:solidFill>
                  <a:srgbClr val="000000"/>
                </a:solidFill>
                <a:ea typeface="Times New Roman" panose="02020603050405020304" pitchFamily="18" charset="0"/>
              </a:rPr>
              <a:t>eRouting</a:t>
            </a:r>
            <a:r>
              <a:rPr lang="en-US" sz="1600" dirty="0" smtClean="0">
                <a:solidFill>
                  <a:srgbClr val="000000"/>
                </a:solidFill>
                <a:ea typeface="Times New Roman" panose="02020603050405020304" pitchFamily="18" charset="0"/>
              </a:rPr>
              <a:t> Proposal Module from 1:00pm – 2:30pm</a:t>
            </a:r>
            <a:endParaRPr lang="en-US" sz="1400" dirty="0">
              <a:solidFill>
                <a:srgbClr val="000000"/>
              </a:solidFill>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600" dirty="0" smtClean="0">
                <a:solidFill>
                  <a:srgbClr val="000000"/>
                </a:solidFill>
                <a:ea typeface="Times New Roman" panose="02020603050405020304" pitchFamily="18" charset="0"/>
              </a:rPr>
              <a:t>5/26 (</a:t>
            </a:r>
            <a:r>
              <a:rPr lang="en-US" sz="1600" dirty="0">
                <a:solidFill>
                  <a:srgbClr val="000000"/>
                </a:solidFill>
                <a:ea typeface="Times New Roman" panose="02020603050405020304" pitchFamily="18" charset="0"/>
              </a:rPr>
              <a:t>Wednesday</a:t>
            </a:r>
            <a:r>
              <a:rPr lang="en-US" sz="1600" dirty="0" smtClean="0">
                <a:solidFill>
                  <a:srgbClr val="000000"/>
                </a:solidFill>
                <a:ea typeface="Times New Roman" panose="02020603050405020304" pitchFamily="18" charset="0"/>
              </a:rPr>
              <a:t>) – Cayuse Proposal System </a:t>
            </a:r>
            <a:r>
              <a:rPr lang="en-US" sz="1600" dirty="0">
                <a:solidFill>
                  <a:srgbClr val="000000"/>
                </a:solidFill>
                <a:ea typeface="Times New Roman" panose="02020603050405020304" pitchFamily="18" charset="0"/>
              </a:rPr>
              <a:t>from 1:00pm </a:t>
            </a:r>
            <a:r>
              <a:rPr lang="en-US" sz="1600">
                <a:solidFill>
                  <a:srgbClr val="000000"/>
                </a:solidFill>
                <a:ea typeface="Times New Roman" panose="02020603050405020304" pitchFamily="18" charset="0"/>
              </a:rPr>
              <a:t>– </a:t>
            </a:r>
            <a:r>
              <a:rPr lang="en-US" sz="1600" smtClean="0">
                <a:solidFill>
                  <a:srgbClr val="000000"/>
                </a:solidFill>
                <a:ea typeface="Times New Roman" panose="02020603050405020304" pitchFamily="18" charset="0"/>
              </a:rPr>
              <a:t>2:30pm</a:t>
            </a:r>
            <a:endParaRPr lang="en-US" sz="1600" dirty="0" smtClean="0">
              <a:solidFill>
                <a:srgbClr val="000000"/>
              </a:solidFill>
              <a:ea typeface="Times New Roman" panose="02020603050405020304" pitchFamily="18" charset="0"/>
            </a:endParaRPr>
          </a:p>
          <a:p>
            <a:pPr marR="0" lvl="0">
              <a:spcBef>
                <a:spcPts val="0"/>
              </a:spcBef>
              <a:spcAft>
                <a:spcPts val="0"/>
              </a:spcAft>
              <a:buSzPts val="1000"/>
              <a:tabLst>
                <a:tab pos="457200" algn="l"/>
              </a:tabLst>
            </a:pPr>
            <a:endParaRPr lang="en-US" sz="1600" dirty="0" smtClean="0">
              <a:solidFill>
                <a:srgbClr val="000000"/>
              </a:solidFill>
              <a:ea typeface="Times New Roman" panose="02020603050405020304" pitchFamily="18" charset="0"/>
            </a:endParaRPr>
          </a:p>
          <a:p>
            <a:pPr marR="0" lvl="0">
              <a:spcBef>
                <a:spcPts val="0"/>
              </a:spcBef>
              <a:spcAft>
                <a:spcPts val="0"/>
              </a:spcAft>
              <a:buSzPts val="1000"/>
              <a:tabLst>
                <a:tab pos="457200" algn="l"/>
              </a:tabLst>
            </a:pPr>
            <a:r>
              <a:rPr lang="en-US" sz="1600" dirty="0" smtClean="0">
                <a:solidFill>
                  <a:srgbClr val="000000"/>
                </a:solidFill>
                <a:ea typeface="Calibri" panose="020F0502020204030204" pitchFamily="34" charset="0"/>
              </a:rPr>
              <a:t>OTHER</a:t>
            </a:r>
          </a:p>
          <a:p>
            <a:pPr marL="342900" indent="-342900">
              <a:buSzPts val="1000"/>
              <a:buFont typeface="Symbol" panose="05050102010706020507" pitchFamily="18" charset="2"/>
              <a:buChar char=""/>
              <a:tabLst>
                <a:tab pos="457200" algn="l"/>
              </a:tabLst>
            </a:pPr>
            <a:r>
              <a:rPr lang="en-US" dirty="0" smtClean="0">
                <a:solidFill>
                  <a:srgbClr val="000000"/>
                </a:solidFill>
                <a:ea typeface="Times New Roman" panose="02020603050405020304" pitchFamily="18" charset="0"/>
              </a:rPr>
              <a:t>Research Admin Buzz Quarterly Meetings:</a:t>
            </a:r>
          </a:p>
          <a:p>
            <a:pPr marL="800100" lvl="1" indent="-342900">
              <a:buSzPts val="1000"/>
              <a:buFont typeface="Symbol" panose="05050102010706020507" pitchFamily="18" charset="2"/>
              <a:buChar char=""/>
              <a:tabLst>
                <a:tab pos="457200" algn="l"/>
              </a:tabLst>
            </a:pPr>
            <a:r>
              <a:rPr lang="en-US" dirty="0" smtClean="0">
                <a:solidFill>
                  <a:srgbClr val="000000"/>
                </a:solidFill>
                <a:ea typeface="Times New Roman" panose="02020603050405020304" pitchFamily="18" charset="0"/>
              </a:rPr>
              <a:t>July 20</a:t>
            </a:r>
            <a:r>
              <a:rPr lang="en-US" baseline="30000" dirty="0" smtClean="0">
                <a:solidFill>
                  <a:srgbClr val="000000"/>
                </a:solidFill>
                <a:ea typeface="Times New Roman" panose="02020603050405020304" pitchFamily="18" charset="0"/>
              </a:rPr>
              <a:t>th</a:t>
            </a:r>
            <a:r>
              <a:rPr lang="en-US" dirty="0" smtClean="0">
                <a:solidFill>
                  <a:srgbClr val="000000"/>
                </a:solidFill>
                <a:ea typeface="Times New Roman" panose="02020603050405020304" pitchFamily="18" charset="0"/>
              </a:rPr>
              <a:t> and October 13</a:t>
            </a:r>
            <a:r>
              <a:rPr lang="en-US" baseline="30000" dirty="0" smtClean="0">
                <a:solidFill>
                  <a:srgbClr val="000000"/>
                </a:solidFill>
                <a:ea typeface="Times New Roman" panose="02020603050405020304" pitchFamily="18" charset="0"/>
              </a:rPr>
              <a:t>th</a:t>
            </a:r>
            <a:r>
              <a:rPr lang="en-US" dirty="0" smtClean="0">
                <a:solidFill>
                  <a:srgbClr val="000000"/>
                </a:solidFill>
                <a:ea typeface="Times New Roman" panose="02020603050405020304" pitchFamily="18" charset="0"/>
              </a:rPr>
              <a:t> from 11:00am – 1:00pm</a:t>
            </a:r>
            <a:r>
              <a:rPr lang="en-US" dirty="0">
                <a:solidFill>
                  <a:srgbClr val="000000"/>
                </a:solidFill>
                <a:ea typeface="Times New Roman" panose="02020603050405020304" pitchFamily="18" charset="0"/>
              </a:rPr>
              <a:t> </a:t>
            </a: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CRA Study Group (10 week session) Friday's between 12:30pm-2pm  </a:t>
            </a:r>
            <a:endParaRPr lang="en-US" sz="1600" dirty="0">
              <a:solidFill>
                <a:srgbClr val="000000"/>
              </a:solidFill>
              <a:ea typeface="Calibri" panose="020F0502020204030204" pitchFamily="34" charset="0"/>
            </a:endParaRPr>
          </a:p>
          <a:p>
            <a:pPr marL="800100" lvl="1" indent="-342900">
              <a:buSzPts val="1000"/>
              <a:buFont typeface="Symbol" panose="05050102010706020507" pitchFamily="18" charset="2"/>
              <a:buChar char=""/>
              <a:tabLst>
                <a:tab pos="457200" algn="l"/>
              </a:tabLst>
            </a:pPr>
            <a:r>
              <a:rPr lang="en-US" dirty="0">
                <a:solidFill>
                  <a:srgbClr val="000000"/>
                </a:solidFill>
                <a:ea typeface="Times New Roman" panose="02020603050405020304" pitchFamily="18" charset="0"/>
              </a:rPr>
              <a:t>Next series starts August 27th (skips Sept 3rd) and ends November 5th</a:t>
            </a:r>
            <a:endParaRPr lang="en-US" sz="1600" dirty="0">
              <a:solidFill>
                <a:srgbClr val="000000"/>
              </a:solidFill>
              <a:effectLst/>
              <a:ea typeface="Calibri" panose="020F0502020204030204" pitchFamily="34" charset="0"/>
            </a:endParaRPr>
          </a:p>
        </p:txBody>
      </p:sp>
    </p:spTree>
    <p:extLst>
      <p:ext uri="{BB962C8B-B14F-4D97-AF65-F5344CB8AC3E}">
        <p14:creationId xmlns:p14="http://schemas.microsoft.com/office/powerpoint/2010/main" val="35895523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Latest </a:t>
            </a:r>
            <a:r>
              <a:rPr lang="en-US" i="1" dirty="0" smtClean="0"/>
              <a:t>Buzz</a:t>
            </a:r>
            <a:r>
              <a:rPr lang="en-US" dirty="0" smtClean="0"/>
              <a:t> with G&amp;C Accounting</a:t>
            </a:r>
            <a:endParaRPr lang="en-US" dirty="0"/>
          </a:p>
        </p:txBody>
      </p:sp>
      <p:pic>
        <p:nvPicPr>
          <p:cNvPr id="5" name="Content Placeholder 4" descr="Cover Me Q&amp;A: What's your favorite cover song? - Cover M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81844" y="1583770"/>
            <a:ext cx="6980311" cy="2929237"/>
          </a:xfrm>
        </p:spPr>
      </p:pic>
      <p:sp>
        <p:nvSpPr>
          <p:cNvPr id="6" name="TextBox 5"/>
          <p:cNvSpPr txBox="1"/>
          <p:nvPr/>
        </p:nvSpPr>
        <p:spPr>
          <a:xfrm>
            <a:off x="3018503" y="5034116"/>
            <a:ext cx="3431458"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2298333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209" y="2015140"/>
            <a:ext cx="1460138" cy="323420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04" y="457396"/>
            <a:ext cx="2605548" cy="1429924"/>
          </a:xfrm>
          <a:prstGeom prst="rect">
            <a:avLst/>
          </a:prstGeom>
        </p:spPr>
      </p:pic>
      <p:sp>
        <p:nvSpPr>
          <p:cNvPr id="2" name="TextBox 1"/>
          <p:cNvSpPr txBox="1"/>
          <p:nvPr/>
        </p:nvSpPr>
        <p:spPr>
          <a:xfrm>
            <a:off x="3018504" y="5692877"/>
            <a:ext cx="2802194" cy="369332"/>
          </a:xfrm>
          <a:prstGeom prst="rect">
            <a:avLst/>
          </a:prstGeom>
          <a:noFill/>
        </p:spPr>
        <p:txBody>
          <a:bodyPr wrap="square" rtlCol="0">
            <a:spAutoFit/>
          </a:bodyPr>
          <a:lstStyle/>
          <a:p>
            <a:r>
              <a:rPr lang="en-US" dirty="0" smtClean="0"/>
              <a:t>GRANTS.GATECH.EDU</a:t>
            </a:r>
            <a:endParaRPr lang="en-US" dirty="0"/>
          </a:p>
        </p:txBody>
      </p:sp>
    </p:spTree>
    <p:extLst>
      <p:ext uri="{BB962C8B-B14F-4D97-AF65-F5344CB8AC3E}">
        <p14:creationId xmlns:p14="http://schemas.microsoft.com/office/powerpoint/2010/main" val="6867025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t>
            </a:r>
            <a:r>
              <a:rPr lang="en-US" dirty="0" smtClean="0"/>
              <a:t>G&amp;C Updates</a:t>
            </a:r>
            <a:endParaRPr lang="en-US" dirty="0"/>
          </a:p>
        </p:txBody>
      </p:sp>
      <p:sp>
        <p:nvSpPr>
          <p:cNvPr id="3" name="TextBox 2"/>
          <p:cNvSpPr txBox="1"/>
          <p:nvPr/>
        </p:nvSpPr>
        <p:spPr>
          <a:xfrm>
            <a:off x="427703" y="1215482"/>
            <a:ext cx="8288594" cy="317009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Invoices</a:t>
            </a:r>
          </a:p>
          <a:p>
            <a:pPr marL="742950" lvl="1" indent="-285750">
              <a:buFont typeface="Arial" panose="020B0604020202020204" pitchFamily="34" charset="0"/>
              <a:buChar char="•"/>
            </a:pPr>
            <a:r>
              <a:rPr lang="en-US" sz="2400" dirty="0" smtClean="0"/>
              <a:t>G&amp;C is averaging $28.4 million in invoices during the first ten months of FY21 and has $284 million during that time (versus $264 million through ten months last year)</a:t>
            </a:r>
            <a:endParaRPr lang="en-US" sz="2400" dirty="0"/>
          </a:p>
          <a:p>
            <a:pPr marL="285750" indent="-285750">
              <a:buFont typeface="Arial" panose="020B0604020202020204" pitchFamily="34" charset="0"/>
              <a:buChar char="•"/>
            </a:pPr>
            <a:r>
              <a:rPr lang="en-US" sz="2400" dirty="0" smtClean="0"/>
              <a:t>Financial Reports</a:t>
            </a:r>
          </a:p>
          <a:p>
            <a:pPr marL="742950" lvl="1" indent="-285750">
              <a:buFont typeface="Arial" panose="020B0604020202020204" pitchFamily="34" charset="0"/>
              <a:buChar char="•"/>
            </a:pPr>
            <a:r>
              <a:rPr lang="en-US" sz="2400" dirty="0" smtClean="0"/>
              <a:t>833 total through 10 months.</a:t>
            </a:r>
            <a:endParaRPr lang="en-US" sz="2400" dirty="0"/>
          </a:p>
          <a:p>
            <a:pPr lvl="1"/>
            <a:endParaRPr lang="en-US" dirty="0"/>
          </a:p>
          <a:p>
            <a:endParaRPr lang="en-US" sz="1400" dirty="0"/>
          </a:p>
        </p:txBody>
      </p:sp>
    </p:spTree>
    <p:extLst>
      <p:ext uri="{BB962C8B-B14F-4D97-AF65-F5344CB8AC3E}">
        <p14:creationId xmlns:p14="http://schemas.microsoft.com/office/powerpoint/2010/main" val="12448282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313" y="2766897"/>
            <a:ext cx="6429375" cy="761071"/>
          </a:xfrm>
        </p:spPr>
        <p:txBody>
          <a:bodyPr>
            <a:normAutofit fontScale="90000"/>
          </a:bodyPr>
          <a:lstStyle/>
          <a:p>
            <a:pPr algn="ctr"/>
            <a:r>
              <a:rPr lang="en-US" dirty="0">
                <a:latin typeface="Roboto"/>
                <a:ea typeface="Roboto"/>
                <a:cs typeface="Roboto"/>
              </a:rPr>
              <a:t/>
            </a:r>
            <a:br>
              <a:rPr lang="en-US" dirty="0">
                <a:latin typeface="Roboto"/>
                <a:ea typeface="Roboto"/>
                <a:cs typeface="Roboto"/>
              </a:rPr>
            </a:br>
            <a:r>
              <a:rPr lang="en-US" dirty="0" smtClean="0">
                <a:latin typeface="Roboto"/>
                <a:ea typeface="Roboto"/>
                <a:cs typeface="Roboto"/>
              </a:rPr>
              <a:t>Cassandra Belton, MBA,CPA </a:t>
            </a:r>
            <a:r>
              <a:rPr lang="en-US" dirty="0">
                <a:latin typeface="Roboto"/>
                <a:ea typeface="Roboto"/>
                <a:cs typeface="Roboto"/>
              </a:rPr>
              <a:t/>
            </a:r>
            <a:br>
              <a:rPr lang="en-US" dirty="0">
                <a:latin typeface="Roboto"/>
                <a:ea typeface="Roboto"/>
                <a:cs typeface="Roboto"/>
              </a:rPr>
            </a:br>
            <a:r>
              <a:rPr lang="en-US" sz="2200" dirty="0">
                <a:solidFill>
                  <a:srgbClr val="B3A369"/>
                </a:solidFill>
                <a:latin typeface="Roboto"/>
                <a:ea typeface="Roboto"/>
                <a:cs typeface="Roboto"/>
              </a:rPr>
              <a:t>Cost Accounting</a:t>
            </a:r>
            <a:br>
              <a:rPr lang="en-US" sz="2200" dirty="0">
                <a:solidFill>
                  <a:srgbClr val="B3A369"/>
                </a:solidFill>
                <a:latin typeface="Roboto"/>
                <a:ea typeface="Roboto"/>
                <a:cs typeface="Roboto"/>
              </a:rPr>
            </a:br>
            <a:r>
              <a:rPr lang="en-US" sz="2200" dirty="0">
                <a:solidFill>
                  <a:srgbClr val="B3A369"/>
                </a:solidFill>
                <a:latin typeface="Roboto"/>
                <a:ea typeface="Roboto"/>
                <a:cs typeface="Roboto"/>
              </a:rPr>
              <a:t>Financial Compliance Program Manager</a:t>
            </a:r>
            <a:br>
              <a:rPr lang="en-US" sz="2200" dirty="0">
                <a:solidFill>
                  <a:srgbClr val="B3A369"/>
                </a:solidFill>
                <a:latin typeface="Roboto"/>
                <a:ea typeface="Roboto"/>
                <a:cs typeface="Roboto"/>
              </a:rPr>
            </a:br>
            <a:endParaRPr lang="en-US" sz="2200" dirty="0">
              <a:solidFill>
                <a:srgbClr val="B3A369"/>
              </a:solidFill>
              <a:latin typeface="Roboto"/>
              <a:ea typeface="Roboto"/>
              <a:cs typeface="Roboto"/>
            </a:endParaRPr>
          </a:p>
        </p:txBody>
      </p:sp>
      <p:sp>
        <p:nvSpPr>
          <p:cNvPr id="3" name="Title 1"/>
          <p:cNvSpPr txBox="1">
            <a:spLocks/>
          </p:cNvSpPr>
          <p:nvPr/>
        </p:nvSpPr>
        <p:spPr>
          <a:xfrm>
            <a:off x="1357313" y="4044927"/>
            <a:ext cx="6429375" cy="9034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450"/>
              </a:spcAft>
            </a:pPr>
            <a:endParaRPr lang="en-US" sz="1500" i="1" dirty="0"/>
          </a:p>
        </p:txBody>
      </p:sp>
    </p:spTree>
    <p:extLst>
      <p:ext uri="{BB962C8B-B14F-4D97-AF65-F5344CB8AC3E}">
        <p14:creationId xmlns:p14="http://schemas.microsoft.com/office/powerpoint/2010/main" val="2977493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259" y="725557"/>
            <a:ext cx="6981907" cy="765313"/>
          </a:xfrm>
        </p:spPr>
        <p:txBody>
          <a:bodyPr>
            <a:normAutofit/>
          </a:bodyPr>
          <a:lstStyle/>
          <a:p>
            <a:pPr algn="ctr"/>
            <a:r>
              <a:rPr lang="en-US" dirty="0" smtClean="0"/>
              <a:t>Audit Corner: </a:t>
            </a:r>
            <a:r>
              <a:rPr lang="en-US" dirty="0" err="1" smtClean="0"/>
              <a:t>Rebudgeting</a:t>
            </a:r>
            <a:r>
              <a:rPr lang="en-US" dirty="0" smtClean="0"/>
              <a:t> Risk</a:t>
            </a:r>
            <a:endParaRPr lang="en-US" dirty="0"/>
          </a:p>
        </p:txBody>
      </p:sp>
      <p:sp>
        <p:nvSpPr>
          <p:cNvPr id="3" name="Content Placeholder 2"/>
          <p:cNvSpPr>
            <a:spLocks noGrp="1"/>
          </p:cNvSpPr>
          <p:nvPr>
            <p:ph sz="half" idx="1"/>
          </p:nvPr>
        </p:nvSpPr>
        <p:spPr>
          <a:xfrm>
            <a:off x="526774" y="1600200"/>
            <a:ext cx="7768105" cy="4691270"/>
          </a:xfrm>
          <a:ln>
            <a:noFill/>
          </a:ln>
        </p:spPr>
        <p:txBody>
          <a:bodyPr>
            <a:normAutofit fontScale="92500" lnSpcReduction="10000"/>
          </a:bodyPr>
          <a:lstStyle/>
          <a:p>
            <a:pPr marL="0" indent="0">
              <a:buNone/>
            </a:pPr>
            <a:r>
              <a:rPr lang="en-US" sz="2400" dirty="0" smtClean="0"/>
              <a:t>High risk:</a:t>
            </a:r>
          </a:p>
          <a:p>
            <a:r>
              <a:rPr lang="en-US" sz="2400" dirty="0" smtClean="0"/>
              <a:t>Between existing and new budget category</a:t>
            </a:r>
            <a:endParaRPr lang="en-US" sz="2400" dirty="0"/>
          </a:p>
          <a:p>
            <a:r>
              <a:rPr lang="en-US" sz="2400" dirty="0" smtClean="0"/>
              <a:t>Between existing and restricted category</a:t>
            </a:r>
          </a:p>
          <a:p>
            <a:pPr marL="0" indent="0">
              <a:buNone/>
            </a:pPr>
            <a:r>
              <a:rPr lang="en-US" sz="2400" dirty="0" smtClean="0"/>
              <a:t>    e.g. </a:t>
            </a:r>
            <a:r>
              <a:rPr lang="en-US" sz="2400" dirty="0"/>
              <a:t>p</a:t>
            </a:r>
            <a:r>
              <a:rPr lang="en-US" sz="2400" dirty="0" smtClean="0"/>
              <a:t>articipant support; foreign travel, equipment</a:t>
            </a:r>
            <a:endParaRPr lang="en-US" sz="2400" dirty="0"/>
          </a:p>
          <a:p>
            <a:pPr marL="0" indent="0">
              <a:buNone/>
            </a:pPr>
            <a:r>
              <a:rPr lang="en-US" sz="2400" dirty="0" smtClean="0"/>
              <a:t>Medium risk:</a:t>
            </a:r>
            <a:endParaRPr lang="en-US" sz="2400" dirty="0"/>
          </a:p>
          <a:p>
            <a:pPr marL="285750" indent="-285750"/>
            <a:r>
              <a:rPr lang="en-US" sz="2400" dirty="0" smtClean="0"/>
              <a:t>Between existing categories, but unapproved type  e.g. GRA salary</a:t>
            </a:r>
            <a:r>
              <a:rPr lang="en-US" sz="2400" dirty="0" smtClean="0">
                <a:sym typeface="Wingdings" panose="05000000000000000000" pitchFamily="2" charset="2"/>
              </a:rPr>
              <a:t></a:t>
            </a:r>
            <a:r>
              <a:rPr lang="en-US" sz="2400" dirty="0" smtClean="0"/>
              <a:t> Tech Temp salary</a:t>
            </a:r>
          </a:p>
          <a:p>
            <a:pPr marL="0" indent="0">
              <a:buNone/>
            </a:pPr>
            <a:r>
              <a:rPr lang="en-US" sz="2400" dirty="0" smtClean="0"/>
              <a:t>Lower risk:</a:t>
            </a:r>
          </a:p>
          <a:p>
            <a:r>
              <a:rPr lang="en-US" sz="2400" dirty="0" smtClean="0"/>
              <a:t>Between existing categories and existing type</a:t>
            </a:r>
          </a:p>
          <a:p>
            <a:pPr marL="0" indent="0">
              <a:buNone/>
            </a:pPr>
            <a:r>
              <a:rPr lang="en-US" sz="2400" dirty="0"/>
              <a:t> </a:t>
            </a:r>
            <a:r>
              <a:rPr lang="en-US" sz="2400" dirty="0" smtClean="0"/>
              <a:t>  e.g. travel </a:t>
            </a:r>
            <a:r>
              <a:rPr lang="en-US" sz="2400" dirty="0" smtClean="0">
                <a:sym typeface="Wingdings" panose="05000000000000000000" pitchFamily="2" charset="2"/>
              </a:rPr>
              <a:t> material &amp; supplies</a:t>
            </a:r>
          </a:p>
          <a:p>
            <a:pPr marL="0" indent="0">
              <a:buNone/>
            </a:pPr>
            <a:r>
              <a:rPr lang="en-US" sz="2400" b="1" dirty="0" smtClean="0">
                <a:solidFill>
                  <a:srgbClr val="FF0000"/>
                </a:solidFill>
                <a:sym typeface="Wingdings" panose="05000000000000000000" pitchFamily="2" charset="2"/>
              </a:rPr>
              <a:t>ALL</a:t>
            </a:r>
            <a:r>
              <a:rPr lang="en-US" sz="2400" dirty="0" smtClean="0">
                <a:sym typeface="Wingdings" panose="05000000000000000000" pitchFamily="2" charset="2"/>
              </a:rPr>
              <a:t> changes involve risk! Written sponsor approval is best practice.</a:t>
            </a:r>
            <a:endParaRPr lang="en-US" sz="2400" dirty="0" smtClean="0"/>
          </a:p>
          <a:p>
            <a:endParaRPr lang="en-US" sz="2400" dirty="0" smtClean="0"/>
          </a:p>
          <a:p>
            <a:pPr marL="0" indent="0">
              <a:buNone/>
            </a:pPr>
            <a:endParaRPr lang="en-US" sz="2400" dirty="0"/>
          </a:p>
        </p:txBody>
      </p:sp>
    </p:spTree>
    <p:extLst>
      <p:ext uri="{BB962C8B-B14F-4D97-AF65-F5344CB8AC3E}">
        <p14:creationId xmlns:p14="http://schemas.microsoft.com/office/powerpoint/2010/main" val="3060783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313" y="2766897"/>
            <a:ext cx="6429375" cy="1844517"/>
          </a:xfrm>
        </p:spPr>
        <p:txBody>
          <a:bodyPr>
            <a:normAutofit/>
          </a:bodyPr>
          <a:lstStyle/>
          <a:p>
            <a:pPr algn="ctr"/>
            <a:r>
              <a:rPr lang="en-US" dirty="0" smtClean="0">
                <a:latin typeface="Roboto"/>
                <a:ea typeface="Roboto"/>
                <a:cs typeface="Roboto"/>
              </a:rPr>
              <a:t>Carol Gibson, CPA </a:t>
            </a:r>
            <a:r>
              <a:rPr lang="en-US" dirty="0">
                <a:latin typeface="Roboto"/>
                <a:ea typeface="Roboto"/>
                <a:cs typeface="Roboto"/>
              </a:rPr>
              <a:t/>
            </a:r>
            <a:br>
              <a:rPr lang="en-US" dirty="0">
                <a:latin typeface="Roboto"/>
                <a:ea typeface="Roboto"/>
                <a:cs typeface="Roboto"/>
              </a:rPr>
            </a:br>
            <a:r>
              <a:rPr lang="en-US" sz="2200" dirty="0" smtClean="0">
                <a:latin typeface="Roboto"/>
                <a:ea typeface="Roboto"/>
                <a:cs typeface="Roboto"/>
              </a:rPr>
              <a:t>Institute Controller and Chief Accounting Officer</a:t>
            </a:r>
            <a:br>
              <a:rPr lang="en-US" sz="2200" dirty="0" smtClean="0">
                <a:latin typeface="Roboto"/>
                <a:ea typeface="Roboto"/>
                <a:cs typeface="Roboto"/>
              </a:rPr>
            </a:br>
            <a:r>
              <a:rPr lang="en-US" sz="2200" dirty="0" smtClean="0">
                <a:latin typeface="Roboto"/>
                <a:ea typeface="Roboto"/>
                <a:cs typeface="Roboto"/>
              </a:rPr>
              <a:t>Controller’s Office</a:t>
            </a:r>
            <a:endParaRPr lang="en-US" sz="2200" dirty="0">
              <a:latin typeface="Roboto"/>
              <a:ea typeface="Roboto"/>
              <a:cs typeface="Roboto"/>
            </a:endParaRPr>
          </a:p>
        </p:txBody>
      </p:sp>
      <p:sp>
        <p:nvSpPr>
          <p:cNvPr id="3" name="Title 1"/>
          <p:cNvSpPr txBox="1">
            <a:spLocks/>
          </p:cNvSpPr>
          <p:nvPr/>
        </p:nvSpPr>
        <p:spPr>
          <a:xfrm>
            <a:off x="1357313" y="4044927"/>
            <a:ext cx="6429375" cy="9034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a:lstStyle>
          <a:p>
            <a:pPr algn="ctr">
              <a:spcAft>
                <a:spcPts val="450"/>
              </a:spcAft>
            </a:pPr>
            <a:endParaRPr lang="en-US" sz="1500" i="1" dirty="0"/>
          </a:p>
        </p:txBody>
      </p:sp>
    </p:spTree>
    <p:extLst>
      <p:ext uri="{BB962C8B-B14F-4D97-AF65-F5344CB8AC3E}">
        <p14:creationId xmlns:p14="http://schemas.microsoft.com/office/powerpoint/2010/main" val="4061807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BEB44D29EDD04CB9097BA75913CB89" ma:contentTypeVersion="12" ma:contentTypeDescription="Create a new document." ma:contentTypeScope="" ma:versionID="47aa165440c9264a310db60ddf025054">
  <xsd:schema xmlns:xsd="http://www.w3.org/2001/XMLSchema" xmlns:xs="http://www.w3.org/2001/XMLSchema" xmlns:p="http://schemas.microsoft.com/office/2006/metadata/properties" xmlns:ns3="d161d792-62b2-4f41-ac3a-333a77a120fb" xmlns:ns4="204af650-b4c7-458d-b0d8-872510ed4c10" targetNamespace="http://schemas.microsoft.com/office/2006/metadata/properties" ma:root="true" ma:fieldsID="6452128c7d074a9e964e11129f0a98fd" ns3:_="" ns4:_="">
    <xsd:import namespace="d161d792-62b2-4f41-ac3a-333a77a120fb"/>
    <xsd:import namespace="204af650-b4c7-458d-b0d8-872510ed4c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1d792-62b2-4f41-ac3a-333a77a120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4af650-b4c7-458d-b0d8-872510ed4c1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B95510-388F-4B54-A042-E81080784286}">
  <ds:schemaRefs>
    <ds:schemaRef ds:uri="http://purl.org/dc/terms/"/>
    <ds:schemaRef ds:uri="http://www.w3.org/XML/1998/namespace"/>
    <ds:schemaRef ds:uri="http://purl.org/dc/dcmitype/"/>
    <ds:schemaRef ds:uri="http://purl.org/dc/elements/1.1/"/>
    <ds:schemaRef ds:uri="d161d792-62b2-4f41-ac3a-333a77a120f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04af650-b4c7-458d-b0d8-872510ed4c10"/>
  </ds:schemaRefs>
</ds:datastoreItem>
</file>

<file path=customXml/itemProps2.xml><?xml version="1.0" encoding="utf-8"?>
<ds:datastoreItem xmlns:ds="http://schemas.openxmlformats.org/officeDocument/2006/customXml" ds:itemID="{EA9165FB-ADE2-44FC-8314-EDA917EDD9A3}">
  <ds:schemaRefs>
    <ds:schemaRef ds:uri="http://schemas.microsoft.com/sharepoint/v3/contenttype/forms"/>
  </ds:schemaRefs>
</ds:datastoreItem>
</file>

<file path=customXml/itemProps3.xml><?xml version="1.0" encoding="utf-8"?>
<ds:datastoreItem xmlns:ds="http://schemas.openxmlformats.org/officeDocument/2006/customXml" ds:itemID="{17338D3F-54E0-4D15-AE49-F53FEEC92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1d792-62b2-4f41-ac3a-333a77a120fb"/>
    <ds:schemaRef ds:uri="204af650-b4c7-458d-b0d8-872510ed4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2015_editable_slide_template</Template>
  <TotalTime>21538</TotalTime>
  <Words>3465</Words>
  <Application>Microsoft Office PowerPoint</Application>
  <PresentationFormat>On-screen Show (4:3)</PresentationFormat>
  <Paragraphs>513</Paragraphs>
  <Slides>59</Slides>
  <Notes>29</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59</vt:i4>
      </vt:variant>
    </vt:vector>
  </HeadingPairs>
  <TitlesOfParts>
    <vt:vector size="75" baseType="lpstr">
      <vt:lpstr>Roboto Light</vt:lpstr>
      <vt:lpstr>Times New Roman</vt:lpstr>
      <vt:lpstr>Gils</vt:lpstr>
      <vt:lpstr>Lucida Grande</vt:lpstr>
      <vt:lpstr>Roboto</vt:lpstr>
      <vt:lpstr>Symbol</vt:lpstr>
      <vt:lpstr>Roboto Condensed Light</vt:lpstr>
      <vt:lpstr>Gill Sans MT</vt:lpstr>
      <vt:lpstr>Wingdings</vt:lpstr>
      <vt:lpstr>Arial</vt:lpstr>
      <vt:lpstr>Calibri</vt:lpstr>
      <vt:lpstr>Custom Design</vt:lpstr>
      <vt:lpstr>1_Custom Design</vt:lpstr>
      <vt:lpstr>2_Custom Design</vt:lpstr>
      <vt:lpstr>White Main</vt:lpstr>
      <vt:lpstr>3_Custom Design</vt:lpstr>
      <vt:lpstr>The Latest Buzz with G&amp;C Accounting</vt:lpstr>
      <vt:lpstr>Agenda </vt:lpstr>
      <vt:lpstr> Josh Rosenberg Sr. Director, Grants and Contracts </vt:lpstr>
      <vt:lpstr>Research Trends</vt:lpstr>
      <vt:lpstr>Research Trends</vt:lpstr>
      <vt:lpstr>General G&amp;C Updates</vt:lpstr>
      <vt:lpstr> Cassandra Belton, MBA,CPA  Cost Accounting Financial Compliance Program Manager </vt:lpstr>
      <vt:lpstr>Audit Corner: Rebudgeting Risk</vt:lpstr>
      <vt:lpstr>Carol Gibson, CPA  Institute Controller and Chief Accounting Officer Controller’s Office</vt:lpstr>
      <vt:lpstr>FY21 Key Year-End Reminders</vt:lpstr>
      <vt:lpstr>FY21 High Level Closeout Schedule</vt:lpstr>
      <vt:lpstr>FY21 Financial Reporting Schedule</vt:lpstr>
      <vt:lpstr>Clearing Invoices In Match Exception  May 19, 2021</vt:lpstr>
      <vt:lpstr>Where are we with the match exceptions?</vt:lpstr>
      <vt:lpstr>What causes Match Exceptions: Change Orders Required</vt:lpstr>
      <vt:lpstr>What causes Match Exceptions: Receipts or Approval</vt:lpstr>
      <vt:lpstr>How can you help clear out invoices in match exception?</vt:lpstr>
      <vt:lpstr>Where are we with outstanding invoices in department WebNow queues:</vt:lpstr>
      <vt:lpstr>Questions</vt:lpstr>
      <vt:lpstr> Gabrielle Slappey Financial Manager, Grants and Contracts </vt:lpstr>
      <vt:lpstr>Meet the Team</vt:lpstr>
      <vt:lpstr>Meet the Team</vt:lpstr>
      <vt:lpstr>Overview</vt:lpstr>
      <vt:lpstr>Overview</vt:lpstr>
      <vt:lpstr>Reminders</vt:lpstr>
      <vt:lpstr>Reminders</vt:lpstr>
      <vt:lpstr>Reminders</vt:lpstr>
      <vt:lpstr>Reminders</vt:lpstr>
      <vt:lpstr>Quick Stats</vt:lpstr>
      <vt:lpstr> Jonathon Jeffries, CPA Director of Cost Accounting</vt:lpstr>
      <vt:lpstr>Year End Effort Compliance - NIH</vt:lpstr>
      <vt:lpstr>Year End Effort Compliance - NSF</vt:lpstr>
      <vt:lpstr>Terminating Employee ASR - Process</vt:lpstr>
      <vt:lpstr>Year End – Service Center Carry Forward</vt:lpstr>
      <vt:lpstr>Fringe and GSTRP Rate Studies</vt:lpstr>
      <vt:lpstr>GTRI/RI Exchange of Services/Admin Study</vt:lpstr>
      <vt:lpstr> Glenn Campopiano, CRA Project Accounting Director of Project Accounting </vt:lpstr>
      <vt:lpstr>Grants and Contracts Accounting</vt:lpstr>
      <vt:lpstr>Grants and Contracts Accounting</vt:lpstr>
      <vt:lpstr>Grants and Contracts Accounting</vt:lpstr>
      <vt:lpstr>Grants and Contracts Accounting</vt:lpstr>
      <vt:lpstr>Grants and Contracts Accounting</vt:lpstr>
      <vt:lpstr>Grants and Contracts Accounting</vt:lpstr>
      <vt:lpstr>Grants and Contracts Accounting</vt:lpstr>
      <vt:lpstr> Don Cochran ERP System Analyst Lead, ERP</vt:lpstr>
      <vt:lpstr>Workday : Latest News</vt:lpstr>
      <vt:lpstr>Workday Grants Reporting</vt:lpstr>
      <vt:lpstr>SPONSORED AWARD BUDGET EXPENSE REPORT (SABER)</vt:lpstr>
      <vt:lpstr>SPONSORED AWARD BUDGET EXPENSE REPORT (SABER) (NEW)</vt:lpstr>
      <vt:lpstr>SPONSORED AWARD BUDGET EXPENSE REPORT (SABER) (NEW)</vt:lpstr>
      <vt:lpstr>TIPS AND TRICKS</vt:lpstr>
      <vt:lpstr>TIPS AND TRICKS</vt:lpstr>
      <vt:lpstr>TIPS AND TRICKS</vt:lpstr>
      <vt:lpstr>Drill Down for Detail</vt:lpstr>
      <vt:lpstr>Drill Down for Detail</vt:lpstr>
      <vt:lpstr> Rob Roy, CRA Director of BOR Sponsored Operations</vt:lpstr>
      <vt:lpstr>Upcoming Research Administration Trainings</vt:lpstr>
      <vt:lpstr>The Latest Buzz with G&amp;C Accounting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Yoo, Justin</cp:lastModifiedBy>
  <cp:revision>227</cp:revision>
  <cp:lastPrinted>2019-09-24T17:23:11Z</cp:lastPrinted>
  <dcterms:created xsi:type="dcterms:W3CDTF">2016-03-09T16:46:53Z</dcterms:created>
  <dcterms:modified xsi:type="dcterms:W3CDTF">2021-05-17T20:02:53Z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0x01010012BEB44D29EDD04CB9097BA75913CB89</vt:lpwstr>
  </property>
</Properties>
</file>