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 id="2147483683" r:id="rId5"/>
    <p:sldMasterId id="2147483695" r:id="rId6"/>
    <p:sldMasterId id="2147483705" r:id="rId7"/>
    <p:sldMasterId id="2147483712" r:id="rId8"/>
  </p:sldMasterIdLst>
  <p:notesMasterIdLst>
    <p:notesMasterId r:id="rId106"/>
  </p:notesMasterIdLst>
  <p:sldIdLst>
    <p:sldId id="515" r:id="rId9"/>
    <p:sldId id="517" r:id="rId10"/>
    <p:sldId id="518" r:id="rId11"/>
    <p:sldId id="488" r:id="rId12"/>
    <p:sldId id="505" r:id="rId13"/>
    <p:sldId id="509" r:id="rId14"/>
    <p:sldId id="508" r:id="rId15"/>
    <p:sldId id="519" r:id="rId16"/>
    <p:sldId id="594" r:id="rId17"/>
    <p:sldId id="595" r:id="rId18"/>
    <p:sldId id="596" r:id="rId19"/>
    <p:sldId id="597" r:id="rId20"/>
    <p:sldId id="598" r:id="rId21"/>
    <p:sldId id="599" r:id="rId22"/>
    <p:sldId id="600" r:id="rId23"/>
    <p:sldId id="601" r:id="rId24"/>
    <p:sldId id="602" r:id="rId25"/>
    <p:sldId id="603" r:id="rId26"/>
    <p:sldId id="604" r:id="rId27"/>
    <p:sldId id="605" r:id="rId28"/>
    <p:sldId id="606" r:id="rId29"/>
    <p:sldId id="607" r:id="rId30"/>
    <p:sldId id="608" r:id="rId31"/>
    <p:sldId id="609" r:id="rId32"/>
    <p:sldId id="610" r:id="rId33"/>
    <p:sldId id="611" r:id="rId34"/>
    <p:sldId id="612" r:id="rId35"/>
    <p:sldId id="613" r:id="rId36"/>
    <p:sldId id="593" r:id="rId37"/>
    <p:sldId id="520" r:id="rId38"/>
    <p:sldId id="521" r:id="rId39"/>
    <p:sldId id="522" r:id="rId40"/>
    <p:sldId id="523" r:id="rId41"/>
    <p:sldId id="524" r:id="rId42"/>
    <p:sldId id="529" r:id="rId43"/>
    <p:sldId id="530" r:id="rId44"/>
    <p:sldId id="525" r:id="rId45"/>
    <p:sldId id="526" r:id="rId46"/>
    <p:sldId id="527" r:id="rId47"/>
    <p:sldId id="528" r:id="rId48"/>
    <p:sldId id="575" r:id="rId49"/>
    <p:sldId id="532" r:id="rId50"/>
    <p:sldId id="533" r:id="rId51"/>
    <p:sldId id="534" r:id="rId52"/>
    <p:sldId id="535" r:id="rId53"/>
    <p:sldId id="536" r:id="rId54"/>
    <p:sldId id="537" r:id="rId55"/>
    <p:sldId id="538" r:id="rId56"/>
    <p:sldId id="539" r:id="rId57"/>
    <p:sldId id="540" r:id="rId58"/>
    <p:sldId id="541" r:id="rId59"/>
    <p:sldId id="542" r:id="rId60"/>
    <p:sldId id="543" r:id="rId61"/>
    <p:sldId id="544" r:id="rId62"/>
    <p:sldId id="545" r:id="rId63"/>
    <p:sldId id="546" r:id="rId64"/>
    <p:sldId id="547" r:id="rId65"/>
    <p:sldId id="548" r:id="rId66"/>
    <p:sldId id="549" r:id="rId67"/>
    <p:sldId id="550" r:id="rId68"/>
    <p:sldId id="551" r:id="rId69"/>
    <p:sldId id="552" r:id="rId70"/>
    <p:sldId id="553" r:id="rId71"/>
    <p:sldId id="554" r:id="rId72"/>
    <p:sldId id="555" r:id="rId73"/>
    <p:sldId id="556" r:id="rId74"/>
    <p:sldId id="557" r:id="rId75"/>
    <p:sldId id="558" r:id="rId76"/>
    <p:sldId id="559" r:id="rId77"/>
    <p:sldId id="560" r:id="rId78"/>
    <p:sldId id="561" r:id="rId79"/>
    <p:sldId id="562" r:id="rId80"/>
    <p:sldId id="563" r:id="rId81"/>
    <p:sldId id="564" r:id="rId82"/>
    <p:sldId id="565" r:id="rId83"/>
    <p:sldId id="566" r:id="rId84"/>
    <p:sldId id="567" r:id="rId85"/>
    <p:sldId id="568" r:id="rId86"/>
    <p:sldId id="569" r:id="rId87"/>
    <p:sldId id="570" r:id="rId88"/>
    <p:sldId id="571" r:id="rId89"/>
    <p:sldId id="572" r:id="rId90"/>
    <p:sldId id="573" r:id="rId91"/>
    <p:sldId id="574" r:id="rId92"/>
    <p:sldId id="582" r:id="rId93"/>
    <p:sldId id="583" r:id="rId94"/>
    <p:sldId id="584" r:id="rId95"/>
    <p:sldId id="585" r:id="rId96"/>
    <p:sldId id="586" r:id="rId97"/>
    <p:sldId id="587" r:id="rId98"/>
    <p:sldId id="588" r:id="rId99"/>
    <p:sldId id="589" r:id="rId100"/>
    <p:sldId id="590" r:id="rId101"/>
    <p:sldId id="579" r:id="rId102"/>
    <p:sldId id="580" r:id="rId103"/>
    <p:sldId id="591" r:id="rId104"/>
    <p:sldId id="592" r:id="rId105"/>
  </p:sldIdLst>
  <p:sldSz cx="9144000" cy="6858000" type="screen4x3"/>
  <p:notesSz cx="7010400" cy="9296400"/>
  <p:embeddedFontLst>
    <p:embeddedFont>
      <p:font typeface="Roboto Light" panose="020B0604020202020204" charset="0"/>
      <p:regular r:id="rId107"/>
    </p:embeddedFont>
    <p:embeddedFont>
      <p:font typeface="Roboto" panose="020B0604020202020204" charset="0"/>
      <p:regular r:id="rId108"/>
      <p:bold r:id="rId109"/>
      <p:italic r:id="rId110"/>
      <p:boldItalic r:id="rId111"/>
    </p:embeddedFont>
    <p:embeddedFont>
      <p:font typeface="Calibri" panose="020F0502020204030204" pitchFamily="34" charset="0"/>
      <p:regular r:id="rId112"/>
      <p:bold r:id="rId113"/>
      <p:italic r:id="rId114"/>
      <p:boldItalic r:id="rId115"/>
    </p:embeddedFont>
    <p:embeddedFont>
      <p:font typeface="Roboto Condensed Light" panose="020B0604020202020204" charset="0"/>
      <p:regular r:id="rId116"/>
      <p:bold r:id="rId117"/>
      <p:italic r:id="rId118"/>
      <p:boldItalic r:id="rId1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CF8183-0841-4392-9FC3-1AB3570641A0}">
          <p14:sldIdLst>
            <p14:sldId id="515"/>
            <p14:sldId id="517"/>
            <p14:sldId id="518"/>
            <p14:sldId id="488"/>
            <p14:sldId id="505"/>
            <p14:sldId id="509"/>
            <p14:sldId id="508"/>
            <p14:sldId id="519"/>
            <p14:sldId id="594"/>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593"/>
            <p14:sldId id="520"/>
            <p14:sldId id="521"/>
            <p14:sldId id="522"/>
            <p14:sldId id="523"/>
            <p14:sldId id="524"/>
            <p14:sldId id="529"/>
            <p14:sldId id="530"/>
            <p14:sldId id="525"/>
            <p14:sldId id="526"/>
            <p14:sldId id="527"/>
            <p14:sldId id="528"/>
            <p14:sldId id="575"/>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Lst>
        </p14:section>
        <p14:section name="Untitled Section" id="{2008F1B4-0793-4154-8789-2CCF1BC26F80}">
          <p14:sldIdLst>
            <p14:sldId id="582"/>
            <p14:sldId id="583"/>
            <p14:sldId id="584"/>
            <p14:sldId id="585"/>
            <p14:sldId id="586"/>
            <p14:sldId id="587"/>
            <p14:sldId id="588"/>
            <p14:sldId id="589"/>
            <p14:sldId id="590"/>
            <p14:sldId id="579"/>
            <p14:sldId id="580"/>
            <p14:sldId id="591"/>
            <p14:sldId id="592"/>
          </p14:sldIdLst>
        </p14:section>
      </p14:sectionLst>
    </p:ext>
    <p:ext uri="{EFAFB233-063F-42B5-8137-9DF3F51BA10A}">
      <p15:sldGuideLst xmlns:p15="http://schemas.microsoft.com/office/powerpoint/2012/main">
        <p15:guide id="1" orient="horz" pos="773" userDrawn="1">
          <p15:clr>
            <a:srgbClr val="A4A3A4"/>
          </p15:clr>
        </p15:guide>
        <p15:guide id="2" pos="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211"/>
    <a:srgbClr val="0000FF"/>
    <a:srgbClr val="B3A369"/>
    <a:srgbClr val="003057"/>
    <a:srgbClr val="A7934B"/>
    <a:srgbClr val="857437"/>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94660"/>
  </p:normalViewPr>
  <p:slideViewPr>
    <p:cSldViewPr snapToGrid="0">
      <p:cViewPr varScale="1">
        <p:scale>
          <a:sx n="69" d="100"/>
          <a:sy n="69" d="100"/>
        </p:scale>
        <p:origin x="1230" y="84"/>
      </p:cViewPr>
      <p:guideLst>
        <p:guide orient="horz" pos="773"/>
        <p:guide pos="1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font" Target="fonts/font11.fntdata"/><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font" Target="fonts/font6.fntdata"/><Relationship Id="rId16" Type="http://schemas.openxmlformats.org/officeDocument/2006/relationships/slide" Target="slides/slide8.xml"/><Relationship Id="rId107" Type="http://schemas.openxmlformats.org/officeDocument/2006/relationships/font" Target="fonts/font1.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font" Target="fonts/font2.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3.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10.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font" Target="fonts/font5.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7F7FF-446A-403E-A47F-493ADB53F49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04833C6-122C-400D-9836-A8F6EE3459DE}">
      <dgm:prSet phldrT="[Text]" custT="1"/>
      <dgm:spPr>
        <a:solidFill>
          <a:srgbClr val="B3A369"/>
        </a:solidFill>
      </dgm:spPr>
      <dgm:t>
        <a:bodyPr/>
        <a:lstStyle/>
        <a:p>
          <a:r>
            <a:rPr lang="en-US" sz="2400">
              <a:latin typeface="Roboto"/>
              <a:ea typeface="Roboto"/>
              <a:cs typeface="Arial"/>
            </a:rPr>
            <a:t>Employee Cost Detail</a:t>
          </a:r>
          <a:endParaRPr lang="en-US" sz="2400"/>
        </a:p>
      </dgm:t>
    </dgm:pt>
    <dgm:pt modelId="{A8A695E9-961B-4880-B9D0-D824047395F4}" type="parTrans" cxnId="{97B9E06E-2AF1-4E6A-AFAB-D9F6E99F29A9}">
      <dgm:prSet/>
      <dgm:spPr/>
      <dgm:t>
        <a:bodyPr/>
        <a:lstStyle/>
        <a:p>
          <a:endParaRPr lang="en-US"/>
        </a:p>
      </dgm:t>
    </dgm:pt>
    <dgm:pt modelId="{D1A4545B-1A4E-4D85-B5CF-BD9AF3805BC7}" type="sibTrans" cxnId="{97B9E06E-2AF1-4E6A-AFAB-D9F6E99F29A9}">
      <dgm:prSet/>
      <dgm:spPr/>
      <dgm:t>
        <a:bodyPr/>
        <a:lstStyle/>
        <a:p>
          <a:endParaRPr lang="en-US"/>
        </a:p>
      </dgm:t>
    </dgm:pt>
    <dgm:pt modelId="{F48884F1-4918-48C3-9F95-0387E88A232C}">
      <dgm:prSet phldrT="[Text]" custT="1"/>
      <dgm:spPr>
        <a:solidFill>
          <a:srgbClr val="003057"/>
        </a:solidFill>
      </dgm:spPr>
      <dgm:t>
        <a:bodyPr/>
        <a:lstStyle/>
        <a:p>
          <a:r>
            <a:rPr lang="en-US" sz="2400">
              <a:latin typeface="Roboto"/>
              <a:ea typeface="Roboto"/>
              <a:cs typeface="Arial"/>
            </a:rPr>
            <a:t>Monthly Project Cost Detail Report</a:t>
          </a:r>
          <a:endParaRPr lang="en-US" sz="2400"/>
        </a:p>
      </dgm:t>
    </dgm:pt>
    <dgm:pt modelId="{FE6B8C56-6512-4BDE-8BB4-699593B8C38C}" type="parTrans" cxnId="{B21688F7-EC9D-4E9C-85E9-1BBB02F9B1FC}">
      <dgm:prSet/>
      <dgm:spPr/>
      <dgm:t>
        <a:bodyPr/>
        <a:lstStyle/>
        <a:p>
          <a:endParaRPr lang="en-US"/>
        </a:p>
      </dgm:t>
    </dgm:pt>
    <dgm:pt modelId="{8EDBBF76-AFD1-41A4-B57F-3DFB8EC9C8EF}" type="sibTrans" cxnId="{B21688F7-EC9D-4E9C-85E9-1BBB02F9B1FC}">
      <dgm:prSet/>
      <dgm:spPr/>
      <dgm:t>
        <a:bodyPr/>
        <a:lstStyle/>
        <a:p>
          <a:endParaRPr lang="en-US"/>
        </a:p>
      </dgm:t>
    </dgm:pt>
    <dgm:pt modelId="{E938DBA5-7DE3-447C-9872-F731646B8BE8}">
      <dgm:prSet phldrT="[Text]" custT="1"/>
      <dgm:spPr>
        <a:solidFill>
          <a:srgbClr val="003057"/>
        </a:solidFill>
      </dgm:spPr>
      <dgm:t>
        <a:bodyPr/>
        <a:lstStyle/>
        <a:p>
          <a:r>
            <a:rPr lang="en-US" sz="2400">
              <a:latin typeface="Roboto"/>
              <a:ea typeface="Roboto"/>
              <a:cs typeface="Arial"/>
            </a:rPr>
            <a:t>Ad Hoc Salary Detail Lite</a:t>
          </a:r>
          <a:endParaRPr lang="en-US" sz="2400"/>
        </a:p>
      </dgm:t>
    </dgm:pt>
    <dgm:pt modelId="{137D6A5D-580D-40B3-A58E-857C6AF6613A}" type="parTrans" cxnId="{8E33FACE-491F-4D45-A4C5-67CBC808AC48}">
      <dgm:prSet/>
      <dgm:spPr/>
      <dgm:t>
        <a:bodyPr/>
        <a:lstStyle/>
        <a:p>
          <a:endParaRPr lang="en-US"/>
        </a:p>
      </dgm:t>
    </dgm:pt>
    <dgm:pt modelId="{F4098EC2-BC8E-4118-A955-0BC580A8F0D2}" type="sibTrans" cxnId="{8E33FACE-491F-4D45-A4C5-67CBC808AC48}">
      <dgm:prSet/>
      <dgm:spPr/>
      <dgm:t>
        <a:bodyPr/>
        <a:lstStyle/>
        <a:p>
          <a:endParaRPr lang="en-US"/>
        </a:p>
      </dgm:t>
    </dgm:pt>
    <dgm:pt modelId="{B38C35A5-75B1-4782-9BFF-1FD7A433AF21}">
      <dgm:prSet phldrT="[Text]" custT="1"/>
      <dgm:spPr>
        <a:solidFill>
          <a:srgbClr val="808080"/>
        </a:solidFill>
      </dgm:spPr>
      <dgm:t>
        <a:bodyPr/>
        <a:lstStyle/>
        <a:p>
          <a:r>
            <a:rPr lang="en-US" sz="2400">
              <a:latin typeface="Roboto"/>
              <a:ea typeface="Roboto"/>
              <a:cs typeface="Arial"/>
            </a:rPr>
            <a:t>Undesignated Sponsored Justification</a:t>
          </a:r>
          <a:endParaRPr lang="en-US" sz="2400"/>
        </a:p>
      </dgm:t>
    </dgm:pt>
    <dgm:pt modelId="{AEFB8E11-7701-49F8-83EE-D8F181BC943A}" type="parTrans" cxnId="{464A25CB-D4CB-462B-8046-6EA1D2A7F570}">
      <dgm:prSet/>
      <dgm:spPr/>
      <dgm:t>
        <a:bodyPr/>
        <a:lstStyle/>
        <a:p>
          <a:endParaRPr lang="en-US"/>
        </a:p>
      </dgm:t>
    </dgm:pt>
    <dgm:pt modelId="{CB1442FC-345D-48A8-8F09-3E5E3C5C4B1F}" type="sibTrans" cxnId="{464A25CB-D4CB-462B-8046-6EA1D2A7F570}">
      <dgm:prSet/>
      <dgm:spPr/>
      <dgm:t>
        <a:bodyPr/>
        <a:lstStyle/>
        <a:p>
          <a:endParaRPr lang="en-US"/>
        </a:p>
      </dgm:t>
    </dgm:pt>
    <dgm:pt modelId="{43E3499F-A7B9-4D84-B3BD-74F2B487A3EA}" type="pres">
      <dgm:prSet presAssocID="{D897F7FF-446A-403E-A47F-493ADB53F495}" presName="diagram" presStyleCnt="0">
        <dgm:presLayoutVars>
          <dgm:dir/>
          <dgm:resizeHandles val="exact"/>
        </dgm:presLayoutVars>
      </dgm:prSet>
      <dgm:spPr/>
      <dgm:t>
        <a:bodyPr/>
        <a:lstStyle/>
        <a:p>
          <a:endParaRPr lang="en-US"/>
        </a:p>
      </dgm:t>
    </dgm:pt>
    <dgm:pt modelId="{921EDB6C-F460-42EC-A739-E83D9BACECF7}" type="pres">
      <dgm:prSet presAssocID="{D04833C6-122C-400D-9836-A8F6EE3459DE}" presName="node" presStyleLbl="node1" presStyleIdx="0" presStyleCnt="4">
        <dgm:presLayoutVars>
          <dgm:bulletEnabled val="1"/>
        </dgm:presLayoutVars>
      </dgm:prSet>
      <dgm:spPr/>
      <dgm:t>
        <a:bodyPr/>
        <a:lstStyle/>
        <a:p>
          <a:endParaRPr lang="en-US"/>
        </a:p>
      </dgm:t>
    </dgm:pt>
    <dgm:pt modelId="{61801EF8-B6CE-402A-8114-8B0031B741B6}" type="pres">
      <dgm:prSet presAssocID="{D1A4545B-1A4E-4D85-B5CF-BD9AF3805BC7}" presName="sibTrans" presStyleCnt="0"/>
      <dgm:spPr/>
    </dgm:pt>
    <dgm:pt modelId="{12D9FF87-006A-49F1-A22F-2566848FF56A}" type="pres">
      <dgm:prSet presAssocID="{F48884F1-4918-48C3-9F95-0387E88A232C}" presName="node" presStyleLbl="node1" presStyleIdx="1" presStyleCnt="4">
        <dgm:presLayoutVars>
          <dgm:bulletEnabled val="1"/>
        </dgm:presLayoutVars>
      </dgm:prSet>
      <dgm:spPr/>
      <dgm:t>
        <a:bodyPr/>
        <a:lstStyle/>
        <a:p>
          <a:endParaRPr lang="en-US"/>
        </a:p>
      </dgm:t>
    </dgm:pt>
    <dgm:pt modelId="{A3C3C056-CC03-4F97-BC75-501979B44F56}" type="pres">
      <dgm:prSet presAssocID="{8EDBBF76-AFD1-41A4-B57F-3DFB8EC9C8EF}" presName="sibTrans" presStyleCnt="0"/>
      <dgm:spPr/>
    </dgm:pt>
    <dgm:pt modelId="{BDCA9B49-A607-49F6-8D91-01A14BE8818D}" type="pres">
      <dgm:prSet presAssocID="{E938DBA5-7DE3-447C-9872-F731646B8BE8}" presName="node" presStyleLbl="node1" presStyleIdx="2" presStyleCnt="4">
        <dgm:presLayoutVars>
          <dgm:bulletEnabled val="1"/>
        </dgm:presLayoutVars>
      </dgm:prSet>
      <dgm:spPr/>
      <dgm:t>
        <a:bodyPr/>
        <a:lstStyle/>
        <a:p>
          <a:endParaRPr lang="en-US"/>
        </a:p>
      </dgm:t>
    </dgm:pt>
    <dgm:pt modelId="{3C2F8183-8F30-493A-8E73-E4715D2453CB}" type="pres">
      <dgm:prSet presAssocID="{F4098EC2-BC8E-4118-A955-0BC580A8F0D2}" presName="sibTrans" presStyleCnt="0"/>
      <dgm:spPr/>
    </dgm:pt>
    <dgm:pt modelId="{64E04EC9-F190-406D-8E02-40B9EA41BC5C}" type="pres">
      <dgm:prSet presAssocID="{B38C35A5-75B1-4782-9BFF-1FD7A433AF21}" presName="node" presStyleLbl="node1" presStyleIdx="3" presStyleCnt="4" custLinFactNeighborX="-768">
        <dgm:presLayoutVars>
          <dgm:bulletEnabled val="1"/>
        </dgm:presLayoutVars>
      </dgm:prSet>
      <dgm:spPr/>
      <dgm:t>
        <a:bodyPr/>
        <a:lstStyle/>
        <a:p>
          <a:endParaRPr lang="en-US"/>
        </a:p>
      </dgm:t>
    </dgm:pt>
  </dgm:ptLst>
  <dgm:cxnLst>
    <dgm:cxn modelId="{9EEC71A8-7EA6-42E4-AB75-7873B85B5EB2}" type="presOf" srcId="{B38C35A5-75B1-4782-9BFF-1FD7A433AF21}" destId="{64E04EC9-F190-406D-8E02-40B9EA41BC5C}" srcOrd="0" destOrd="0" presId="urn:microsoft.com/office/officeart/2005/8/layout/default"/>
    <dgm:cxn modelId="{0AD3665F-7385-4480-B638-904AF73FC6B8}" type="presOf" srcId="{D897F7FF-446A-403E-A47F-493ADB53F495}" destId="{43E3499F-A7B9-4D84-B3BD-74F2B487A3EA}" srcOrd="0" destOrd="0" presId="urn:microsoft.com/office/officeart/2005/8/layout/default"/>
    <dgm:cxn modelId="{97B9E06E-2AF1-4E6A-AFAB-D9F6E99F29A9}" srcId="{D897F7FF-446A-403E-A47F-493ADB53F495}" destId="{D04833C6-122C-400D-9836-A8F6EE3459DE}" srcOrd="0" destOrd="0" parTransId="{A8A695E9-961B-4880-B9D0-D824047395F4}" sibTransId="{D1A4545B-1A4E-4D85-B5CF-BD9AF3805BC7}"/>
    <dgm:cxn modelId="{B21688F7-EC9D-4E9C-85E9-1BBB02F9B1FC}" srcId="{D897F7FF-446A-403E-A47F-493ADB53F495}" destId="{F48884F1-4918-48C3-9F95-0387E88A232C}" srcOrd="1" destOrd="0" parTransId="{FE6B8C56-6512-4BDE-8BB4-699593B8C38C}" sibTransId="{8EDBBF76-AFD1-41A4-B57F-3DFB8EC9C8EF}"/>
    <dgm:cxn modelId="{8E33FACE-491F-4D45-A4C5-67CBC808AC48}" srcId="{D897F7FF-446A-403E-A47F-493ADB53F495}" destId="{E938DBA5-7DE3-447C-9872-F731646B8BE8}" srcOrd="2" destOrd="0" parTransId="{137D6A5D-580D-40B3-A58E-857C6AF6613A}" sibTransId="{F4098EC2-BC8E-4118-A955-0BC580A8F0D2}"/>
    <dgm:cxn modelId="{E5E51F8D-A80C-4239-87C7-E05D6E5A04D0}" type="presOf" srcId="{D04833C6-122C-400D-9836-A8F6EE3459DE}" destId="{921EDB6C-F460-42EC-A739-E83D9BACECF7}" srcOrd="0" destOrd="0" presId="urn:microsoft.com/office/officeart/2005/8/layout/default"/>
    <dgm:cxn modelId="{180EC17F-D37D-4EA6-B759-027E0514B372}" type="presOf" srcId="{F48884F1-4918-48C3-9F95-0387E88A232C}" destId="{12D9FF87-006A-49F1-A22F-2566848FF56A}" srcOrd="0" destOrd="0" presId="urn:microsoft.com/office/officeart/2005/8/layout/default"/>
    <dgm:cxn modelId="{464A25CB-D4CB-462B-8046-6EA1D2A7F570}" srcId="{D897F7FF-446A-403E-A47F-493ADB53F495}" destId="{B38C35A5-75B1-4782-9BFF-1FD7A433AF21}" srcOrd="3" destOrd="0" parTransId="{AEFB8E11-7701-49F8-83EE-D8F181BC943A}" sibTransId="{CB1442FC-345D-48A8-8F09-3E5E3C5C4B1F}"/>
    <dgm:cxn modelId="{6C3114E7-EED6-494E-B10F-1B94769562AA}" type="presOf" srcId="{E938DBA5-7DE3-447C-9872-F731646B8BE8}" destId="{BDCA9B49-A607-49F6-8D91-01A14BE8818D}" srcOrd="0" destOrd="0" presId="urn:microsoft.com/office/officeart/2005/8/layout/default"/>
    <dgm:cxn modelId="{69A23F7B-D044-433B-8940-8E632B7C480A}" type="presParOf" srcId="{43E3499F-A7B9-4D84-B3BD-74F2B487A3EA}" destId="{921EDB6C-F460-42EC-A739-E83D9BACECF7}" srcOrd="0" destOrd="0" presId="urn:microsoft.com/office/officeart/2005/8/layout/default"/>
    <dgm:cxn modelId="{CFC3E90D-52BB-4848-8361-02E3A470BEC7}" type="presParOf" srcId="{43E3499F-A7B9-4D84-B3BD-74F2B487A3EA}" destId="{61801EF8-B6CE-402A-8114-8B0031B741B6}" srcOrd="1" destOrd="0" presId="urn:microsoft.com/office/officeart/2005/8/layout/default"/>
    <dgm:cxn modelId="{7D02664C-ABF2-4010-88A2-03CB6F6E6215}" type="presParOf" srcId="{43E3499F-A7B9-4D84-B3BD-74F2B487A3EA}" destId="{12D9FF87-006A-49F1-A22F-2566848FF56A}" srcOrd="2" destOrd="0" presId="urn:microsoft.com/office/officeart/2005/8/layout/default"/>
    <dgm:cxn modelId="{8609178E-DCA8-4A76-A421-3052EB0386E1}" type="presParOf" srcId="{43E3499F-A7B9-4D84-B3BD-74F2B487A3EA}" destId="{A3C3C056-CC03-4F97-BC75-501979B44F56}" srcOrd="3" destOrd="0" presId="urn:microsoft.com/office/officeart/2005/8/layout/default"/>
    <dgm:cxn modelId="{16CC0D0D-4E8B-411A-9A7C-BDF91E4D719D}" type="presParOf" srcId="{43E3499F-A7B9-4D84-B3BD-74F2B487A3EA}" destId="{BDCA9B49-A607-49F6-8D91-01A14BE8818D}" srcOrd="4" destOrd="0" presId="urn:microsoft.com/office/officeart/2005/8/layout/default"/>
    <dgm:cxn modelId="{4F9522DE-0980-40E4-99DD-853A7A2CD7BA}" type="presParOf" srcId="{43E3499F-A7B9-4D84-B3BD-74F2B487A3EA}" destId="{3C2F8183-8F30-493A-8E73-E4715D2453CB}" srcOrd="5" destOrd="0" presId="urn:microsoft.com/office/officeart/2005/8/layout/default"/>
    <dgm:cxn modelId="{13339396-B1C4-4C78-8283-D2F8B2060B0B}" type="presParOf" srcId="{43E3499F-A7B9-4D84-B3BD-74F2B487A3EA}" destId="{64E04EC9-F190-406D-8E02-40B9EA41BC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DB6C-F460-42EC-A739-E83D9BACECF7}">
      <dsp:nvSpPr>
        <dsp:cNvPr id="0" name=""/>
        <dsp:cNvSpPr/>
      </dsp:nvSpPr>
      <dsp:spPr>
        <a:xfrm>
          <a:off x="50270" y="1213"/>
          <a:ext cx="3231444" cy="1938866"/>
        </a:xfrm>
        <a:prstGeom prst="rect">
          <a:avLst/>
        </a:prstGeom>
        <a:solidFill>
          <a:srgbClr val="B3A3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Roboto"/>
              <a:ea typeface="Roboto"/>
              <a:cs typeface="Arial"/>
            </a:rPr>
            <a:t>Employee Cost Detail</a:t>
          </a:r>
          <a:endParaRPr lang="en-US" sz="2400" kern="1200"/>
        </a:p>
      </dsp:txBody>
      <dsp:txXfrm>
        <a:off x="50270" y="1213"/>
        <a:ext cx="3231444" cy="1938866"/>
      </dsp:txXfrm>
    </dsp:sp>
    <dsp:sp modelId="{12D9FF87-006A-49F1-A22F-2566848FF56A}">
      <dsp:nvSpPr>
        <dsp:cNvPr id="0" name=""/>
        <dsp:cNvSpPr/>
      </dsp:nvSpPr>
      <dsp:spPr>
        <a:xfrm>
          <a:off x="3604859" y="1213"/>
          <a:ext cx="3231444" cy="1938866"/>
        </a:xfrm>
        <a:prstGeom prst="rect">
          <a:avLst/>
        </a:prstGeom>
        <a:solidFill>
          <a:srgbClr val="0030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Roboto"/>
              <a:ea typeface="Roboto"/>
              <a:cs typeface="Arial"/>
            </a:rPr>
            <a:t>Monthly Project Cost Detail Report</a:t>
          </a:r>
          <a:endParaRPr lang="en-US" sz="2400" kern="1200"/>
        </a:p>
      </dsp:txBody>
      <dsp:txXfrm>
        <a:off x="3604859" y="1213"/>
        <a:ext cx="3231444" cy="1938866"/>
      </dsp:txXfrm>
    </dsp:sp>
    <dsp:sp modelId="{BDCA9B49-A607-49F6-8D91-01A14BE8818D}">
      <dsp:nvSpPr>
        <dsp:cNvPr id="0" name=""/>
        <dsp:cNvSpPr/>
      </dsp:nvSpPr>
      <dsp:spPr>
        <a:xfrm>
          <a:off x="50270" y="2263225"/>
          <a:ext cx="3231444" cy="1938866"/>
        </a:xfrm>
        <a:prstGeom prst="rect">
          <a:avLst/>
        </a:prstGeom>
        <a:solidFill>
          <a:srgbClr val="0030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Roboto"/>
              <a:ea typeface="Roboto"/>
              <a:cs typeface="Arial"/>
            </a:rPr>
            <a:t>Ad Hoc Salary Detail Lite</a:t>
          </a:r>
          <a:endParaRPr lang="en-US" sz="2400" kern="1200"/>
        </a:p>
      </dsp:txBody>
      <dsp:txXfrm>
        <a:off x="50270" y="2263225"/>
        <a:ext cx="3231444" cy="1938866"/>
      </dsp:txXfrm>
    </dsp:sp>
    <dsp:sp modelId="{64E04EC9-F190-406D-8E02-40B9EA41BC5C}">
      <dsp:nvSpPr>
        <dsp:cNvPr id="0" name=""/>
        <dsp:cNvSpPr/>
      </dsp:nvSpPr>
      <dsp:spPr>
        <a:xfrm>
          <a:off x="3580042" y="2263225"/>
          <a:ext cx="3231444" cy="1938866"/>
        </a:xfrm>
        <a:prstGeom prst="rect">
          <a:avLst/>
        </a:prstGeom>
        <a:solidFill>
          <a:srgbClr val="8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Roboto"/>
              <a:ea typeface="Roboto"/>
              <a:cs typeface="Arial"/>
            </a:rPr>
            <a:t>Undesignated Sponsored Justification</a:t>
          </a:r>
          <a:endParaRPr lang="en-US" sz="2400" kern="1200"/>
        </a:p>
      </dsp:txBody>
      <dsp:txXfrm>
        <a:off x="3580042" y="2263225"/>
        <a:ext cx="3231444" cy="19388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D8765AD0-B56E-4E5A-9C1E-13D91B659D5D}" type="datetimeFigureOut">
              <a:rPr lang="en-US" smtClean="0"/>
              <a:t>4/29/2021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1F28341C-8A29-4DC3-AE60-95FC0085A85B}" type="slidenum">
              <a:rPr lang="en-US" smtClean="0"/>
              <a:t>‹#›</a:t>
            </a:fld>
            <a:endParaRPr lang="en-US" dirty="0"/>
          </a:p>
        </p:txBody>
      </p:sp>
    </p:spTree>
    <p:extLst>
      <p:ext uri="{BB962C8B-B14F-4D97-AF65-F5344CB8AC3E}">
        <p14:creationId xmlns:p14="http://schemas.microsoft.com/office/powerpoint/2010/main" val="688572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FBE8C-3CD8-446C-83ED-0186F065E5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928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135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with over 90 days includes late</a:t>
            </a:r>
            <a:r>
              <a:rPr lang="en-US" baseline="0" dirty="0"/>
              <a:t> setup by G&amp;C and/or OSP; we cannot move prior year expense from State account; Cost transfers without a Grant Worktag should go to the controller’s office.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7A110E-9D31-4F1C-8360-E5BF2B447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238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069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538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23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98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028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So now we will jump into reporting. In </a:t>
            </a:r>
            <a:r>
              <a:rPr lang="en-US" err="1"/>
              <a:t>OneUSG</a:t>
            </a:r>
            <a:r>
              <a:rPr lang="en-US"/>
              <a:t> there are 3 deliberate reports that could be run in PDF format or Excel format, those 3 reports are the Invalid Funding Report, Employee Cost Detail Report and the Monthly Project Detail Report.</a:t>
            </a:r>
          </a:p>
        </p:txBody>
      </p:sp>
      <p:sp>
        <p:nvSpPr>
          <p:cNvPr id="4" name="Slide Number Placeholder 3"/>
          <p:cNvSpPr>
            <a:spLocks noGrp="1"/>
          </p:cNvSpPr>
          <p:nvPr>
            <p:ph type="sldNum" sz="quarter" idx="5"/>
          </p:nvPr>
        </p:nvSpPr>
        <p:spPr/>
        <p:txBody>
          <a:bodyPr/>
          <a:lstStyle/>
          <a:p>
            <a:fld id="{5623148B-CE23-4766-BEF6-EBAF680ECEB6}" type="slidenum">
              <a:rPr lang="en-US" smtClean="0"/>
              <a:t>45</a:t>
            </a:fld>
            <a:endParaRPr lang="en-US"/>
          </a:p>
        </p:txBody>
      </p:sp>
    </p:spTree>
    <p:extLst>
      <p:ext uri="{BB962C8B-B14F-4D97-AF65-F5344CB8AC3E}">
        <p14:creationId xmlns:p14="http://schemas.microsoft.com/office/powerpoint/2010/main" val="347266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The Monthly project detail report: This report gives a cost report for each month, actually for the entire fiscal year, it includes payroll postings, encumbrances, and EDR transactions that have been approved at all levels, so the report displays all positions or employees who's salaries are allocated to a particular combo code or work tag, you know if their salaries are placed on that work tag for the entire fiscal year, you should see the salary there for the entire fiscal year or however many months you have it allocated.</a:t>
            </a:r>
          </a:p>
        </p:txBody>
      </p:sp>
      <p:sp>
        <p:nvSpPr>
          <p:cNvPr id="4" name="Slide Number Placeholder 3"/>
          <p:cNvSpPr>
            <a:spLocks noGrp="1"/>
          </p:cNvSpPr>
          <p:nvPr>
            <p:ph type="sldNum" sz="quarter" idx="5"/>
          </p:nvPr>
        </p:nvSpPr>
        <p:spPr/>
        <p:txBody>
          <a:bodyPr/>
          <a:lstStyle/>
          <a:p>
            <a:fld id="{5623148B-CE23-4766-BEF6-EBAF680ECEB6}" type="slidenum">
              <a:rPr lang="en-US" smtClean="0"/>
              <a:t>47</a:t>
            </a:fld>
            <a:endParaRPr lang="en-US"/>
          </a:p>
        </p:txBody>
      </p:sp>
    </p:spTree>
    <p:extLst>
      <p:ext uri="{BB962C8B-B14F-4D97-AF65-F5344CB8AC3E}">
        <p14:creationId xmlns:p14="http://schemas.microsoft.com/office/powerpoint/2010/main" val="623125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Navigating to the project detail report is very similar to navigating to the invalid funding report. You would click the Employee Self-Service dropdown at the top, select Manager Self-Service, select a System Manager reporting tile.</a:t>
            </a:r>
          </a:p>
        </p:txBody>
      </p:sp>
      <p:sp>
        <p:nvSpPr>
          <p:cNvPr id="4" name="Slide Number Placeholder 3"/>
          <p:cNvSpPr>
            <a:spLocks noGrp="1"/>
          </p:cNvSpPr>
          <p:nvPr>
            <p:ph type="sldNum" sz="quarter" idx="5"/>
          </p:nvPr>
        </p:nvSpPr>
        <p:spPr/>
        <p:txBody>
          <a:bodyPr/>
          <a:lstStyle/>
          <a:p>
            <a:fld id="{5623148B-CE23-4766-BEF6-EBAF680ECEB6}" type="slidenum">
              <a:rPr lang="en-US" smtClean="0"/>
              <a:t>48</a:t>
            </a:fld>
            <a:endParaRPr lang="en-US"/>
          </a:p>
        </p:txBody>
      </p:sp>
    </p:spTree>
    <p:extLst>
      <p:ext uri="{BB962C8B-B14F-4D97-AF65-F5344CB8AC3E}">
        <p14:creationId xmlns:p14="http://schemas.microsoft.com/office/powerpoint/2010/main" val="423996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598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It takes you to the manager reporting work center, you select a monthly project detail link.</a:t>
            </a:r>
          </a:p>
        </p:txBody>
      </p:sp>
      <p:sp>
        <p:nvSpPr>
          <p:cNvPr id="4" name="Slide Number Placeholder 3"/>
          <p:cNvSpPr>
            <a:spLocks noGrp="1"/>
          </p:cNvSpPr>
          <p:nvPr>
            <p:ph type="sldNum" sz="quarter" idx="5"/>
          </p:nvPr>
        </p:nvSpPr>
        <p:spPr/>
        <p:txBody>
          <a:bodyPr/>
          <a:lstStyle/>
          <a:p>
            <a:fld id="{5623148B-CE23-4766-BEF6-EBAF680ECEB6}" type="slidenum">
              <a:rPr lang="en-US" smtClean="0"/>
              <a:t>49</a:t>
            </a:fld>
            <a:endParaRPr lang="en-US"/>
          </a:p>
        </p:txBody>
      </p:sp>
    </p:spTree>
    <p:extLst>
      <p:ext uri="{BB962C8B-B14F-4D97-AF65-F5344CB8AC3E}">
        <p14:creationId xmlns:p14="http://schemas.microsoft.com/office/powerpoint/2010/main" val="2183990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If this is your first time running a new report you would click 'add a new value', it takes you to the run control page once you enter in your run control, I usually use my first initial, last name of my initials, and then I click 'add', it takes you to the monthly project detail report screen for you to enter your parameters.</a:t>
            </a:r>
          </a:p>
        </p:txBody>
      </p:sp>
      <p:sp>
        <p:nvSpPr>
          <p:cNvPr id="4" name="Slide Number Placeholder 3"/>
          <p:cNvSpPr>
            <a:spLocks noGrp="1"/>
          </p:cNvSpPr>
          <p:nvPr>
            <p:ph type="sldNum" sz="quarter" idx="5"/>
          </p:nvPr>
        </p:nvSpPr>
        <p:spPr/>
        <p:txBody>
          <a:bodyPr/>
          <a:lstStyle/>
          <a:p>
            <a:fld id="{5623148B-CE23-4766-BEF6-EBAF680ECEB6}" type="slidenum">
              <a:rPr lang="en-US" smtClean="0"/>
              <a:t>50</a:t>
            </a:fld>
            <a:endParaRPr lang="en-US"/>
          </a:p>
        </p:txBody>
      </p:sp>
    </p:spTree>
    <p:extLst>
      <p:ext uri="{BB962C8B-B14F-4D97-AF65-F5344CB8AC3E}">
        <p14:creationId xmlns:p14="http://schemas.microsoft.com/office/powerpoint/2010/main" val="3108965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The company again is 030, fiscal year should be 2020, please note that </a:t>
            </a:r>
            <a:r>
              <a:rPr lang="en-US" err="1"/>
              <a:t>OneUSG</a:t>
            </a:r>
            <a:r>
              <a:rPr lang="en-US"/>
              <a:t> will only have current fiscal year data going forward, if you need to run a project detail report for a prior fiscal year that has to be done in the old legacy SPD system.</a:t>
            </a:r>
          </a:p>
        </p:txBody>
      </p:sp>
      <p:sp>
        <p:nvSpPr>
          <p:cNvPr id="4" name="Slide Number Placeholder 3"/>
          <p:cNvSpPr>
            <a:spLocks noGrp="1"/>
          </p:cNvSpPr>
          <p:nvPr>
            <p:ph type="sldNum" sz="quarter" idx="5"/>
          </p:nvPr>
        </p:nvSpPr>
        <p:spPr/>
        <p:txBody>
          <a:bodyPr/>
          <a:lstStyle/>
          <a:p>
            <a:fld id="{5623148B-CE23-4766-BEF6-EBAF680ECEB6}" type="slidenum">
              <a:rPr lang="en-US" smtClean="0"/>
              <a:t>51</a:t>
            </a:fld>
            <a:endParaRPr lang="en-US"/>
          </a:p>
        </p:txBody>
      </p:sp>
    </p:spTree>
    <p:extLst>
      <p:ext uri="{BB962C8B-B14F-4D97-AF65-F5344CB8AC3E}">
        <p14:creationId xmlns:p14="http://schemas.microsoft.com/office/powerpoint/2010/main" val="933455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The company again is 030, fiscal year should be 2020, please note that </a:t>
            </a:r>
            <a:r>
              <a:rPr lang="en-US" err="1"/>
              <a:t>OneUSG</a:t>
            </a:r>
            <a:r>
              <a:rPr lang="en-US"/>
              <a:t> will only have current fiscal year data going forward, if you need to run a project detail report for a prior fiscal year that has to be done in the old legacy SPD system. Once you have all your criteria entered, you would click Run, it takes you to the Process Scheduler Requests Screen.</a:t>
            </a:r>
          </a:p>
        </p:txBody>
      </p:sp>
      <p:sp>
        <p:nvSpPr>
          <p:cNvPr id="4" name="Slide Number Placeholder 3"/>
          <p:cNvSpPr>
            <a:spLocks noGrp="1"/>
          </p:cNvSpPr>
          <p:nvPr>
            <p:ph type="sldNum" sz="quarter" idx="5"/>
          </p:nvPr>
        </p:nvSpPr>
        <p:spPr/>
        <p:txBody>
          <a:bodyPr/>
          <a:lstStyle/>
          <a:p>
            <a:fld id="{5623148B-CE23-4766-BEF6-EBAF680ECEB6}" type="slidenum">
              <a:rPr lang="en-US" smtClean="0"/>
              <a:t>52</a:t>
            </a:fld>
            <a:endParaRPr lang="en-US"/>
          </a:p>
        </p:txBody>
      </p:sp>
    </p:spTree>
    <p:extLst>
      <p:ext uri="{BB962C8B-B14F-4D97-AF65-F5344CB8AC3E}">
        <p14:creationId xmlns:p14="http://schemas.microsoft.com/office/powerpoint/2010/main" val="1224708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Check all of your parameters here, if everything is good, you click OK, the report is generated in this processing so in order to view the report you click report manager.</a:t>
            </a:r>
          </a:p>
        </p:txBody>
      </p:sp>
      <p:sp>
        <p:nvSpPr>
          <p:cNvPr id="4" name="Slide Number Placeholder 3"/>
          <p:cNvSpPr>
            <a:spLocks noGrp="1"/>
          </p:cNvSpPr>
          <p:nvPr>
            <p:ph type="sldNum" sz="quarter" idx="5"/>
          </p:nvPr>
        </p:nvSpPr>
        <p:spPr/>
        <p:txBody>
          <a:bodyPr/>
          <a:lstStyle/>
          <a:p>
            <a:fld id="{5623148B-CE23-4766-BEF6-EBAF680ECEB6}" type="slidenum">
              <a:rPr lang="en-US" smtClean="0"/>
              <a:t>53</a:t>
            </a:fld>
            <a:endParaRPr lang="en-US"/>
          </a:p>
        </p:txBody>
      </p:sp>
    </p:spTree>
    <p:extLst>
      <p:ext uri="{BB962C8B-B14F-4D97-AF65-F5344CB8AC3E}">
        <p14:creationId xmlns:p14="http://schemas.microsoft.com/office/powerpoint/2010/main" val="2400453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623148B-CE23-4766-BEF6-EBAF680ECEB6}" type="slidenum">
              <a:rPr lang="en-US" smtClean="0"/>
              <a:t>54</a:t>
            </a:fld>
            <a:endParaRPr lang="en-US"/>
          </a:p>
        </p:txBody>
      </p:sp>
    </p:spTree>
    <p:extLst>
      <p:ext uri="{BB962C8B-B14F-4D97-AF65-F5344CB8AC3E}">
        <p14:creationId xmlns:p14="http://schemas.microsoft.com/office/powerpoint/2010/main" val="2647995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Click on the administration tab, and then click your monthly project report link and it displays the report based on the format you selected.</a:t>
            </a:r>
          </a:p>
        </p:txBody>
      </p:sp>
      <p:sp>
        <p:nvSpPr>
          <p:cNvPr id="4" name="Slide Number Placeholder 3"/>
          <p:cNvSpPr>
            <a:spLocks noGrp="1"/>
          </p:cNvSpPr>
          <p:nvPr>
            <p:ph type="sldNum" sz="quarter" idx="5"/>
          </p:nvPr>
        </p:nvSpPr>
        <p:spPr/>
        <p:txBody>
          <a:bodyPr/>
          <a:lstStyle/>
          <a:p>
            <a:fld id="{5623148B-CE23-4766-BEF6-EBAF680ECEB6}" type="slidenum">
              <a:rPr lang="en-US" smtClean="0"/>
              <a:t>55</a:t>
            </a:fld>
            <a:endParaRPr lang="en-US"/>
          </a:p>
        </p:txBody>
      </p:sp>
    </p:spTree>
    <p:extLst>
      <p:ext uri="{BB962C8B-B14F-4D97-AF65-F5344CB8AC3E}">
        <p14:creationId xmlns:p14="http://schemas.microsoft.com/office/powerpoint/2010/main" val="704257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623148B-CE23-4766-BEF6-EBAF680ECEB6}" type="slidenum">
              <a:rPr lang="en-US" smtClean="0"/>
              <a:t>56</a:t>
            </a:fld>
            <a:endParaRPr lang="en-US"/>
          </a:p>
        </p:txBody>
      </p:sp>
    </p:spTree>
    <p:extLst>
      <p:ext uri="{BB962C8B-B14F-4D97-AF65-F5344CB8AC3E}">
        <p14:creationId xmlns:p14="http://schemas.microsoft.com/office/powerpoint/2010/main" val="2368881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Reports should be in the System Manager Reporting; CA on left with drop down. You can also get here through the navigator</a:t>
            </a:r>
          </a:p>
          <a:p>
            <a:endParaRPr lang="en-US">
              <a:cs typeface="Calibri"/>
            </a:endParaRPr>
          </a:p>
          <a:p>
            <a:r>
              <a:rPr lang="en-US" b="1"/>
              <a:t>Below are scripts from a recorded webinar session</a:t>
            </a:r>
            <a:endParaRPr lang="en-US"/>
          </a:p>
          <a:p>
            <a:r>
              <a:rPr lang="en-US"/>
              <a:t>The employee costs detail report: this report can be run by GL ORG or department, in </a:t>
            </a:r>
            <a:r>
              <a:rPr lang="en-US" err="1"/>
              <a:t>OneUSG</a:t>
            </a:r>
            <a:r>
              <a:rPr lang="en-US"/>
              <a:t>, there's only one department which is a home department so the GL ORG or the department will be the same in </a:t>
            </a:r>
            <a:r>
              <a:rPr lang="en-US" err="1"/>
              <a:t>OneUSG</a:t>
            </a:r>
            <a:r>
              <a:rPr lang="en-US"/>
              <a:t>, this report can be run for one employee at a time or multiple employees at a time, it can be run for all paid employees, specific employees, graduate students, undergrad students, staff, just depends on your needs for this report.</a:t>
            </a:r>
          </a:p>
        </p:txBody>
      </p:sp>
      <p:sp>
        <p:nvSpPr>
          <p:cNvPr id="4" name="Slide Number Placeholder 3"/>
          <p:cNvSpPr>
            <a:spLocks noGrp="1"/>
          </p:cNvSpPr>
          <p:nvPr>
            <p:ph type="sldNum" sz="quarter" idx="5"/>
          </p:nvPr>
        </p:nvSpPr>
        <p:spPr/>
        <p:txBody>
          <a:bodyPr/>
          <a:lstStyle/>
          <a:p>
            <a:fld id="{5623148B-CE23-4766-BEF6-EBAF680ECEB6}" type="slidenum">
              <a:rPr lang="en-US" smtClean="0"/>
              <a:t>59</a:t>
            </a:fld>
            <a:endParaRPr lang="en-US"/>
          </a:p>
        </p:txBody>
      </p:sp>
    </p:spTree>
    <p:extLst>
      <p:ext uri="{BB962C8B-B14F-4D97-AF65-F5344CB8AC3E}">
        <p14:creationId xmlns:p14="http://schemas.microsoft.com/office/powerpoint/2010/main" val="2701360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The navigation is very similar to the previous two reports, navigate to the Manager Self Service page, click the system manager reporting tile.</a:t>
            </a:r>
          </a:p>
        </p:txBody>
      </p:sp>
      <p:sp>
        <p:nvSpPr>
          <p:cNvPr id="4" name="Slide Number Placeholder 3"/>
          <p:cNvSpPr>
            <a:spLocks noGrp="1"/>
          </p:cNvSpPr>
          <p:nvPr>
            <p:ph type="sldNum" sz="quarter" idx="5"/>
          </p:nvPr>
        </p:nvSpPr>
        <p:spPr/>
        <p:txBody>
          <a:bodyPr/>
          <a:lstStyle/>
          <a:p>
            <a:fld id="{5623148B-CE23-4766-BEF6-EBAF680ECEB6}" type="slidenum">
              <a:rPr lang="en-US" smtClean="0"/>
              <a:t>60</a:t>
            </a:fld>
            <a:endParaRPr lang="en-US"/>
          </a:p>
        </p:txBody>
      </p:sp>
    </p:spTree>
    <p:extLst>
      <p:ext uri="{BB962C8B-B14F-4D97-AF65-F5344CB8AC3E}">
        <p14:creationId xmlns:p14="http://schemas.microsoft.com/office/powerpoint/2010/main" val="1733685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755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It takes you to the reporting work center, you select employee cost detail report, by now you should have a run control set up, but if not, you click 'add' to add your run control ID, once you have that, it takes you to the report request parameters page.</a:t>
            </a:r>
          </a:p>
        </p:txBody>
      </p:sp>
      <p:sp>
        <p:nvSpPr>
          <p:cNvPr id="4" name="Slide Number Placeholder 3"/>
          <p:cNvSpPr>
            <a:spLocks noGrp="1"/>
          </p:cNvSpPr>
          <p:nvPr>
            <p:ph type="sldNum" sz="quarter" idx="5"/>
          </p:nvPr>
        </p:nvSpPr>
        <p:spPr/>
        <p:txBody>
          <a:bodyPr/>
          <a:lstStyle/>
          <a:p>
            <a:fld id="{5623148B-CE23-4766-BEF6-EBAF680ECEB6}" type="slidenum">
              <a:rPr lang="en-US" smtClean="0"/>
              <a:t>61</a:t>
            </a:fld>
            <a:endParaRPr lang="en-US"/>
          </a:p>
        </p:txBody>
      </p:sp>
    </p:spTree>
    <p:extLst>
      <p:ext uri="{BB962C8B-B14F-4D97-AF65-F5344CB8AC3E}">
        <p14:creationId xmlns:p14="http://schemas.microsoft.com/office/powerpoint/2010/main" val="512022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you can enter your parameters here, where you can select report by GL ORG or department that shouldn't matter, they're both the same. You select your population selection, this is where you would select employees or non-students, grad students, undergrad students, I recommend leaving it set to 'all' and in that way you shouldn't get any errors when trying to run a report, and you could also select the 'print order', I prefer sorting by name but some users prefer sorting by job title, for instance, they want to see all the grad students together and all of their professors together, and then once you have your company, fiscal year, GL Org, employee ID selected, or if you need to run this report for multiple employees you would leave employee ID blank, once you have your parameters selected, you would select 'Run'.</a:t>
            </a:r>
          </a:p>
        </p:txBody>
      </p:sp>
      <p:sp>
        <p:nvSpPr>
          <p:cNvPr id="4" name="Slide Number Placeholder 3"/>
          <p:cNvSpPr>
            <a:spLocks noGrp="1"/>
          </p:cNvSpPr>
          <p:nvPr>
            <p:ph type="sldNum" sz="quarter" idx="5"/>
          </p:nvPr>
        </p:nvSpPr>
        <p:spPr/>
        <p:txBody>
          <a:bodyPr/>
          <a:lstStyle/>
          <a:p>
            <a:fld id="{5623148B-CE23-4766-BEF6-EBAF680ECEB6}" type="slidenum">
              <a:rPr lang="en-US" smtClean="0"/>
              <a:t>64</a:t>
            </a:fld>
            <a:endParaRPr lang="en-US"/>
          </a:p>
        </p:txBody>
      </p:sp>
    </p:spTree>
    <p:extLst>
      <p:ext uri="{BB962C8B-B14F-4D97-AF65-F5344CB8AC3E}">
        <p14:creationId xmlns:p14="http://schemas.microsoft.com/office/powerpoint/2010/main" val="412916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That brings up the 'process scheduler requests' page, make sure everything is OK here, then you click OK to kick the report off and takes you back to the 'employer cost detail report screen'</a:t>
            </a:r>
          </a:p>
        </p:txBody>
      </p:sp>
      <p:sp>
        <p:nvSpPr>
          <p:cNvPr id="4" name="Slide Number Placeholder 3"/>
          <p:cNvSpPr>
            <a:spLocks noGrp="1"/>
          </p:cNvSpPr>
          <p:nvPr>
            <p:ph type="sldNum" sz="quarter" idx="5"/>
          </p:nvPr>
        </p:nvSpPr>
        <p:spPr/>
        <p:txBody>
          <a:bodyPr/>
          <a:lstStyle/>
          <a:p>
            <a:fld id="{5623148B-CE23-4766-BEF6-EBAF680ECEB6}" type="slidenum">
              <a:rPr lang="en-US" smtClean="0"/>
              <a:t>65</a:t>
            </a:fld>
            <a:endParaRPr lang="en-US"/>
          </a:p>
        </p:txBody>
      </p:sp>
    </p:spTree>
    <p:extLst>
      <p:ext uri="{BB962C8B-B14F-4D97-AF65-F5344CB8AC3E}">
        <p14:creationId xmlns:p14="http://schemas.microsoft.com/office/powerpoint/2010/main" val="3930003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Select Report manager and it takes you to the status page.</a:t>
            </a:r>
          </a:p>
        </p:txBody>
      </p:sp>
      <p:sp>
        <p:nvSpPr>
          <p:cNvPr id="4" name="Slide Number Placeholder 3"/>
          <p:cNvSpPr>
            <a:spLocks noGrp="1"/>
          </p:cNvSpPr>
          <p:nvPr>
            <p:ph type="sldNum" sz="quarter" idx="5"/>
          </p:nvPr>
        </p:nvSpPr>
        <p:spPr/>
        <p:txBody>
          <a:bodyPr/>
          <a:lstStyle/>
          <a:p>
            <a:fld id="{5623148B-CE23-4766-BEF6-EBAF680ECEB6}" type="slidenum">
              <a:rPr lang="en-US" smtClean="0"/>
              <a:t>66</a:t>
            </a:fld>
            <a:endParaRPr lang="en-US"/>
          </a:p>
        </p:txBody>
      </p:sp>
    </p:spTree>
    <p:extLst>
      <p:ext uri="{BB962C8B-B14F-4D97-AF65-F5344CB8AC3E}">
        <p14:creationId xmlns:p14="http://schemas.microsoft.com/office/powerpoint/2010/main" val="1426442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Select the administration tab.</a:t>
            </a:r>
          </a:p>
          <a:p>
            <a:endParaRPr lang="en-US"/>
          </a:p>
        </p:txBody>
      </p:sp>
      <p:sp>
        <p:nvSpPr>
          <p:cNvPr id="4" name="Slide Number Placeholder 3"/>
          <p:cNvSpPr>
            <a:spLocks noGrp="1"/>
          </p:cNvSpPr>
          <p:nvPr>
            <p:ph type="sldNum" sz="quarter" idx="5"/>
          </p:nvPr>
        </p:nvSpPr>
        <p:spPr/>
        <p:txBody>
          <a:bodyPr/>
          <a:lstStyle/>
          <a:p>
            <a:fld id="{5623148B-CE23-4766-BEF6-EBAF680ECEB6}" type="slidenum">
              <a:rPr lang="en-US" smtClean="0"/>
              <a:t>67</a:t>
            </a:fld>
            <a:endParaRPr lang="en-US"/>
          </a:p>
        </p:txBody>
      </p:sp>
    </p:spTree>
    <p:extLst>
      <p:ext uri="{BB962C8B-B14F-4D97-AF65-F5344CB8AC3E}">
        <p14:creationId xmlns:p14="http://schemas.microsoft.com/office/powerpoint/2010/main" val="983517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a:t>
            </a:r>
          </a:p>
        </p:txBody>
      </p:sp>
      <p:sp>
        <p:nvSpPr>
          <p:cNvPr id="4" name="Slide Number Placeholder 3"/>
          <p:cNvSpPr>
            <a:spLocks noGrp="1"/>
          </p:cNvSpPr>
          <p:nvPr>
            <p:ph type="sldNum" sz="quarter" idx="5"/>
          </p:nvPr>
        </p:nvSpPr>
        <p:spPr/>
        <p:txBody>
          <a:bodyPr/>
          <a:lstStyle/>
          <a:p>
            <a:fld id="{8EB52690-B9FF-4424-BDF2-9505D93CE76E}" type="slidenum">
              <a:rPr lang="en-US" smtClean="0"/>
              <a:t>74</a:t>
            </a:fld>
            <a:endParaRPr lang="en-US"/>
          </a:p>
        </p:txBody>
      </p:sp>
    </p:spTree>
    <p:extLst>
      <p:ext uri="{BB962C8B-B14F-4D97-AF65-F5344CB8AC3E}">
        <p14:creationId xmlns:p14="http://schemas.microsoft.com/office/powerpoint/2010/main" val="2775151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a:t>
            </a:r>
          </a:p>
        </p:txBody>
      </p:sp>
      <p:sp>
        <p:nvSpPr>
          <p:cNvPr id="4" name="Slide Number Placeholder 3"/>
          <p:cNvSpPr>
            <a:spLocks noGrp="1"/>
          </p:cNvSpPr>
          <p:nvPr>
            <p:ph type="sldNum" sz="quarter" idx="5"/>
          </p:nvPr>
        </p:nvSpPr>
        <p:spPr/>
        <p:txBody>
          <a:bodyPr/>
          <a:lstStyle/>
          <a:p>
            <a:fld id="{8EB52690-B9FF-4424-BDF2-9505D93CE76E}" type="slidenum">
              <a:rPr lang="en-US" smtClean="0"/>
              <a:t>75</a:t>
            </a:fld>
            <a:endParaRPr lang="en-US"/>
          </a:p>
        </p:txBody>
      </p:sp>
    </p:spTree>
    <p:extLst>
      <p:ext uri="{BB962C8B-B14F-4D97-AF65-F5344CB8AC3E}">
        <p14:creationId xmlns:p14="http://schemas.microsoft.com/office/powerpoint/2010/main" val="2288817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a:t>
            </a:r>
          </a:p>
        </p:txBody>
      </p:sp>
      <p:sp>
        <p:nvSpPr>
          <p:cNvPr id="4" name="Slide Number Placeholder 3"/>
          <p:cNvSpPr>
            <a:spLocks noGrp="1"/>
          </p:cNvSpPr>
          <p:nvPr>
            <p:ph type="sldNum" sz="quarter" idx="5"/>
          </p:nvPr>
        </p:nvSpPr>
        <p:spPr/>
        <p:txBody>
          <a:bodyPr/>
          <a:lstStyle/>
          <a:p>
            <a:fld id="{8EB52690-B9FF-4424-BDF2-9505D93CE76E}" type="slidenum">
              <a:rPr lang="en-US" smtClean="0"/>
              <a:t>76</a:t>
            </a:fld>
            <a:endParaRPr lang="en-US"/>
          </a:p>
        </p:txBody>
      </p:sp>
    </p:spTree>
    <p:extLst>
      <p:ext uri="{BB962C8B-B14F-4D97-AF65-F5344CB8AC3E}">
        <p14:creationId xmlns:p14="http://schemas.microsoft.com/office/powerpoint/2010/main" val="1666895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a:t>
            </a:r>
          </a:p>
        </p:txBody>
      </p:sp>
      <p:sp>
        <p:nvSpPr>
          <p:cNvPr id="4" name="Slide Number Placeholder 3"/>
          <p:cNvSpPr>
            <a:spLocks noGrp="1"/>
          </p:cNvSpPr>
          <p:nvPr>
            <p:ph type="sldNum" sz="quarter" idx="5"/>
          </p:nvPr>
        </p:nvSpPr>
        <p:spPr/>
        <p:txBody>
          <a:bodyPr/>
          <a:lstStyle/>
          <a:p>
            <a:fld id="{8EB52690-B9FF-4424-BDF2-9505D93CE76E}" type="slidenum">
              <a:rPr lang="en-US" smtClean="0"/>
              <a:t>81</a:t>
            </a:fld>
            <a:endParaRPr lang="en-US"/>
          </a:p>
        </p:txBody>
      </p:sp>
    </p:spTree>
    <p:extLst>
      <p:ext uri="{BB962C8B-B14F-4D97-AF65-F5344CB8AC3E}">
        <p14:creationId xmlns:p14="http://schemas.microsoft.com/office/powerpoint/2010/main" val="3107726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Jana</a:t>
            </a:r>
          </a:p>
          <a:p>
            <a:endParaRPr lang="en-US"/>
          </a:p>
        </p:txBody>
      </p:sp>
      <p:sp>
        <p:nvSpPr>
          <p:cNvPr id="4" name="Slide Number Placeholder 3"/>
          <p:cNvSpPr>
            <a:spLocks noGrp="1"/>
          </p:cNvSpPr>
          <p:nvPr>
            <p:ph type="sldNum" sz="quarter" idx="5"/>
          </p:nvPr>
        </p:nvSpPr>
        <p:spPr/>
        <p:txBody>
          <a:bodyPr/>
          <a:lstStyle/>
          <a:p>
            <a:fld id="{8EB52690-B9FF-4424-BDF2-9505D93CE76E}" type="slidenum">
              <a:rPr lang="en-US" smtClean="0"/>
              <a:t>83</a:t>
            </a:fld>
            <a:endParaRPr lang="en-US"/>
          </a:p>
        </p:txBody>
      </p:sp>
    </p:spTree>
    <p:extLst>
      <p:ext uri="{BB962C8B-B14F-4D97-AF65-F5344CB8AC3E}">
        <p14:creationId xmlns:p14="http://schemas.microsoft.com/office/powerpoint/2010/main" val="3646688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984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86</a:t>
            </a:fld>
            <a:endParaRPr lang="en-US"/>
          </a:p>
        </p:txBody>
      </p:sp>
    </p:spTree>
    <p:extLst>
      <p:ext uri="{BB962C8B-B14F-4D97-AF65-F5344CB8AC3E}">
        <p14:creationId xmlns:p14="http://schemas.microsoft.com/office/powerpoint/2010/main" val="961000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29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596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183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634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264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54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3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3FC0-5F94-4FF5-9F08-D230A8977C7C}" type="slidenum">
              <a:rPr lang="en-US" smtClean="0"/>
              <a:t>23</a:t>
            </a:fld>
            <a:endParaRPr lang="en-US" dirty="0"/>
          </a:p>
        </p:txBody>
      </p:sp>
    </p:spTree>
    <p:extLst>
      <p:ext uri="{BB962C8B-B14F-4D97-AF65-F5344CB8AC3E}">
        <p14:creationId xmlns:p14="http://schemas.microsoft.com/office/powerpoint/2010/main" val="249229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911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7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010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34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9986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387894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eaker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794DABEB-D13A-44A7-8BFF-9C6AB575C97B}" type="datetime1">
              <a:rPr lang="en-US" smtClean="0"/>
              <a:t>4/29/2021</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r>
              <a:rPr lang="en-US"/>
              <a:t>University System of Georgia Institution</a:t>
            </a:r>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5" name="Title 1">
            <a:extLst>
              <a:ext uri="{FF2B5EF4-FFF2-40B4-BE49-F238E27FC236}">
                <a16:creationId xmlns:a16="http://schemas.microsoft.com/office/drawing/2014/main" id="{E22B443F-F2C0-4CFD-AE8E-D48AA3D49260}"/>
              </a:ext>
            </a:extLst>
          </p:cNvPr>
          <p:cNvSpPr>
            <a:spLocks noGrp="1"/>
          </p:cNvSpPr>
          <p:nvPr>
            <p:ph type="title" hasCustomPrompt="1"/>
          </p:nvPr>
        </p:nvSpPr>
        <p:spPr>
          <a:xfrm>
            <a:off x="2918337" y="2921620"/>
            <a:ext cx="5119534" cy="1014761"/>
          </a:xfrm>
        </p:spPr>
        <p:txBody>
          <a:bodyPr/>
          <a:lstStyle>
            <a:lvl1pPr>
              <a:defRPr/>
            </a:lvl1pPr>
          </a:lstStyle>
          <a:p>
            <a:r>
              <a:rPr lang="en-US"/>
              <a:t>Breaker Slide</a:t>
            </a:r>
          </a:p>
        </p:txBody>
      </p:sp>
    </p:spTree>
    <p:custDataLst>
      <p:tags r:id="rId1"/>
    </p:custDataLst>
    <p:extLst>
      <p:ext uri="{BB962C8B-B14F-4D97-AF65-F5344CB8AC3E}">
        <p14:creationId xmlns:p14="http://schemas.microsoft.com/office/powerpoint/2010/main" val="409055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12142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714260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3660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43983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7197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84054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2708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584461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115465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8873067" cy="4749800"/>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60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1" y="1600200"/>
            <a:ext cx="4191000"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563536" y="1600200"/>
            <a:ext cx="4351865"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35058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254000" y="1371600"/>
            <a:ext cx="4216401" cy="2253044"/>
          </a:xfrm>
        </p:spPr>
        <p:txBody>
          <a:bodyPr/>
          <a:lstStyle/>
          <a:p>
            <a:endParaRPr lang="en-US" dirty="0"/>
          </a:p>
        </p:txBody>
      </p:sp>
      <p:sp>
        <p:nvSpPr>
          <p:cNvPr id="4" name="Picture Placeholder 3"/>
          <p:cNvSpPr>
            <a:spLocks noGrp="1"/>
          </p:cNvSpPr>
          <p:nvPr>
            <p:ph type="pic" sz="quarter" idx="11"/>
          </p:nvPr>
        </p:nvSpPr>
        <p:spPr>
          <a:xfrm>
            <a:off x="4656667" y="1371600"/>
            <a:ext cx="4207934" cy="2253044"/>
          </a:xfrm>
        </p:spPr>
        <p:txBody>
          <a:bodyPr/>
          <a:lstStyle/>
          <a:p>
            <a:endParaRPr lang="en-US" dirty="0"/>
          </a:p>
        </p:txBody>
      </p:sp>
      <p:sp>
        <p:nvSpPr>
          <p:cNvPr id="5" name="Picture Placeholder 3"/>
          <p:cNvSpPr>
            <a:spLocks noGrp="1"/>
          </p:cNvSpPr>
          <p:nvPr>
            <p:ph type="pic" sz="quarter" idx="12"/>
          </p:nvPr>
        </p:nvSpPr>
        <p:spPr>
          <a:xfrm>
            <a:off x="254000" y="3784602"/>
            <a:ext cx="4216401" cy="2459799"/>
          </a:xfrm>
        </p:spPr>
        <p:txBody>
          <a:bodyPr/>
          <a:lstStyle/>
          <a:p>
            <a:endParaRPr lang="en-US" dirty="0"/>
          </a:p>
        </p:txBody>
      </p:sp>
      <p:sp>
        <p:nvSpPr>
          <p:cNvPr id="6" name="Picture Placeholder 3"/>
          <p:cNvSpPr>
            <a:spLocks noGrp="1"/>
          </p:cNvSpPr>
          <p:nvPr>
            <p:ph type="pic" sz="quarter" idx="13"/>
          </p:nvPr>
        </p:nvSpPr>
        <p:spPr>
          <a:xfrm>
            <a:off x="4656667" y="3784600"/>
            <a:ext cx="4207934" cy="2459800"/>
          </a:xfrm>
        </p:spPr>
        <p:txBody>
          <a:bodyPr/>
          <a:lstStyle/>
          <a:p>
            <a:endParaRPr lang="en-US" dirty="0"/>
          </a:p>
        </p:txBody>
      </p:sp>
    </p:spTree>
    <p:extLst>
      <p:ext uri="{BB962C8B-B14F-4D97-AF65-F5344CB8AC3E}">
        <p14:creationId xmlns:p14="http://schemas.microsoft.com/office/powerpoint/2010/main" val="3613402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262467" y="1329267"/>
            <a:ext cx="2751666" cy="1400218"/>
          </a:xfrm>
        </p:spPr>
        <p:txBody>
          <a:bodyPr/>
          <a:lstStyle/>
          <a:p>
            <a:endParaRPr lang="en-US" dirty="0"/>
          </a:p>
        </p:txBody>
      </p:sp>
      <p:sp>
        <p:nvSpPr>
          <p:cNvPr id="6" name="Picture Placeholder 3"/>
          <p:cNvSpPr>
            <a:spLocks noGrp="1"/>
          </p:cNvSpPr>
          <p:nvPr>
            <p:ph type="pic" sz="quarter" idx="12"/>
          </p:nvPr>
        </p:nvSpPr>
        <p:spPr>
          <a:xfrm>
            <a:off x="6092776" y="1329267"/>
            <a:ext cx="2805693" cy="1400218"/>
          </a:xfrm>
        </p:spPr>
        <p:txBody>
          <a:bodyPr/>
          <a:lstStyle/>
          <a:p>
            <a:endParaRPr lang="en-US" dirty="0"/>
          </a:p>
        </p:txBody>
      </p:sp>
      <p:sp>
        <p:nvSpPr>
          <p:cNvPr id="7" name="Picture Placeholder 3"/>
          <p:cNvSpPr>
            <a:spLocks noGrp="1"/>
          </p:cNvSpPr>
          <p:nvPr>
            <p:ph type="pic" sz="quarter" idx="13"/>
          </p:nvPr>
        </p:nvSpPr>
        <p:spPr>
          <a:xfrm>
            <a:off x="3132668" y="1329267"/>
            <a:ext cx="2870200" cy="1400218"/>
          </a:xfrm>
        </p:spPr>
        <p:txBody>
          <a:bodyPr/>
          <a:lstStyle/>
          <a:p>
            <a:endParaRPr lang="en-US" dirty="0"/>
          </a:p>
        </p:txBody>
      </p:sp>
      <p:sp>
        <p:nvSpPr>
          <p:cNvPr id="8" name="Picture Placeholder 3"/>
          <p:cNvSpPr>
            <a:spLocks noGrp="1"/>
          </p:cNvSpPr>
          <p:nvPr>
            <p:ph type="pic" sz="quarter" idx="14"/>
          </p:nvPr>
        </p:nvSpPr>
        <p:spPr>
          <a:xfrm>
            <a:off x="262467" y="2946400"/>
            <a:ext cx="2751666" cy="1514524"/>
          </a:xfrm>
        </p:spPr>
        <p:txBody>
          <a:bodyPr/>
          <a:lstStyle/>
          <a:p>
            <a:endParaRPr lang="en-US" dirty="0"/>
          </a:p>
        </p:txBody>
      </p:sp>
      <p:sp>
        <p:nvSpPr>
          <p:cNvPr id="9" name="Picture Placeholder 3"/>
          <p:cNvSpPr>
            <a:spLocks noGrp="1"/>
          </p:cNvSpPr>
          <p:nvPr>
            <p:ph type="pic" sz="quarter" idx="15"/>
          </p:nvPr>
        </p:nvSpPr>
        <p:spPr>
          <a:xfrm>
            <a:off x="6092776" y="2946400"/>
            <a:ext cx="2805693" cy="1514524"/>
          </a:xfrm>
        </p:spPr>
        <p:txBody>
          <a:bodyPr/>
          <a:lstStyle/>
          <a:p>
            <a:endParaRPr lang="en-US" dirty="0"/>
          </a:p>
        </p:txBody>
      </p:sp>
      <p:sp>
        <p:nvSpPr>
          <p:cNvPr id="10" name="Picture Placeholder 3"/>
          <p:cNvSpPr>
            <a:spLocks noGrp="1"/>
          </p:cNvSpPr>
          <p:nvPr>
            <p:ph type="pic" sz="quarter" idx="16"/>
          </p:nvPr>
        </p:nvSpPr>
        <p:spPr>
          <a:xfrm>
            <a:off x="3132668" y="2946400"/>
            <a:ext cx="2870200" cy="1514524"/>
          </a:xfrm>
        </p:spPr>
        <p:txBody>
          <a:bodyPr/>
          <a:lstStyle/>
          <a:p>
            <a:endParaRPr lang="en-US" dirty="0"/>
          </a:p>
        </p:txBody>
      </p:sp>
      <p:sp>
        <p:nvSpPr>
          <p:cNvPr id="11" name="Picture Placeholder 3"/>
          <p:cNvSpPr>
            <a:spLocks noGrp="1"/>
          </p:cNvSpPr>
          <p:nvPr>
            <p:ph type="pic" sz="quarter" idx="17"/>
          </p:nvPr>
        </p:nvSpPr>
        <p:spPr>
          <a:xfrm>
            <a:off x="262467" y="4677839"/>
            <a:ext cx="2751666" cy="1507682"/>
          </a:xfrm>
        </p:spPr>
        <p:txBody>
          <a:bodyPr/>
          <a:lstStyle/>
          <a:p>
            <a:endParaRPr lang="en-US" dirty="0"/>
          </a:p>
        </p:txBody>
      </p:sp>
      <p:sp>
        <p:nvSpPr>
          <p:cNvPr id="12" name="Picture Placeholder 3"/>
          <p:cNvSpPr>
            <a:spLocks noGrp="1"/>
          </p:cNvSpPr>
          <p:nvPr>
            <p:ph type="pic" sz="quarter" idx="18"/>
          </p:nvPr>
        </p:nvSpPr>
        <p:spPr>
          <a:xfrm>
            <a:off x="6092776" y="4677839"/>
            <a:ext cx="2805692" cy="1507682"/>
          </a:xfrm>
        </p:spPr>
        <p:txBody>
          <a:bodyPr/>
          <a:lstStyle/>
          <a:p>
            <a:endParaRPr lang="en-US" dirty="0"/>
          </a:p>
        </p:txBody>
      </p:sp>
      <p:sp>
        <p:nvSpPr>
          <p:cNvPr id="13" name="Picture Placeholder 3"/>
          <p:cNvSpPr>
            <a:spLocks noGrp="1"/>
          </p:cNvSpPr>
          <p:nvPr>
            <p:ph type="pic" sz="quarter" idx="19"/>
          </p:nvPr>
        </p:nvSpPr>
        <p:spPr>
          <a:xfrm>
            <a:off x="3132668" y="4677839"/>
            <a:ext cx="2870200" cy="1507682"/>
          </a:xfrm>
        </p:spPr>
        <p:txBody>
          <a:bodyPr/>
          <a:lstStyle/>
          <a:p>
            <a:endParaRPr lang="en-US" dirty="0"/>
          </a:p>
        </p:txBody>
      </p:sp>
    </p:spTree>
    <p:extLst>
      <p:ext uri="{BB962C8B-B14F-4D97-AF65-F5344CB8AC3E}">
        <p14:creationId xmlns:p14="http://schemas.microsoft.com/office/powerpoint/2010/main" val="3558680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45" y="1557867"/>
            <a:ext cx="5096935" cy="2235200"/>
          </a:xfrm>
          <a:noFill/>
        </p:spPr>
        <p:txBody>
          <a:bodyPr anchor="b" anchorCtr="0">
            <a:noAutofit/>
          </a:bodyPr>
          <a:lstStyle>
            <a:lvl1pPr algn="l">
              <a:lnSpc>
                <a:spcPts val="3600"/>
              </a:lnSpc>
              <a:defRPr b="1" cap="all" spc="150">
                <a:solidFill>
                  <a:schemeClr val="tx1"/>
                </a:solidFill>
              </a:defRPr>
            </a:lvl1pPr>
          </a:lstStyle>
          <a:p>
            <a:r>
              <a:rPr lang="en-US"/>
              <a:t>Click to edit Master title style</a:t>
            </a:r>
          </a:p>
        </p:txBody>
      </p:sp>
      <p:sp>
        <p:nvSpPr>
          <p:cNvPr id="3" name="Subtitle 2"/>
          <p:cNvSpPr>
            <a:spLocks noGrp="1"/>
          </p:cNvSpPr>
          <p:nvPr>
            <p:ph type="subTitle" idx="1"/>
          </p:nvPr>
        </p:nvSpPr>
        <p:spPr>
          <a:xfrm>
            <a:off x="3725345" y="4275706"/>
            <a:ext cx="5096935" cy="1202267"/>
          </a:xfrm>
        </p:spPr>
        <p:txBody>
          <a:bodyPr>
            <a:noAutofit/>
          </a:bodyPr>
          <a:lstStyle>
            <a:lvl1pPr marL="0" indent="0" algn="l">
              <a:lnSpc>
                <a:spcPts val="2100"/>
              </a:lnSpc>
              <a:buNone/>
              <a:defRPr sz="2000" b="1"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94184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dirty="0">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white"/>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2AA957AF-53C0-420B-9C2D-77DB1416566C}" type="slidenum">
              <a:rPr lang="en-US" smtClean="0">
                <a:solidFill>
                  <a:prstClr val="white"/>
                </a:solidFill>
              </a:rPr>
              <a:pPr defTabSz="457200"/>
              <a:t>‹#›</a:t>
            </a:fld>
            <a:endParaRPr lang="en-US" dirty="0">
              <a:solidFill>
                <a:prstClr val="white"/>
              </a:solidFill>
            </a:endParaRPr>
          </a:p>
        </p:txBody>
      </p:sp>
      <p:sp>
        <p:nvSpPr>
          <p:cNvPr id="12" name="Text Placeholder 11"/>
          <p:cNvSpPr>
            <a:spLocks noGrp="1"/>
          </p:cNvSpPr>
          <p:nvPr>
            <p:ph type="body" sz="quarter" idx="13"/>
          </p:nvPr>
        </p:nvSpPr>
        <p:spPr>
          <a:xfrm>
            <a:off x="457200" y="117446"/>
            <a:ext cx="7031038" cy="49532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4" name="Text Placeholder 13"/>
          <p:cNvSpPr>
            <a:spLocks noGrp="1"/>
          </p:cNvSpPr>
          <p:nvPr>
            <p:ph type="body" sz="quarter" idx="14"/>
          </p:nvPr>
        </p:nvSpPr>
        <p:spPr>
          <a:xfrm>
            <a:off x="457200" y="981075"/>
            <a:ext cx="8142287" cy="503383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3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66129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42062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39050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00349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0774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4/29/2021</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91563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4/29/2021</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713" r:id="rId10"/>
    <p:sldLayoutId id="2147483714" r:id="rId11"/>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4/29/2021</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32004105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5765800" cy="991352"/>
          </a:xfrm>
          <a:prstGeom prst="rect">
            <a:avLst/>
          </a:prstGeom>
          <a:solidFill>
            <a:schemeClr val="bg1"/>
          </a:solidFill>
        </p:spPr>
        <p:txBody>
          <a:bodyPr vert="horz" lIns="27432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1" y="1363133"/>
            <a:ext cx="8924509" cy="4834466"/>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3579838"/>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342900" rtl="0" eaLnBrk="1" latinLnBrk="0" hangingPunct="1">
        <a:spcBef>
          <a:spcPct val="0"/>
        </a:spcBef>
        <a:buNone/>
        <a:defRPr sz="1800" kern="1200" cap="all" spc="150">
          <a:solidFill>
            <a:srgbClr val="EEB211"/>
          </a:solidFill>
          <a:latin typeface="Calibri"/>
          <a:ea typeface="+mj-ea"/>
          <a:cs typeface="+mj-cs"/>
        </a:defRPr>
      </a:lvl1pPr>
    </p:titleStyle>
    <p:bodyStyle>
      <a:lvl1pPr marL="0" indent="0" algn="l" defTabSz="342900" rtl="0" eaLnBrk="1" latinLnBrk="0" hangingPunct="1">
        <a:spcBef>
          <a:spcPct val="20000"/>
        </a:spcBef>
        <a:buFont typeface="Arial"/>
        <a:buNone/>
        <a:defRPr sz="2400" kern="1200">
          <a:solidFill>
            <a:srgbClr val="262626"/>
          </a:solidFill>
          <a:latin typeface="+mn-lt"/>
          <a:ea typeface="+mn-ea"/>
          <a:cs typeface="+mn-cs"/>
        </a:defRPr>
      </a:lvl1pPr>
      <a:lvl2pPr marL="349758" indent="-214313" algn="l" defTabSz="342900" rtl="0" eaLnBrk="1" latinLnBrk="0" hangingPunct="1">
        <a:spcBef>
          <a:spcPct val="20000"/>
        </a:spcBef>
        <a:buFont typeface="Arial"/>
        <a:buChar char="•"/>
        <a:defRPr sz="2100" kern="1200">
          <a:solidFill>
            <a:srgbClr val="26262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26262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slide</a:t>
            </a:r>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3430862188"/>
      </p:ext>
    </p:extLst>
  </p:cSld>
  <p:clrMap bg1="lt1" tx1="dk1" bg2="lt2" tx2="dk2" accent1="accent1" accent2="accent2" accent3="accent3" accent4="accent4" accent5="accent5" accent6="accent6" hlink="hlink" folHlink="folHlink"/>
  <p:hf sldNum="0" hdr="0" dt="0"/>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mailto:apinvoices@gatech.edu"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www.grants.gatech.edu/sites/default/files/images/gc_prior_year_cost_transfer_form.xl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policies.gatech.edu/cost-transfer-request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5.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5.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9.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7.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71.xml.rels><?xml version="1.0" encoding="UTF-8" standalone="yes"?>
<Relationships xmlns="http://schemas.openxmlformats.org/package/2006/relationships"><Relationship Id="rId3" Type="http://schemas.openxmlformats.org/officeDocument/2006/relationships/hyperlink" Target="https://lite.gatech.edu/" TargetMode="Externa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72.xml.rels><?xml version="1.0" encoding="UTF-8" standalone="yes"?>
<Relationships xmlns="http://schemas.openxmlformats.org/package/2006/relationships"><Relationship Id="rId3" Type="http://schemas.openxmlformats.org/officeDocument/2006/relationships/hyperlink" Target="https://lite.gatech.edu/home" TargetMode="Externa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44.png"/><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8.xml.rels><?xml version="1.0" encoding="UTF-8" standalone="yes"?>
<Relationships xmlns="http://schemas.openxmlformats.org/package/2006/relationships"><Relationship Id="rId3" Type="http://schemas.openxmlformats.org/officeDocument/2006/relationships/hyperlink" Target="https://lite.gatech.edu/" TargetMode="Externa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9.xml.rels><?xml version="1.0" encoding="UTF-8" standalone="yes"?>
<Relationships xmlns="http://schemas.openxmlformats.org/package/2006/relationships"><Relationship Id="rId3" Type="http://schemas.openxmlformats.org/officeDocument/2006/relationships/hyperlink" Target="https://lite.gatech.edu/home" TargetMode="Externa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83.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51.png"/><Relationship Id="rId2" Type="http://schemas.openxmlformats.org/officeDocument/2006/relationships/video" Target="NULL" TargetMode="External"/><Relationship Id="rId1" Type="http://schemas.openxmlformats.org/officeDocument/2006/relationships/tags" Target="../tags/tag41.xml"/><Relationship Id="rId6" Type="http://schemas.openxmlformats.org/officeDocument/2006/relationships/image" Target="../media/image29.png"/><Relationship Id="rId5" Type="http://schemas.openxmlformats.org/officeDocument/2006/relationships/notesSlide" Target="../notesSlides/notesSlide39.xml"/><Relationship Id="rId4"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2.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www.grants.gatech.edu/sites/default/files/images/the_latest_buzz_mar25.pptx"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2894381" y="1962229"/>
            <a:ext cx="5786563" cy="1472449"/>
          </a:xfrm>
          <a:prstGeom prst="rect">
            <a:avLst/>
          </a:prstGeom>
        </p:spPr>
        <p:txBody>
          <a:bodyPr wrap="square">
            <a:normAutofit/>
          </a:bodyPr>
          <a:lstStyle/>
          <a:p>
            <a:pPr algn="ctr"/>
            <a:r>
              <a:rPr lang="en-US" dirty="0" smtClean="0">
                <a:solidFill>
                  <a:schemeClr val="accent1">
                    <a:lumMod val="50000"/>
                  </a:schemeClr>
                </a:solidFill>
                <a:effectLst>
                  <a:outerShdw blurRad="38100" dist="38100" dir="2700000" algn="tl">
                    <a:srgbClr val="000000">
                      <a:alpha val="43137"/>
                    </a:srgbClr>
                  </a:outerShdw>
                </a:effectLst>
              </a:rPr>
              <a:t>The Latest </a:t>
            </a:r>
            <a:r>
              <a:rPr lang="en-US" i="1" dirty="0" smtClean="0">
                <a:solidFill>
                  <a:schemeClr val="accent1">
                    <a:lumMod val="50000"/>
                  </a:schemeClr>
                </a:solidFill>
                <a:effectLst>
                  <a:outerShdw blurRad="38100" dist="38100" dir="2700000" algn="tl">
                    <a:srgbClr val="000000">
                      <a:alpha val="43137"/>
                    </a:srgbClr>
                  </a:outerShdw>
                </a:effectLst>
              </a:rPr>
              <a:t>Buzz</a:t>
            </a:r>
            <a:r>
              <a:rPr lang="en-US" dirty="0" smtClean="0">
                <a:solidFill>
                  <a:schemeClr val="accent1">
                    <a:lumMod val="50000"/>
                  </a:schemeClr>
                </a:solidFill>
                <a:effectLst>
                  <a:outerShdw blurRad="38100" dist="38100" dir="2700000" algn="tl">
                    <a:srgbClr val="000000">
                      <a:alpha val="43137"/>
                    </a:srgbClr>
                  </a:outerShdw>
                </a:effectLst>
              </a:rPr>
              <a:t> with G&amp;C Accounting</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p:txBody>
          <a:bodyPr anchor="t">
            <a:noAutofit/>
          </a:bodyPr>
          <a:lstStyle/>
          <a:p>
            <a:r>
              <a:rPr lang="en-US" dirty="0" smtClean="0">
                <a:latin typeface="Roboto Condensed Light"/>
                <a:ea typeface="Roboto Condensed Light"/>
                <a:cs typeface="Roboto Condensed Light"/>
              </a:rPr>
              <a:t>Thursday, April 29th, 2021</a:t>
            </a:r>
            <a:endParaRPr lang="en-US" dirty="0">
              <a:latin typeface="Roboto Condensed Light"/>
              <a:ea typeface="Roboto Condensed Light"/>
              <a:cs typeface="Roboto Condensed Light"/>
            </a:endParaRPr>
          </a:p>
          <a:p>
            <a:r>
              <a:rPr lang="en-US" dirty="0" smtClean="0">
                <a:latin typeface="Roboto Condensed Light"/>
                <a:ea typeface="Roboto Condensed Light"/>
                <a:cs typeface="Roboto Condensed Light"/>
              </a:rPr>
              <a:t>1:00-3:00PM</a:t>
            </a:r>
            <a:endParaRPr lang="en-US" dirty="0">
              <a:latin typeface="Roboto Condensed Light"/>
              <a:ea typeface="Roboto Condensed Light"/>
              <a:cs typeface="Roboto Condensed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009" y="4041058"/>
            <a:ext cx="1185993" cy="2626976"/>
          </a:xfrm>
          <a:prstGeom prst="rect">
            <a:avLst/>
          </a:prstGeom>
        </p:spPr>
      </p:pic>
    </p:spTree>
    <p:extLst>
      <p:ext uri="{BB962C8B-B14F-4D97-AF65-F5344CB8AC3E}">
        <p14:creationId xmlns:p14="http://schemas.microsoft.com/office/powerpoint/2010/main" val="3146334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051" y="1154013"/>
            <a:ext cx="7814945" cy="4667816"/>
          </a:xfrm>
          <a:prstGeom prst="rect">
            <a:avLst/>
          </a:prstGeom>
        </p:spPr>
        <p:txBody>
          <a:bodyPr vert="horz" wrap="square" lIns="0" tIns="12065" rIns="0" bIns="0" rtlCol="0">
            <a:spAutoFit/>
          </a:bodyPr>
          <a:lstStyle/>
          <a:p>
            <a:pPr marL="279400" indent="-228600">
              <a:lnSpc>
                <a:spcPts val="3325"/>
              </a:lnSpc>
              <a:spcBef>
                <a:spcPts val="95"/>
              </a:spcBef>
              <a:buFont typeface="Arial"/>
              <a:buChar char="•"/>
              <a:tabLst>
                <a:tab pos="279400" algn="l"/>
              </a:tabLst>
            </a:pPr>
            <a:r>
              <a:rPr sz="2800" spc="-5" dirty="0">
                <a:cs typeface="Arial"/>
              </a:rPr>
              <a:t>Deadlines are listed in the </a:t>
            </a:r>
            <a:r>
              <a:rPr sz="2800" dirty="0">
                <a:cs typeface="Arial"/>
              </a:rPr>
              <a:t>Closeout</a:t>
            </a:r>
            <a:r>
              <a:rPr sz="2800" spc="55" dirty="0">
                <a:cs typeface="Arial"/>
              </a:rPr>
              <a:t> </a:t>
            </a:r>
            <a:r>
              <a:rPr sz="2800" spc="-5" dirty="0">
                <a:cs typeface="Arial"/>
              </a:rPr>
              <a:t>memo</a:t>
            </a:r>
            <a:endParaRPr sz="2800" dirty="0">
              <a:cs typeface="Arial"/>
            </a:endParaRPr>
          </a:p>
          <a:p>
            <a:pPr marL="736600" lvl="1" indent="-228600">
              <a:lnSpc>
                <a:spcPts val="2845"/>
              </a:lnSpc>
              <a:buChar char="•"/>
              <a:tabLst>
                <a:tab pos="736600" algn="l"/>
              </a:tabLst>
            </a:pPr>
            <a:r>
              <a:rPr lang="en-US" sz="2400" spc="-5" dirty="0" smtClean="0">
                <a:cs typeface="Arial"/>
              </a:rPr>
              <a:t>D</a:t>
            </a:r>
            <a:r>
              <a:rPr sz="2400" spc="-5" dirty="0" smtClean="0">
                <a:cs typeface="Arial"/>
              </a:rPr>
              <a:t>ates </a:t>
            </a:r>
            <a:r>
              <a:rPr sz="2400" spc="-5" dirty="0">
                <a:cs typeface="Arial"/>
              </a:rPr>
              <a:t>are similar </a:t>
            </a:r>
            <a:r>
              <a:rPr sz="2400" dirty="0">
                <a:cs typeface="Arial"/>
              </a:rPr>
              <a:t>to </a:t>
            </a:r>
            <a:r>
              <a:rPr sz="2400" spc="-5" dirty="0">
                <a:cs typeface="Arial"/>
              </a:rPr>
              <a:t>last</a:t>
            </a:r>
            <a:r>
              <a:rPr sz="2400" spc="20" dirty="0">
                <a:cs typeface="Arial"/>
              </a:rPr>
              <a:t> </a:t>
            </a:r>
            <a:r>
              <a:rPr sz="2400" spc="-30" dirty="0">
                <a:cs typeface="Arial"/>
              </a:rPr>
              <a:t>year.</a:t>
            </a:r>
            <a:endParaRPr sz="2400" dirty="0">
              <a:cs typeface="Arial"/>
            </a:endParaRPr>
          </a:p>
          <a:p>
            <a:pPr lvl="1">
              <a:lnSpc>
                <a:spcPct val="100000"/>
              </a:lnSpc>
              <a:spcBef>
                <a:spcPts val="5"/>
              </a:spcBef>
              <a:buChar char="•"/>
            </a:pPr>
            <a:endParaRPr sz="3300" dirty="0">
              <a:cs typeface="Arial"/>
            </a:endParaRPr>
          </a:p>
          <a:p>
            <a:pPr marL="279400" marR="1725930" indent="-228600">
              <a:lnSpc>
                <a:spcPct val="80000"/>
              </a:lnSpc>
              <a:buChar char="•"/>
              <a:tabLst>
                <a:tab pos="279400" algn="l"/>
              </a:tabLst>
            </a:pPr>
            <a:r>
              <a:rPr sz="2800" spc="-5" dirty="0">
                <a:cs typeface="Arial"/>
              </a:rPr>
              <a:t>Make </a:t>
            </a:r>
            <a:r>
              <a:rPr sz="2800" dirty="0">
                <a:cs typeface="Arial"/>
              </a:rPr>
              <a:t>sure </a:t>
            </a:r>
            <a:r>
              <a:rPr sz="2800" spc="-5" dirty="0">
                <a:cs typeface="Arial"/>
              </a:rPr>
              <a:t>to close </a:t>
            </a:r>
            <a:r>
              <a:rPr sz="2800" dirty="0">
                <a:cs typeface="Arial"/>
              </a:rPr>
              <a:t>obligations (open  </a:t>
            </a:r>
            <a:r>
              <a:rPr sz="2800" spc="-5" dirty="0">
                <a:cs typeface="Arial"/>
              </a:rPr>
              <a:t>encumbrances)</a:t>
            </a:r>
            <a:r>
              <a:rPr sz="2800" spc="10" dirty="0">
                <a:cs typeface="Arial"/>
              </a:rPr>
              <a:t> </a:t>
            </a:r>
            <a:r>
              <a:rPr sz="2800" dirty="0">
                <a:cs typeface="Arial"/>
              </a:rPr>
              <a:t>early</a:t>
            </a:r>
            <a:r>
              <a:rPr sz="2800" dirty="0" smtClean="0">
                <a:cs typeface="Arial"/>
              </a:rPr>
              <a:t>!</a:t>
            </a:r>
            <a:endParaRPr lang="en-US" sz="2800" dirty="0" smtClean="0">
              <a:cs typeface="Arial"/>
            </a:endParaRPr>
          </a:p>
          <a:p>
            <a:pPr marL="299085" indent="-287020">
              <a:lnSpc>
                <a:spcPct val="100000"/>
              </a:lnSpc>
              <a:spcBef>
                <a:spcPts val="95"/>
              </a:spcBef>
              <a:buChar char="•"/>
              <a:tabLst>
                <a:tab pos="299085" algn="l"/>
                <a:tab pos="299720" algn="l"/>
              </a:tabLst>
            </a:pPr>
            <a:endParaRPr lang="en-US" sz="2800" spc="-5" dirty="0" smtClean="0">
              <a:cs typeface="Arial"/>
            </a:endParaRPr>
          </a:p>
          <a:p>
            <a:pPr marL="299085" indent="-287020">
              <a:lnSpc>
                <a:spcPct val="100000"/>
              </a:lnSpc>
              <a:spcBef>
                <a:spcPts val="95"/>
              </a:spcBef>
              <a:buChar char="•"/>
              <a:tabLst>
                <a:tab pos="299085" algn="l"/>
                <a:tab pos="299720" algn="l"/>
              </a:tabLst>
            </a:pPr>
            <a:r>
              <a:rPr lang="en-US" sz="2800" spc="-5" dirty="0" smtClean="0">
                <a:cs typeface="Arial"/>
              </a:rPr>
              <a:t>PO </a:t>
            </a:r>
            <a:r>
              <a:rPr lang="en-US" sz="2800" spc="-5" dirty="0">
                <a:cs typeface="Arial"/>
              </a:rPr>
              <a:t>Closures</a:t>
            </a:r>
          </a:p>
          <a:p>
            <a:pPr marL="469265" lvl="1">
              <a:spcBef>
                <a:spcPts val="95"/>
              </a:spcBef>
              <a:tabLst>
                <a:tab pos="299085" algn="l"/>
                <a:tab pos="299720" algn="l"/>
              </a:tabLst>
            </a:pPr>
            <a:r>
              <a:rPr lang="en-US" spc="-5" dirty="0">
                <a:cs typeface="Arial"/>
              </a:rPr>
              <a:t>(*excludes Construction and OSP PO’s)</a:t>
            </a:r>
            <a:endParaRPr lang="en-US" sz="2500" dirty="0">
              <a:cs typeface="Arial"/>
            </a:endParaRPr>
          </a:p>
          <a:p>
            <a:pPr marL="800100" lvl="1" indent="-342900">
              <a:spcBef>
                <a:spcPts val="20"/>
              </a:spcBef>
              <a:buFont typeface="Arial" panose="020B0604020202020204" pitchFamily="34" charset="0"/>
              <a:buChar char="•"/>
            </a:pPr>
            <a:r>
              <a:rPr lang="en-US" sz="2500" dirty="0">
                <a:cs typeface="Arial"/>
              </a:rPr>
              <a:t>PO’s will be closed per the closeout memo for BR19/20 and 21</a:t>
            </a:r>
          </a:p>
          <a:p>
            <a:pPr marL="279400" marR="1725930" indent="-228600">
              <a:lnSpc>
                <a:spcPct val="80000"/>
              </a:lnSpc>
              <a:buChar char="•"/>
              <a:tabLst>
                <a:tab pos="279400" algn="l"/>
              </a:tabLst>
            </a:pPr>
            <a:endParaRPr sz="2800" dirty="0">
              <a:latin typeface="Arial"/>
              <a:cs typeface="Arial"/>
            </a:endParaRPr>
          </a:p>
          <a:p>
            <a:pPr lvl="1">
              <a:lnSpc>
                <a:spcPct val="100000"/>
              </a:lnSpc>
              <a:buChar char="•"/>
            </a:pPr>
            <a:endParaRPr sz="2500" dirty="0">
              <a:latin typeface="Arial"/>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sz="3600" spc="-150" dirty="0"/>
              <a:t>Procurement</a:t>
            </a:r>
            <a:r>
              <a:rPr sz="3600" spc="-40" dirty="0"/>
              <a:t> </a:t>
            </a:r>
            <a:r>
              <a:rPr sz="3600" spc="-105" dirty="0"/>
              <a:t>Update</a:t>
            </a:r>
            <a:endParaRPr sz="3600" dirty="0"/>
          </a:p>
        </p:txBody>
      </p:sp>
    </p:spTree>
    <p:extLst>
      <p:ext uri="{BB962C8B-B14F-4D97-AF65-F5344CB8AC3E}">
        <p14:creationId xmlns:p14="http://schemas.microsoft.com/office/powerpoint/2010/main" val="266649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sz="3600" spc="-150" dirty="0"/>
              <a:t>Procurement</a:t>
            </a:r>
            <a:r>
              <a:rPr sz="3600" spc="-40" dirty="0"/>
              <a:t> </a:t>
            </a:r>
            <a:r>
              <a:rPr sz="3600" spc="-105" dirty="0"/>
              <a:t>Update</a:t>
            </a:r>
            <a:endParaRPr sz="3600" dirty="0"/>
          </a:p>
        </p:txBody>
      </p:sp>
      <p:sp>
        <p:nvSpPr>
          <p:cNvPr id="5" name="object 2"/>
          <p:cNvSpPr txBox="1"/>
          <p:nvPr/>
        </p:nvSpPr>
        <p:spPr>
          <a:xfrm>
            <a:off x="304800" y="1143000"/>
            <a:ext cx="7814945" cy="2214837"/>
          </a:xfrm>
          <a:prstGeom prst="rect">
            <a:avLst/>
          </a:prstGeom>
        </p:spPr>
        <p:txBody>
          <a:bodyPr vert="horz" wrap="square" lIns="0" tIns="12065" rIns="0" bIns="0" rtlCol="0">
            <a:spAutoFit/>
          </a:bodyPr>
          <a:lstStyle/>
          <a:p>
            <a:pPr marL="279400" indent="-228600">
              <a:lnSpc>
                <a:spcPts val="3325"/>
              </a:lnSpc>
              <a:spcBef>
                <a:spcPts val="95"/>
              </a:spcBef>
              <a:buFont typeface="Arial"/>
              <a:buChar char="•"/>
              <a:tabLst>
                <a:tab pos="279400" algn="l"/>
              </a:tabLst>
            </a:pPr>
            <a:r>
              <a:rPr lang="en-US" sz="2800" spc="-5" dirty="0" smtClean="0">
                <a:cs typeface="Arial"/>
              </a:rPr>
              <a:t>Key Closeout dates Updates to Close Out Memo</a:t>
            </a:r>
          </a:p>
          <a:p>
            <a:pPr marL="279400" indent="-228600">
              <a:lnSpc>
                <a:spcPts val="3325"/>
              </a:lnSpc>
              <a:spcBef>
                <a:spcPts val="95"/>
              </a:spcBef>
              <a:buFont typeface="Arial"/>
              <a:buChar char="•"/>
              <a:tabLst>
                <a:tab pos="279400" algn="l"/>
              </a:tabLst>
            </a:pPr>
            <a:r>
              <a:rPr lang="en-US" sz="2800" spc="-5" dirty="0">
                <a:cs typeface="Arial"/>
              </a:rPr>
              <a:t>Campus access to </a:t>
            </a:r>
            <a:r>
              <a:rPr lang="en-US" sz="2800" spc="-10" dirty="0">
                <a:cs typeface="Arial"/>
              </a:rPr>
              <a:t>Workday </a:t>
            </a:r>
            <a:r>
              <a:rPr lang="en-US" sz="2800" dirty="0">
                <a:cs typeface="Arial"/>
              </a:rPr>
              <a:t>Procurement </a:t>
            </a:r>
            <a:r>
              <a:rPr lang="en-US" sz="2800" spc="-5" dirty="0">
                <a:cs typeface="Arial"/>
              </a:rPr>
              <a:t>will  be removed </a:t>
            </a:r>
            <a:r>
              <a:rPr lang="en-US" sz="2800" dirty="0">
                <a:cs typeface="Arial"/>
              </a:rPr>
              <a:t>at 5pm </a:t>
            </a:r>
            <a:r>
              <a:rPr lang="en-US" sz="2800" spc="-5" dirty="0">
                <a:cs typeface="Arial"/>
              </a:rPr>
              <a:t>on </a:t>
            </a:r>
            <a:r>
              <a:rPr lang="en-US" sz="2800" spc="-30" dirty="0">
                <a:cs typeface="Arial"/>
              </a:rPr>
              <a:t>Friday, </a:t>
            </a:r>
            <a:r>
              <a:rPr lang="en-US" sz="2800" dirty="0">
                <a:cs typeface="Arial"/>
              </a:rPr>
              <a:t>June</a:t>
            </a:r>
            <a:r>
              <a:rPr lang="en-US" sz="2800" spc="65" dirty="0">
                <a:cs typeface="Arial"/>
              </a:rPr>
              <a:t> </a:t>
            </a:r>
            <a:r>
              <a:rPr lang="en-US" sz="2800" dirty="0">
                <a:cs typeface="Arial"/>
              </a:rPr>
              <a:t>18</a:t>
            </a:r>
            <a:r>
              <a:rPr lang="en-US" sz="2775" baseline="25525" dirty="0">
                <a:cs typeface="Arial"/>
              </a:rPr>
              <a:t>th</a:t>
            </a:r>
            <a:r>
              <a:rPr lang="en-US" sz="2800" dirty="0">
                <a:cs typeface="Arial"/>
              </a:rPr>
              <a:t>.</a:t>
            </a:r>
          </a:p>
          <a:p>
            <a:pPr marL="279400" indent="-228600">
              <a:lnSpc>
                <a:spcPts val="3325"/>
              </a:lnSpc>
              <a:spcBef>
                <a:spcPts val="95"/>
              </a:spcBef>
              <a:buFont typeface="Arial"/>
              <a:buChar char="•"/>
              <a:tabLst>
                <a:tab pos="279400" algn="l"/>
              </a:tabLst>
            </a:pPr>
            <a:endParaRPr lang="en-US" sz="2800" spc="-5" dirty="0" smtClean="0">
              <a:latin typeface="Arial"/>
              <a:cs typeface="Arial"/>
            </a:endParaRPr>
          </a:p>
        </p:txBody>
      </p:sp>
      <p:pic>
        <p:nvPicPr>
          <p:cNvPr id="6" name="Picture 5"/>
          <p:cNvPicPr>
            <a:picLocks noChangeAspect="1"/>
          </p:cNvPicPr>
          <p:nvPr/>
        </p:nvPicPr>
        <p:blipFill>
          <a:blip r:embed="rId2"/>
          <a:stretch>
            <a:fillRect/>
          </a:stretch>
        </p:blipFill>
        <p:spPr>
          <a:xfrm>
            <a:off x="152400" y="3276600"/>
            <a:ext cx="8660066" cy="2362200"/>
          </a:xfrm>
          <a:prstGeom prst="rect">
            <a:avLst/>
          </a:prstGeom>
        </p:spPr>
      </p:pic>
    </p:spTree>
    <p:extLst>
      <p:ext uri="{BB962C8B-B14F-4D97-AF65-F5344CB8AC3E}">
        <p14:creationId xmlns:p14="http://schemas.microsoft.com/office/powerpoint/2010/main" val="1005043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4490" y="1333594"/>
            <a:ext cx="7733665" cy="2353850"/>
          </a:xfrm>
          <a:prstGeom prst="rect">
            <a:avLst/>
          </a:prstGeom>
        </p:spPr>
        <p:txBody>
          <a:bodyPr vert="horz" wrap="square" lIns="0" tIns="12065" rIns="0" bIns="0" rtlCol="0">
            <a:spAutoFit/>
          </a:bodyPr>
          <a:lstStyle/>
          <a:p>
            <a:pPr marL="241300" indent="-228600">
              <a:lnSpc>
                <a:spcPct val="100000"/>
              </a:lnSpc>
              <a:spcBef>
                <a:spcPts val="95"/>
              </a:spcBef>
              <a:buFont typeface="Arial"/>
              <a:buChar char="•"/>
              <a:tabLst>
                <a:tab pos="241300" algn="l"/>
              </a:tabLst>
            </a:pPr>
            <a:r>
              <a:rPr lang="en-US" sz="2800" spc="-10" dirty="0" smtClean="0">
                <a:cs typeface="Arial"/>
              </a:rPr>
              <a:t>No Bid Limit increased to $24,999</a:t>
            </a:r>
          </a:p>
          <a:p>
            <a:pPr marL="698500" lvl="1" indent="-228600">
              <a:spcBef>
                <a:spcPts val="95"/>
              </a:spcBef>
              <a:buFont typeface="Arial"/>
              <a:buChar char="•"/>
              <a:tabLst>
                <a:tab pos="241300" algn="l"/>
              </a:tabLst>
            </a:pPr>
            <a:endParaRPr lang="en-US" sz="2400" spc="-10" dirty="0" smtClean="0">
              <a:cs typeface="Arial"/>
            </a:endParaRPr>
          </a:p>
          <a:p>
            <a:pPr marL="698500" lvl="1" indent="-228600">
              <a:spcBef>
                <a:spcPts val="95"/>
              </a:spcBef>
              <a:buFont typeface="Arial"/>
              <a:buChar char="•"/>
              <a:tabLst>
                <a:tab pos="241300" algn="l"/>
              </a:tabLst>
            </a:pPr>
            <a:r>
              <a:rPr lang="en-US" sz="2400" spc="-10" dirty="0" smtClean="0">
                <a:cs typeface="Arial"/>
              </a:rPr>
              <a:t>Order of precedence applies. No Splits or changes.</a:t>
            </a:r>
          </a:p>
          <a:p>
            <a:pPr marL="698500" lvl="1" indent="-228600">
              <a:spcBef>
                <a:spcPts val="95"/>
              </a:spcBef>
              <a:buFont typeface="Arial"/>
              <a:buChar char="•"/>
              <a:tabLst>
                <a:tab pos="241300" algn="l"/>
              </a:tabLst>
            </a:pPr>
            <a:endParaRPr lang="en-US" sz="2400" spc="-10" dirty="0" smtClean="0">
              <a:cs typeface="Arial"/>
            </a:endParaRPr>
          </a:p>
          <a:p>
            <a:pPr marL="698500" lvl="1" indent="-228600">
              <a:spcBef>
                <a:spcPts val="95"/>
              </a:spcBef>
              <a:buFont typeface="Arial"/>
              <a:buChar char="•"/>
              <a:tabLst>
                <a:tab pos="241300" algn="l"/>
              </a:tabLst>
            </a:pPr>
            <a:r>
              <a:rPr lang="en-US" sz="2400" spc="-10" dirty="0" smtClean="0">
                <a:cs typeface="Arial"/>
              </a:rPr>
              <a:t>Review of Orders close to $24,999</a:t>
            </a:r>
          </a:p>
          <a:p>
            <a:pPr marL="698500" lvl="1" indent="-228600">
              <a:spcBef>
                <a:spcPts val="95"/>
              </a:spcBef>
              <a:buFont typeface="Arial"/>
              <a:buChar char="•"/>
              <a:tabLst>
                <a:tab pos="241300" algn="l"/>
              </a:tabLst>
            </a:pPr>
            <a:endParaRPr sz="2400" dirty="0">
              <a:latin typeface="Arial"/>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sz="3600" spc="-150" dirty="0"/>
              <a:t>Procurement</a:t>
            </a:r>
            <a:r>
              <a:rPr sz="3600" spc="-40" dirty="0"/>
              <a:t> </a:t>
            </a:r>
            <a:r>
              <a:rPr sz="3600" spc="-105" dirty="0"/>
              <a:t>Update</a:t>
            </a:r>
            <a:endParaRPr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251" y="3352800"/>
            <a:ext cx="3200400" cy="3168396"/>
          </a:xfrm>
          <a:prstGeom prst="rect">
            <a:avLst/>
          </a:prstGeom>
        </p:spPr>
      </p:pic>
    </p:spTree>
    <p:extLst>
      <p:ext uri="{BB962C8B-B14F-4D97-AF65-F5344CB8AC3E}">
        <p14:creationId xmlns:p14="http://schemas.microsoft.com/office/powerpoint/2010/main" val="29779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4490" y="1333594"/>
            <a:ext cx="7839709" cy="4749377"/>
          </a:xfrm>
          <a:prstGeom prst="rect">
            <a:avLst/>
          </a:prstGeom>
        </p:spPr>
        <p:txBody>
          <a:bodyPr vert="horz" wrap="square" lIns="0" tIns="12065" rIns="0" bIns="0" rtlCol="0">
            <a:spAutoFit/>
          </a:bodyPr>
          <a:lstStyle/>
          <a:p>
            <a:pPr marL="241300" indent="-228600">
              <a:lnSpc>
                <a:spcPct val="100000"/>
              </a:lnSpc>
              <a:spcBef>
                <a:spcPts val="95"/>
              </a:spcBef>
              <a:buFont typeface="Arial"/>
              <a:buChar char="•"/>
              <a:tabLst>
                <a:tab pos="241300" algn="l"/>
              </a:tabLst>
            </a:pPr>
            <a:r>
              <a:rPr lang="en-US" sz="2800" spc="-15" dirty="0" smtClean="0">
                <a:cs typeface="Arial"/>
              </a:rPr>
              <a:t>Procurement Website has been updated</a:t>
            </a:r>
          </a:p>
          <a:p>
            <a:pPr marL="241300" indent="-228600">
              <a:lnSpc>
                <a:spcPct val="100000"/>
              </a:lnSpc>
              <a:spcBef>
                <a:spcPts val="95"/>
              </a:spcBef>
              <a:buFont typeface="Arial"/>
              <a:buChar char="•"/>
              <a:tabLst>
                <a:tab pos="241300" algn="l"/>
              </a:tabLst>
            </a:pPr>
            <a:endParaRPr lang="en-US" sz="2800" spc="-15" dirty="0">
              <a:cs typeface="Arial"/>
            </a:endParaRPr>
          </a:p>
          <a:p>
            <a:pPr marL="241300" indent="-228600">
              <a:lnSpc>
                <a:spcPct val="100000"/>
              </a:lnSpc>
              <a:spcBef>
                <a:spcPts val="95"/>
              </a:spcBef>
              <a:buFont typeface="Arial"/>
              <a:buChar char="•"/>
              <a:tabLst>
                <a:tab pos="241300" algn="l"/>
              </a:tabLst>
            </a:pPr>
            <a:r>
              <a:rPr sz="2800" spc="-15" dirty="0" smtClean="0">
                <a:cs typeface="Arial"/>
              </a:rPr>
              <a:t>Training</a:t>
            </a:r>
            <a:endParaRPr sz="2800" dirty="0">
              <a:cs typeface="Arial"/>
            </a:endParaRPr>
          </a:p>
          <a:p>
            <a:pPr>
              <a:lnSpc>
                <a:spcPct val="100000"/>
              </a:lnSpc>
              <a:spcBef>
                <a:spcPts val="35"/>
              </a:spcBef>
              <a:buFont typeface="Arial"/>
              <a:buChar char="•"/>
            </a:pPr>
            <a:endParaRPr sz="3950" dirty="0">
              <a:cs typeface="Arial"/>
            </a:endParaRPr>
          </a:p>
          <a:p>
            <a:pPr marL="698500" marR="421005" lvl="1" indent="-228600">
              <a:lnSpc>
                <a:spcPts val="2590"/>
              </a:lnSpc>
              <a:buChar char="•"/>
              <a:tabLst>
                <a:tab pos="698500" algn="l"/>
              </a:tabLst>
            </a:pPr>
            <a:r>
              <a:rPr lang="en-US" sz="2400" spc="-5" dirty="0" smtClean="0">
                <a:cs typeface="Arial"/>
              </a:rPr>
              <a:t>Training being developed for system and policy after the new fiscal year</a:t>
            </a:r>
          </a:p>
          <a:p>
            <a:pPr marL="698500" marR="421005" lvl="1" indent="-228600">
              <a:lnSpc>
                <a:spcPts val="2590"/>
              </a:lnSpc>
              <a:buChar char="•"/>
              <a:tabLst>
                <a:tab pos="698500" algn="l"/>
              </a:tabLst>
            </a:pPr>
            <a:endParaRPr lang="en-US" sz="2400" spc="-5" dirty="0" smtClean="0">
              <a:cs typeface="Arial"/>
            </a:endParaRPr>
          </a:p>
          <a:p>
            <a:pPr marL="698500" marR="421005" lvl="1" indent="-228600">
              <a:lnSpc>
                <a:spcPts val="2590"/>
              </a:lnSpc>
              <a:buChar char="•"/>
              <a:tabLst>
                <a:tab pos="698500" algn="l"/>
              </a:tabLst>
            </a:pPr>
            <a:r>
              <a:rPr lang="en-US" sz="2400" spc="-5" dirty="0" smtClean="0">
                <a:cs typeface="Arial"/>
              </a:rPr>
              <a:t>Training will be m</a:t>
            </a:r>
            <a:r>
              <a:rPr sz="2400" spc="-5" dirty="0" smtClean="0">
                <a:cs typeface="Arial"/>
              </a:rPr>
              <a:t>andatory </a:t>
            </a:r>
            <a:r>
              <a:rPr lang="en-US" sz="2400" spc="-5" dirty="0" smtClean="0">
                <a:cs typeface="Arial"/>
              </a:rPr>
              <a:t>f</a:t>
            </a:r>
            <a:r>
              <a:rPr sz="2400" dirty="0" smtClean="0">
                <a:cs typeface="Arial"/>
              </a:rPr>
              <a:t>or </a:t>
            </a:r>
            <a:r>
              <a:rPr sz="2400" spc="-5" dirty="0">
                <a:cs typeface="Arial"/>
              </a:rPr>
              <a:t>any </a:t>
            </a:r>
            <a:r>
              <a:rPr lang="en-US" sz="2400" spc="-5" dirty="0" smtClean="0">
                <a:cs typeface="Arial"/>
              </a:rPr>
              <a:t>new</a:t>
            </a:r>
            <a:r>
              <a:rPr sz="2400" spc="-5" dirty="0" smtClean="0">
                <a:cs typeface="Arial"/>
              </a:rPr>
              <a:t> RQ reviewers</a:t>
            </a:r>
            <a:r>
              <a:rPr sz="2400" spc="-20" dirty="0" smtClean="0">
                <a:cs typeface="Arial"/>
              </a:rPr>
              <a:t>.</a:t>
            </a:r>
            <a:endParaRPr sz="2400" dirty="0">
              <a:cs typeface="Arial"/>
            </a:endParaRPr>
          </a:p>
          <a:p>
            <a:pPr lvl="1">
              <a:lnSpc>
                <a:spcPct val="100000"/>
              </a:lnSpc>
              <a:spcBef>
                <a:spcPts val="25"/>
              </a:spcBef>
            </a:pPr>
            <a:endParaRPr sz="3100" dirty="0">
              <a:cs typeface="Arial"/>
            </a:endParaRPr>
          </a:p>
          <a:p>
            <a:pPr marL="698500" marR="5080" lvl="1" indent="-228600">
              <a:lnSpc>
                <a:spcPts val="2590"/>
              </a:lnSpc>
              <a:buChar char="•"/>
              <a:tabLst>
                <a:tab pos="698500" algn="l"/>
              </a:tabLst>
            </a:pPr>
            <a:r>
              <a:rPr lang="en-US" sz="2400" spc="-5" dirty="0" smtClean="0">
                <a:cs typeface="Arial"/>
              </a:rPr>
              <a:t>R</a:t>
            </a:r>
            <a:r>
              <a:rPr sz="2400" spc="-5" dirty="0" smtClean="0">
                <a:cs typeface="Arial"/>
              </a:rPr>
              <a:t>ecommend </a:t>
            </a:r>
            <a:r>
              <a:rPr sz="2400" spc="-5" dirty="0">
                <a:cs typeface="Arial"/>
              </a:rPr>
              <a:t>all RQ reviewers take </a:t>
            </a:r>
            <a:r>
              <a:rPr sz="2400" dirty="0">
                <a:cs typeface="Arial"/>
              </a:rPr>
              <a:t>the </a:t>
            </a:r>
            <a:r>
              <a:rPr sz="2400" spc="-5" dirty="0">
                <a:cs typeface="Arial"/>
              </a:rPr>
              <a:t>training as  </a:t>
            </a:r>
            <a:r>
              <a:rPr sz="2400" dirty="0">
                <a:cs typeface="Arial"/>
              </a:rPr>
              <a:t>a</a:t>
            </a:r>
            <a:r>
              <a:rPr sz="2400" spc="-5" dirty="0">
                <a:cs typeface="Arial"/>
              </a:rPr>
              <a:t> </a:t>
            </a:r>
            <a:r>
              <a:rPr sz="2400" spc="-20" dirty="0">
                <a:cs typeface="Arial"/>
              </a:rPr>
              <a:t>refresher.</a:t>
            </a:r>
            <a:endParaRPr sz="2400" dirty="0">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sz="3600" spc="-150" dirty="0"/>
              <a:t>Procurement</a:t>
            </a:r>
            <a:r>
              <a:rPr sz="3600" spc="-40" dirty="0"/>
              <a:t> </a:t>
            </a:r>
            <a:r>
              <a:rPr sz="3600" spc="-105" dirty="0"/>
              <a:t>Update</a:t>
            </a:r>
            <a:endParaRPr sz="3600" dirty="0"/>
          </a:p>
        </p:txBody>
      </p:sp>
    </p:spTree>
    <p:extLst>
      <p:ext uri="{BB962C8B-B14F-4D97-AF65-F5344CB8AC3E}">
        <p14:creationId xmlns:p14="http://schemas.microsoft.com/office/powerpoint/2010/main" val="3661193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sz="3600" spc="-150" dirty="0"/>
              <a:t>Procurement</a:t>
            </a:r>
            <a:r>
              <a:rPr sz="3600" spc="-40" dirty="0"/>
              <a:t> </a:t>
            </a:r>
            <a:r>
              <a:rPr sz="3600" spc="-105" dirty="0"/>
              <a:t>Update</a:t>
            </a:r>
            <a:endParaRPr sz="3600" dirty="0"/>
          </a:p>
        </p:txBody>
      </p:sp>
      <p:sp>
        <p:nvSpPr>
          <p:cNvPr id="4" name="Content Placeholder 4">
            <a:extLst>
              <a:ext uri="{FF2B5EF4-FFF2-40B4-BE49-F238E27FC236}">
                <a16:creationId xmlns:a16="http://schemas.microsoft.com/office/drawing/2014/main" id="{19ACE267-5498-454D-8569-493E6EDFE21F}"/>
              </a:ext>
            </a:extLst>
          </p:cNvPr>
          <p:cNvSpPr txBox="1">
            <a:spLocks/>
          </p:cNvSpPr>
          <p:nvPr/>
        </p:nvSpPr>
        <p:spPr>
          <a:xfrm>
            <a:off x="285750" y="1215482"/>
            <a:ext cx="8572500" cy="54861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See procurement</a:t>
            </a:r>
            <a:r>
              <a:rPr kumimoji="0" lang="en-US" sz="2800" b="0" i="0" u="none" strike="noStrike" kern="1200" cap="none" spc="0" normalizeH="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 website for more information</a:t>
            </a:r>
            <a:endPar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Office Hours (Campus)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Monday –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Campus Team 9-11am</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Departments: HR, Communications, PE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Commodities: Professional Services, Hotels/Catering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Tuesday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Scientific Team 9 am – 11 am </a:t>
            </a:r>
            <a:endParaRPr kumimoji="0" lang="en-US" sz="20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IT Team 2 – 4 pm.</a:t>
            </a:r>
            <a:endParaRPr kumimoji="0" lang="en-US" sz="20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Friday –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Campus Team 9-11am</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  Departments: Facilities, Housing, GTPD, Parking</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rPr>
              <a:t>  Commodities: MRO, Office Machines, Misc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70091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sz="3600" spc="-150" dirty="0"/>
              <a:t>Procurement</a:t>
            </a:r>
            <a:r>
              <a:rPr sz="3600" spc="-40" dirty="0"/>
              <a:t> </a:t>
            </a:r>
            <a:r>
              <a:rPr sz="3600" spc="-105" dirty="0"/>
              <a:t>Update</a:t>
            </a:r>
            <a:endParaRPr sz="3600" dirty="0"/>
          </a:p>
        </p:txBody>
      </p:sp>
      <p:sp>
        <p:nvSpPr>
          <p:cNvPr id="6" name="Content Placeholder 4">
            <a:extLst>
              <a:ext uri="{FF2B5EF4-FFF2-40B4-BE49-F238E27FC236}">
                <a16:creationId xmlns:a16="http://schemas.microsoft.com/office/drawing/2014/main" id="{19ACE267-5498-454D-8569-493E6EDFE21F}"/>
              </a:ext>
            </a:extLst>
          </p:cNvPr>
          <p:cNvSpPr txBox="1">
            <a:spLocks/>
          </p:cNvSpPr>
          <p:nvPr/>
        </p:nvSpPr>
        <p:spPr>
          <a:xfrm>
            <a:off x="285750" y="1215482"/>
            <a:ext cx="8572500" cy="54861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Office hours (GTRI)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Monday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GTRI : 1-3pm</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Departments: CIPHER, CMSO, CTO, ELSYS, ESD, ICSD, PMSO, RS, TMD, S2CD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Tuesday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GTRI: 2-4 pm</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Departments: ACCT, ASL, COMM, OESD, EOSL, ICL, ISD, SISD, SPS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Wednesday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GTRI: 11am-1pm</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mn-lt"/>
                <a:ea typeface="Roboto" panose="02000000000000000000" pitchFamily="2" charset="0"/>
                <a:cs typeface="Roboto" panose="02000000000000000000" pitchFamily="2" charset="0"/>
              </a:rPr>
              <a:t>  Departments: ACL, ATAS, DDOPS, ECO, FRA, MSD, SEAL SSD, VPDIR, SURPLUS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48609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4490" y="370789"/>
            <a:ext cx="1321435" cy="574040"/>
          </a:xfrm>
          <a:prstGeom prst="rect">
            <a:avLst/>
          </a:prstGeom>
        </p:spPr>
        <p:txBody>
          <a:bodyPr vert="horz" wrap="square" lIns="0" tIns="12700" rIns="0" bIns="0" rtlCol="0">
            <a:spAutoFit/>
          </a:bodyPr>
          <a:lstStyle/>
          <a:p>
            <a:pPr marL="12700">
              <a:lnSpc>
                <a:spcPct val="100000"/>
              </a:lnSpc>
              <a:spcBef>
                <a:spcPts val="100"/>
              </a:spcBef>
            </a:pPr>
            <a:r>
              <a:rPr sz="3600" spc="-80" dirty="0"/>
              <a:t>PCard</a:t>
            </a:r>
            <a:endParaRPr sz="3600" dirty="0"/>
          </a:p>
        </p:txBody>
      </p:sp>
      <p:sp>
        <p:nvSpPr>
          <p:cNvPr id="3" name="object 3"/>
          <p:cNvSpPr txBox="1"/>
          <p:nvPr/>
        </p:nvSpPr>
        <p:spPr>
          <a:xfrm>
            <a:off x="364490" y="1143000"/>
            <a:ext cx="7684770" cy="4059444"/>
          </a:xfrm>
          <a:prstGeom prst="rect">
            <a:avLst/>
          </a:prstGeom>
        </p:spPr>
        <p:txBody>
          <a:bodyPr vert="horz" wrap="square" lIns="0" tIns="217804" rIns="0" bIns="0" rtlCol="0">
            <a:spAutoFit/>
          </a:bodyPr>
          <a:lstStyle/>
          <a:p>
            <a:pPr marL="355600" indent="-342900">
              <a:lnSpc>
                <a:spcPct val="100000"/>
              </a:lnSpc>
              <a:spcBef>
                <a:spcPts val="1714"/>
              </a:spcBef>
              <a:buFont typeface="Arial" panose="020B0604020202020204" pitchFamily="34" charset="0"/>
              <a:buChar char="•"/>
            </a:pPr>
            <a:r>
              <a:rPr lang="en-US" sz="2400" spc="-5" dirty="0" smtClean="0">
                <a:cs typeface="Arial"/>
              </a:rPr>
              <a:t>Whittney Haynes is new PCard Manager.</a:t>
            </a:r>
          </a:p>
          <a:p>
            <a:pPr marL="355600" indent="-342900">
              <a:lnSpc>
                <a:spcPct val="100000"/>
              </a:lnSpc>
              <a:spcBef>
                <a:spcPts val="1714"/>
              </a:spcBef>
              <a:buFont typeface="Arial" panose="020B0604020202020204" pitchFamily="34" charset="0"/>
              <a:buChar char="•"/>
            </a:pPr>
            <a:r>
              <a:rPr lang="en-US" sz="2400" spc="-5" dirty="0" smtClean="0">
                <a:cs typeface="Arial"/>
              </a:rPr>
              <a:t>Process will be similar to last year</a:t>
            </a:r>
          </a:p>
          <a:p>
            <a:pPr marL="926465">
              <a:lnSpc>
                <a:spcPct val="100000"/>
              </a:lnSpc>
            </a:pPr>
            <a:endParaRPr lang="en-US" spc="-10" dirty="0" smtClean="0">
              <a:cs typeface="Arial"/>
            </a:endParaRPr>
          </a:p>
          <a:p>
            <a:pPr marL="355600" indent="-342900">
              <a:lnSpc>
                <a:spcPct val="100000"/>
              </a:lnSpc>
              <a:buFont typeface="Arial" panose="020B0604020202020204" pitchFamily="34" charset="0"/>
              <a:buChar char="•"/>
            </a:pPr>
            <a:r>
              <a:rPr lang="en-US" sz="2400" spc="-10" dirty="0">
                <a:cs typeface="Arial"/>
              </a:rPr>
              <a:t>Deadlines </a:t>
            </a:r>
            <a:r>
              <a:rPr lang="en-US" sz="2400" dirty="0">
                <a:cs typeface="Arial"/>
              </a:rPr>
              <a:t>for </a:t>
            </a:r>
            <a:r>
              <a:rPr lang="en-US" sz="2400" spc="-5" dirty="0">
                <a:cs typeface="Arial"/>
              </a:rPr>
              <a:t>fully verified</a:t>
            </a:r>
            <a:r>
              <a:rPr lang="en-US" sz="2400" spc="70" dirty="0">
                <a:cs typeface="Arial"/>
              </a:rPr>
              <a:t> </a:t>
            </a:r>
            <a:r>
              <a:rPr lang="en-US" sz="2400" spc="-5" dirty="0">
                <a:cs typeface="Arial"/>
              </a:rPr>
              <a:t>transactions</a:t>
            </a:r>
            <a:endParaRPr lang="en-US" sz="2400" dirty="0">
              <a:cs typeface="Arial"/>
            </a:endParaRPr>
          </a:p>
          <a:p>
            <a:pPr marL="755650" indent="-285750">
              <a:lnSpc>
                <a:spcPct val="100000"/>
              </a:lnSpc>
              <a:spcBef>
                <a:spcPts val="2170"/>
              </a:spcBef>
              <a:buFont typeface="Arial" panose="020B0604020202020204" pitchFamily="34" charset="0"/>
              <a:buChar char="•"/>
            </a:pPr>
            <a:r>
              <a:rPr lang="en-US" spc="-15" dirty="0">
                <a:cs typeface="Arial"/>
              </a:rPr>
              <a:t>Transactions </a:t>
            </a:r>
            <a:r>
              <a:rPr lang="en-US" spc="-5" dirty="0">
                <a:cs typeface="Arial"/>
              </a:rPr>
              <a:t>on or before </a:t>
            </a:r>
            <a:r>
              <a:rPr lang="en-US" b="1" spc="-10" dirty="0">
                <a:cs typeface="Arial"/>
              </a:rPr>
              <a:t>6/17/2021 </a:t>
            </a:r>
            <a:r>
              <a:rPr lang="en-US" spc="-5" dirty="0">
                <a:cs typeface="Arial"/>
              </a:rPr>
              <a:t>must be fully verified by</a:t>
            </a:r>
            <a:r>
              <a:rPr lang="en-US" spc="135" dirty="0">
                <a:cs typeface="Arial"/>
              </a:rPr>
              <a:t> </a:t>
            </a:r>
            <a:r>
              <a:rPr lang="en-US" b="1" spc="-10" dirty="0">
                <a:cs typeface="Arial"/>
              </a:rPr>
              <a:t>6/23/2021</a:t>
            </a:r>
            <a:endParaRPr lang="en-US" dirty="0">
              <a:cs typeface="Arial"/>
            </a:endParaRPr>
          </a:p>
          <a:p>
            <a:pPr marL="342900" indent="-342900">
              <a:lnSpc>
                <a:spcPct val="100000"/>
              </a:lnSpc>
              <a:spcBef>
                <a:spcPts val="35"/>
              </a:spcBef>
              <a:buFont typeface="Arial" panose="020B0604020202020204" pitchFamily="34" charset="0"/>
              <a:buChar char="•"/>
            </a:pPr>
            <a:endParaRPr lang="en-US" sz="1850" dirty="0">
              <a:cs typeface="Arial"/>
            </a:endParaRPr>
          </a:p>
          <a:p>
            <a:pPr marL="755015" marR="336550" indent="-285750">
              <a:lnSpc>
                <a:spcPct val="100000"/>
              </a:lnSpc>
              <a:buFont typeface="Arial" panose="020B0604020202020204" pitchFamily="34" charset="0"/>
              <a:buChar char="•"/>
            </a:pPr>
            <a:r>
              <a:rPr lang="en-US" spc="-5" dirty="0">
                <a:cs typeface="Arial"/>
              </a:rPr>
              <a:t>All </a:t>
            </a:r>
            <a:r>
              <a:rPr lang="en-US" spc="-10" dirty="0">
                <a:cs typeface="Arial"/>
              </a:rPr>
              <a:t>transactions posted </a:t>
            </a:r>
            <a:r>
              <a:rPr lang="en-US" spc="-15" dirty="0">
                <a:cs typeface="Arial"/>
              </a:rPr>
              <a:t>between </a:t>
            </a:r>
            <a:r>
              <a:rPr lang="en-US" b="1" spc="-10" dirty="0">
                <a:cs typeface="Arial"/>
              </a:rPr>
              <a:t>6/18/2021 </a:t>
            </a:r>
            <a:r>
              <a:rPr lang="en-US" b="1" dirty="0">
                <a:cs typeface="Arial"/>
              </a:rPr>
              <a:t>- </a:t>
            </a:r>
            <a:r>
              <a:rPr lang="en-US" b="1" spc="-10" dirty="0">
                <a:cs typeface="Arial"/>
              </a:rPr>
              <a:t>6/30/2021 </a:t>
            </a:r>
            <a:r>
              <a:rPr lang="en-US" spc="-5" dirty="0">
                <a:cs typeface="Arial"/>
              </a:rPr>
              <a:t>must be fully  verified by</a:t>
            </a:r>
            <a:r>
              <a:rPr lang="en-US" spc="15" dirty="0">
                <a:cs typeface="Arial"/>
              </a:rPr>
              <a:t> </a:t>
            </a:r>
            <a:r>
              <a:rPr lang="en-US" b="1" spc="-10" dirty="0">
                <a:cs typeface="Arial"/>
              </a:rPr>
              <a:t>7/09/2021</a:t>
            </a:r>
            <a:endParaRPr lang="en-US" dirty="0">
              <a:cs typeface="Arial"/>
            </a:endParaRPr>
          </a:p>
          <a:p>
            <a:pPr marL="926465">
              <a:lnSpc>
                <a:spcPct val="100000"/>
              </a:lnSpc>
            </a:pPr>
            <a:endParaRPr sz="1800" dirty="0">
              <a:latin typeface="Arial"/>
              <a:cs typeface="Arial"/>
            </a:endParaRPr>
          </a:p>
          <a:p>
            <a:pPr>
              <a:lnSpc>
                <a:spcPct val="100000"/>
              </a:lnSpc>
              <a:spcBef>
                <a:spcPts val="20"/>
              </a:spcBef>
            </a:pPr>
            <a:endParaRPr sz="1850" dirty="0">
              <a:latin typeface="Arial"/>
              <a:cs typeface="Arial"/>
            </a:endParaRPr>
          </a:p>
        </p:txBody>
      </p:sp>
    </p:spTree>
    <p:extLst>
      <p:ext uri="{BB962C8B-B14F-4D97-AF65-F5344CB8AC3E}">
        <p14:creationId xmlns:p14="http://schemas.microsoft.com/office/powerpoint/2010/main" val="255218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5588" y="2762296"/>
            <a:ext cx="5998210" cy="574040"/>
          </a:xfrm>
          <a:prstGeom prst="rect">
            <a:avLst/>
          </a:prstGeom>
        </p:spPr>
        <p:txBody>
          <a:bodyPr vert="horz" wrap="square" lIns="0" tIns="12700" rIns="0" bIns="0" rtlCol="0">
            <a:spAutoFit/>
          </a:bodyPr>
          <a:lstStyle/>
          <a:p>
            <a:pPr marL="12700">
              <a:lnSpc>
                <a:spcPct val="100000"/>
              </a:lnSpc>
              <a:spcBef>
                <a:spcPts val="100"/>
              </a:spcBef>
            </a:pPr>
            <a:r>
              <a:rPr sz="3600" spc="-150" dirty="0"/>
              <a:t>Supplier </a:t>
            </a:r>
            <a:r>
              <a:rPr sz="3600" spc="-200" dirty="0"/>
              <a:t>Accounts </a:t>
            </a:r>
            <a:r>
              <a:rPr sz="3600" spc="-135" dirty="0" smtClean="0"/>
              <a:t>and</a:t>
            </a:r>
            <a:r>
              <a:rPr lang="en-US" sz="3600" spc="-135" dirty="0" smtClean="0"/>
              <a:t> </a:t>
            </a:r>
            <a:r>
              <a:rPr sz="3600" spc="-105" dirty="0" smtClean="0"/>
              <a:t>Travel</a:t>
            </a:r>
            <a:endParaRPr sz="3600" dirty="0"/>
          </a:p>
        </p:txBody>
      </p:sp>
    </p:spTree>
    <p:extLst>
      <p:ext uri="{BB962C8B-B14F-4D97-AF65-F5344CB8AC3E}">
        <p14:creationId xmlns:p14="http://schemas.microsoft.com/office/powerpoint/2010/main" val="2288132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599" y="838200"/>
            <a:ext cx="8061521" cy="1336904"/>
          </a:xfrm>
          <a:prstGeom prst="rect">
            <a:avLst/>
          </a:prstGeom>
        </p:spPr>
        <p:txBody>
          <a:bodyPr vert="horz" wrap="square" lIns="0" tIns="53975" rIns="0" bIns="0" rtlCol="0">
            <a:spAutoFit/>
          </a:bodyPr>
          <a:lstStyle/>
          <a:p>
            <a:pPr marL="240665" marR="315595" indent="-228600">
              <a:lnSpc>
                <a:spcPts val="2590"/>
              </a:lnSpc>
              <a:spcBef>
                <a:spcPts val="425"/>
              </a:spcBef>
              <a:buFont typeface="Arial"/>
              <a:buChar char="•"/>
              <a:tabLst>
                <a:tab pos="241300" algn="l"/>
              </a:tabLst>
            </a:pPr>
            <a:r>
              <a:rPr sz="2400" spc="-10" dirty="0">
                <a:uFill>
                  <a:solidFill>
                    <a:srgbClr val="000000"/>
                  </a:solidFill>
                </a:uFill>
                <a:cs typeface="Arial"/>
              </a:rPr>
              <a:t>Deadline</a:t>
            </a:r>
            <a:r>
              <a:rPr sz="2400" spc="-10" dirty="0">
                <a:cs typeface="Arial"/>
              </a:rPr>
              <a:t> </a:t>
            </a:r>
            <a:r>
              <a:rPr sz="2400" dirty="0">
                <a:cs typeface="Arial"/>
              </a:rPr>
              <a:t>to </a:t>
            </a:r>
            <a:r>
              <a:rPr sz="2400" spc="-5" dirty="0">
                <a:cs typeface="Arial"/>
              </a:rPr>
              <a:t>submit new supplier registration through the  </a:t>
            </a:r>
            <a:r>
              <a:rPr sz="2400" spc="-10" dirty="0">
                <a:cs typeface="Arial"/>
              </a:rPr>
              <a:t>Supplier </a:t>
            </a:r>
            <a:r>
              <a:rPr sz="2400" spc="-5" dirty="0">
                <a:cs typeface="Arial"/>
              </a:rPr>
              <a:t>Portal is May 1</a:t>
            </a:r>
            <a:r>
              <a:rPr lang="en-US" sz="2400" spc="-5" dirty="0">
                <a:cs typeface="Arial"/>
              </a:rPr>
              <a:t>4</a:t>
            </a:r>
            <a:r>
              <a:rPr sz="2400" spc="-5" dirty="0">
                <a:cs typeface="Arial"/>
              </a:rPr>
              <a:t>, 202</a:t>
            </a:r>
            <a:r>
              <a:rPr lang="en-US" sz="2400" spc="-5" dirty="0">
                <a:cs typeface="Arial"/>
              </a:rPr>
              <a:t>1</a:t>
            </a:r>
            <a:r>
              <a:rPr sz="2400" spc="-5" dirty="0">
                <a:cs typeface="Arial"/>
              </a:rPr>
              <a:t> at</a:t>
            </a:r>
            <a:r>
              <a:rPr sz="2400" spc="75" dirty="0">
                <a:cs typeface="Arial"/>
              </a:rPr>
              <a:t> </a:t>
            </a:r>
            <a:r>
              <a:rPr sz="2400" u="heavy" spc="-5" dirty="0">
                <a:uFill>
                  <a:solidFill>
                    <a:srgbClr val="000000"/>
                  </a:solidFill>
                </a:uFill>
                <a:cs typeface="Arial"/>
              </a:rPr>
              <a:t>5pm</a:t>
            </a:r>
            <a:r>
              <a:rPr lang="en-US" sz="2400" u="heavy" spc="-5" dirty="0">
                <a:uFill>
                  <a:solidFill>
                    <a:srgbClr val="000000"/>
                  </a:solidFill>
                </a:uFill>
                <a:cs typeface="Arial"/>
              </a:rPr>
              <a:t> </a:t>
            </a:r>
          </a:p>
          <a:p>
            <a:pPr marL="240665" marR="5080" indent="-228600">
              <a:lnSpc>
                <a:spcPts val="2590"/>
              </a:lnSpc>
              <a:spcBef>
                <a:spcPts val="2200"/>
              </a:spcBef>
              <a:buChar char="•"/>
              <a:tabLst>
                <a:tab pos="241300" algn="l"/>
              </a:tabLst>
            </a:pPr>
            <a:endParaRPr sz="2000" dirty="0">
              <a:latin typeface="Arial"/>
              <a:cs typeface="Arial"/>
            </a:endParaRPr>
          </a:p>
        </p:txBody>
      </p:sp>
      <p:sp>
        <p:nvSpPr>
          <p:cNvPr id="3" name="object 3"/>
          <p:cNvSpPr txBox="1">
            <a:spLocks noGrp="1"/>
          </p:cNvSpPr>
          <p:nvPr>
            <p:ph type="title"/>
          </p:nvPr>
        </p:nvSpPr>
        <p:spPr>
          <a:xfrm>
            <a:off x="228599" y="177129"/>
            <a:ext cx="8686802" cy="536044"/>
          </a:xfrm>
          <a:prstGeom prst="rect">
            <a:avLst/>
          </a:prstGeom>
        </p:spPr>
        <p:txBody>
          <a:bodyPr vert="horz" wrap="square" lIns="0" tIns="12700" rIns="0" bIns="0" rtlCol="0">
            <a:spAutoFit/>
          </a:bodyPr>
          <a:lstStyle/>
          <a:p>
            <a:pPr marL="12700">
              <a:lnSpc>
                <a:spcPct val="100000"/>
              </a:lnSpc>
              <a:spcBef>
                <a:spcPts val="100"/>
              </a:spcBef>
            </a:pPr>
            <a:r>
              <a:rPr sz="3400" spc="-5" dirty="0"/>
              <a:t>Supplier</a:t>
            </a:r>
            <a:r>
              <a:rPr lang="en-US" sz="3400" spc="-5" dirty="0"/>
              <a:t> Registration &amp; Supplier Changes </a:t>
            </a:r>
            <a:endParaRPr sz="3400" dirty="0"/>
          </a:p>
        </p:txBody>
      </p:sp>
    </p:spTree>
    <p:extLst>
      <p:ext uri="{BB962C8B-B14F-4D97-AF65-F5344CB8AC3E}">
        <p14:creationId xmlns:p14="http://schemas.microsoft.com/office/powerpoint/2010/main" val="1712037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8631" y="795648"/>
            <a:ext cx="8111490" cy="4517262"/>
          </a:xfrm>
          <a:prstGeom prst="rect">
            <a:avLst/>
          </a:prstGeom>
        </p:spPr>
        <p:txBody>
          <a:bodyPr vert="horz" wrap="square" lIns="0" tIns="53975" rIns="0" bIns="0" rtlCol="0">
            <a:spAutoFit/>
          </a:bodyPr>
          <a:lstStyle/>
          <a:p>
            <a:pPr marL="240665" marR="5080" indent="-228600">
              <a:lnSpc>
                <a:spcPts val="2590"/>
              </a:lnSpc>
              <a:spcBef>
                <a:spcPts val="2200"/>
              </a:spcBef>
              <a:buFontTx/>
              <a:buChar char="•"/>
              <a:tabLst>
                <a:tab pos="241300" algn="l"/>
              </a:tabLst>
            </a:pPr>
            <a:r>
              <a:rPr lang="en-US" sz="2400" spc="-10" dirty="0">
                <a:uFill>
                  <a:solidFill>
                    <a:srgbClr val="000000"/>
                  </a:solidFill>
                </a:uFill>
                <a:cs typeface="Arial"/>
              </a:rPr>
              <a:t>Deadline</a:t>
            </a:r>
            <a:r>
              <a:rPr lang="en-US" sz="2400" spc="-10" dirty="0">
                <a:cs typeface="Arial"/>
              </a:rPr>
              <a:t> </a:t>
            </a:r>
            <a:r>
              <a:rPr lang="en-US" sz="2400" dirty="0">
                <a:cs typeface="Arial"/>
              </a:rPr>
              <a:t>to </a:t>
            </a:r>
            <a:r>
              <a:rPr lang="en-US" sz="2400" spc="-5" dirty="0">
                <a:cs typeface="Arial"/>
              </a:rPr>
              <a:t>submit invoices, Supplier Invoice Requests (SIRs), Adhoc Payments, and Wire Transfers is June 11, 2021 at </a:t>
            </a:r>
            <a:r>
              <a:rPr lang="en-US" sz="2400" u="sng" spc="-5" dirty="0" smtClean="0">
                <a:cs typeface="Arial"/>
              </a:rPr>
              <a:t>5pm</a:t>
            </a:r>
          </a:p>
          <a:p>
            <a:pPr marL="240665" marR="5080" indent="-228600">
              <a:lnSpc>
                <a:spcPts val="2590"/>
              </a:lnSpc>
              <a:spcBef>
                <a:spcPts val="2200"/>
              </a:spcBef>
              <a:buFontTx/>
              <a:buChar char="•"/>
              <a:tabLst>
                <a:tab pos="241300" algn="l"/>
              </a:tabLst>
            </a:pPr>
            <a:r>
              <a:rPr lang="en-US" sz="2400" spc="-10" dirty="0">
                <a:uFill>
                  <a:solidFill>
                    <a:srgbClr val="000000"/>
                  </a:solidFill>
                </a:uFill>
                <a:cs typeface="Arial"/>
              </a:rPr>
              <a:t>The final payment run for fiscal year 2021 is Thursday, June 24, 2021 at </a:t>
            </a:r>
            <a:r>
              <a:rPr lang="en-US" sz="2400" b="1" u="sng" spc="-10" dirty="0">
                <a:uFill>
                  <a:solidFill>
                    <a:srgbClr val="000000"/>
                  </a:solidFill>
                </a:uFill>
                <a:cs typeface="Arial"/>
              </a:rPr>
              <a:t>4pm</a:t>
            </a:r>
          </a:p>
          <a:p>
            <a:pPr marL="240665" marR="5080" indent="-228600">
              <a:lnSpc>
                <a:spcPts val="2590"/>
              </a:lnSpc>
              <a:spcBef>
                <a:spcPts val="2200"/>
              </a:spcBef>
              <a:buFontTx/>
              <a:buChar char="•"/>
              <a:tabLst>
                <a:tab pos="241300" algn="l"/>
              </a:tabLst>
            </a:pPr>
            <a:r>
              <a:rPr lang="en-US" sz="2400" spc="-10" dirty="0">
                <a:uFill>
                  <a:solidFill>
                    <a:srgbClr val="000000"/>
                  </a:solidFill>
                </a:uFill>
                <a:cs typeface="Arial"/>
              </a:rPr>
              <a:t>Student refund payments from the Bursars Office are to also adhere to this deadline.</a:t>
            </a:r>
          </a:p>
          <a:p>
            <a:pPr marL="240665" marR="5080" indent="-228600">
              <a:lnSpc>
                <a:spcPts val="2590"/>
              </a:lnSpc>
              <a:spcBef>
                <a:spcPts val="2200"/>
              </a:spcBef>
              <a:buFontTx/>
              <a:buChar char="•"/>
              <a:tabLst>
                <a:tab pos="241300" algn="l"/>
              </a:tabLst>
            </a:pPr>
            <a:r>
              <a:rPr lang="en-US" sz="2400" spc="-10" dirty="0">
                <a:uFill>
                  <a:solidFill>
                    <a:srgbClr val="000000"/>
                  </a:solidFill>
                </a:uFill>
                <a:cs typeface="Arial"/>
              </a:rPr>
              <a:t>Payments for fiscal year 2022 will resume on Tuesday, July 6, 2021.</a:t>
            </a:r>
          </a:p>
          <a:p>
            <a:pPr marL="240665" marR="5080" indent="-228600">
              <a:lnSpc>
                <a:spcPts val="2590"/>
              </a:lnSpc>
              <a:spcBef>
                <a:spcPts val="2200"/>
              </a:spcBef>
              <a:buFontTx/>
              <a:buChar char="•"/>
              <a:tabLst>
                <a:tab pos="241300" algn="l"/>
              </a:tabLst>
            </a:pPr>
            <a:endParaRPr lang="en-US" sz="2400" u="sng" spc="-5" dirty="0">
              <a:latin typeface="Arial"/>
              <a:cs typeface="Arial"/>
            </a:endParaRPr>
          </a:p>
        </p:txBody>
      </p:sp>
      <p:sp>
        <p:nvSpPr>
          <p:cNvPr id="3" name="object 3"/>
          <p:cNvSpPr txBox="1">
            <a:spLocks noGrp="1"/>
          </p:cNvSpPr>
          <p:nvPr>
            <p:ph type="title"/>
          </p:nvPr>
        </p:nvSpPr>
        <p:spPr>
          <a:xfrm>
            <a:off x="1404524" y="177129"/>
            <a:ext cx="6334125" cy="574040"/>
          </a:xfrm>
          <a:prstGeom prst="rect">
            <a:avLst/>
          </a:prstGeom>
        </p:spPr>
        <p:txBody>
          <a:bodyPr vert="horz" wrap="square" lIns="0" tIns="12700" rIns="0" bIns="0" rtlCol="0">
            <a:spAutoFit/>
          </a:bodyPr>
          <a:lstStyle/>
          <a:p>
            <a:pPr marL="12700">
              <a:lnSpc>
                <a:spcPct val="100000"/>
              </a:lnSpc>
              <a:spcBef>
                <a:spcPts val="100"/>
              </a:spcBef>
            </a:pPr>
            <a:r>
              <a:rPr lang="en-US" sz="3600" spc="-5" dirty="0"/>
              <a:t>Accounts Payable</a:t>
            </a:r>
            <a:r>
              <a:rPr sz="3600" spc="-165" dirty="0"/>
              <a:t> </a:t>
            </a:r>
            <a:r>
              <a:rPr sz="3600" spc="-5" dirty="0"/>
              <a:t>Deadlines</a:t>
            </a:r>
            <a:endParaRPr sz="3600" dirty="0"/>
          </a:p>
        </p:txBody>
      </p:sp>
      <p:pic>
        <p:nvPicPr>
          <p:cNvPr id="5" name="Picture 4">
            <a:extLst>
              <a:ext uri="{FF2B5EF4-FFF2-40B4-BE49-F238E27FC236}">
                <a16:creationId xmlns:a16="http://schemas.microsoft.com/office/drawing/2014/main" id="{7F99980A-BEC4-4D04-A7EA-C9DEA4F28F15}"/>
              </a:ext>
            </a:extLst>
          </p:cNvPr>
          <p:cNvPicPr>
            <a:picLocks noChangeAspect="1"/>
          </p:cNvPicPr>
          <p:nvPr/>
        </p:nvPicPr>
        <p:blipFill>
          <a:blip r:embed="rId2"/>
          <a:stretch>
            <a:fillRect/>
          </a:stretch>
        </p:blipFill>
        <p:spPr>
          <a:xfrm>
            <a:off x="4191000" y="4648200"/>
            <a:ext cx="2438400" cy="1838325"/>
          </a:xfrm>
          <a:prstGeom prst="rect">
            <a:avLst/>
          </a:prstGeom>
        </p:spPr>
      </p:pic>
    </p:spTree>
    <p:extLst>
      <p:ext uri="{BB962C8B-B14F-4D97-AF65-F5344CB8AC3E}">
        <p14:creationId xmlns:p14="http://schemas.microsoft.com/office/powerpoint/2010/main" val="1700367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138" y="3609721"/>
            <a:ext cx="7067550" cy="988830"/>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sz="4400" dirty="0" smtClean="0">
                <a:effectLst>
                  <a:outerShdw blurRad="38100" dist="38100" dir="2700000" algn="tl">
                    <a:srgbClr val="000000">
                      <a:alpha val="43137"/>
                    </a:srgbClr>
                  </a:outerShdw>
                </a:effectLst>
                <a:latin typeface="Roboto"/>
                <a:ea typeface="Roboto"/>
                <a:cs typeface="Roboto"/>
              </a:rPr>
              <a:t>Josh Rosenberg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Senior Director, Grants and Contracts</a:t>
            </a:r>
            <a:r>
              <a:rPr lang="en-US" dirty="0">
                <a:latin typeface="Roboto"/>
                <a:ea typeface="Roboto"/>
                <a:cs typeface="Roboto"/>
              </a:rPr>
              <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984" y="1034631"/>
            <a:ext cx="4345858" cy="2014898"/>
          </a:xfrm>
          <a:prstGeom prst="rect">
            <a:avLst/>
          </a:prstGeom>
        </p:spPr>
      </p:pic>
    </p:spTree>
    <p:extLst>
      <p:ext uri="{BB962C8B-B14F-4D97-AF65-F5344CB8AC3E}">
        <p14:creationId xmlns:p14="http://schemas.microsoft.com/office/powerpoint/2010/main" val="840811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8547" y="1017523"/>
            <a:ext cx="8068945" cy="4212050"/>
          </a:xfrm>
          <a:prstGeom prst="rect">
            <a:avLst/>
          </a:prstGeom>
        </p:spPr>
        <p:txBody>
          <a:bodyPr vert="horz" wrap="square" lIns="0" tIns="53975" rIns="0" bIns="0" rtlCol="0">
            <a:spAutoFit/>
          </a:bodyPr>
          <a:lstStyle/>
          <a:p>
            <a:pPr marL="241300" marR="344805" indent="-228600">
              <a:lnSpc>
                <a:spcPts val="2590"/>
              </a:lnSpc>
              <a:spcBef>
                <a:spcPts val="425"/>
              </a:spcBef>
              <a:buFont typeface="Arial"/>
              <a:buChar char="•"/>
              <a:tabLst>
                <a:tab pos="241300" algn="l"/>
              </a:tabLst>
            </a:pPr>
            <a:r>
              <a:rPr sz="2400" u="heavy" spc="-5" dirty="0">
                <a:uFill>
                  <a:solidFill>
                    <a:srgbClr val="000000"/>
                  </a:solidFill>
                </a:uFill>
                <a:cs typeface="Arial"/>
              </a:rPr>
              <a:t>Send all invoices</a:t>
            </a:r>
            <a:r>
              <a:rPr sz="2400" spc="-5" dirty="0">
                <a:cs typeface="Arial"/>
              </a:rPr>
              <a:t> in </a:t>
            </a:r>
            <a:r>
              <a:rPr sz="2400" dirty="0">
                <a:cs typeface="Arial"/>
              </a:rPr>
              <a:t>the </a:t>
            </a:r>
            <a:r>
              <a:rPr sz="2400" spc="-5" dirty="0">
                <a:cs typeface="Arial"/>
              </a:rPr>
              <a:t>dept </a:t>
            </a:r>
            <a:r>
              <a:rPr sz="2400" dirty="0">
                <a:cs typeface="Arial"/>
              </a:rPr>
              <a:t>to</a:t>
            </a:r>
            <a:r>
              <a:rPr sz="2400" dirty="0">
                <a:solidFill>
                  <a:srgbClr val="0562C1"/>
                </a:solidFill>
                <a:cs typeface="Arial"/>
              </a:rPr>
              <a:t> </a:t>
            </a:r>
            <a:r>
              <a:rPr sz="2400" u="heavy" spc="-5" dirty="0">
                <a:solidFill>
                  <a:srgbClr val="0562C1"/>
                </a:solidFill>
                <a:uFill>
                  <a:solidFill>
                    <a:srgbClr val="0562C1"/>
                  </a:solidFill>
                </a:uFill>
                <a:cs typeface="Arial"/>
                <a:hlinkClick r:id="rId2"/>
              </a:rPr>
              <a:t>apinvoices@gatech.edu </a:t>
            </a:r>
            <a:r>
              <a:rPr sz="2400" spc="-5" dirty="0">
                <a:cs typeface="Arial"/>
              </a:rPr>
              <a:t> immediately</a:t>
            </a:r>
            <a:endParaRPr sz="2400" dirty="0">
              <a:cs typeface="Arial"/>
            </a:endParaRPr>
          </a:p>
          <a:p>
            <a:pPr marL="241300" indent="-228600">
              <a:lnSpc>
                <a:spcPct val="100000"/>
              </a:lnSpc>
              <a:spcBef>
                <a:spcPts val="1875"/>
              </a:spcBef>
              <a:buChar char="•"/>
              <a:tabLst>
                <a:tab pos="241300" algn="l"/>
              </a:tabLst>
            </a:pPr>
            <a:r>
              <a:rPr sz="2400" u="heavy" spc="-5" dirty="0">
                <a:uFill>
                  <a:solidFill>
                    <a:srgbClr val="000000"/>
                  </a:solidFill>
                </a:uFill>
                <a:cs typeface="Arial"/>
              </a:rPr>
              <a:t>Do not order</a:t>
            </a:r>
            <a:r>
              <a:rPr sz="2400" spc="-5" dirty="0">
                <a:cs typeface="Arial"/>
              </a:rPr>
              <a:t> goods or services </a:t>
            </a:r>
            <a:r>
              <a:rPr lang="en-US" sz="2400" spc="-5" dirty="0" smtClean="0">
                <a:cs typeface="Arial"/>
              </a:rPr>
              <a:t>w/o a PO</a:t>
            </a:r>
            <a:endParaRPr sz="2000" dirty="0">
              <a:cs typeface="Arial"/>
            </a:endParaRPr>
          </a:p>
          <a:p>
            <a:pPr marL="241300" indent="-228600">
              <a:lnSpc>
                <a:spcPct val="100000"/>
              </a:lnSpc>
              <a:spcBef>
                <a:spcPts val="1905"/>
              </a:spcBef>
              <a:buChar char="•"/>
              <a:tabLst>
                <a:tab pos="241300" algn="l"/>
              </a:tabLst>
            </a:pPr>
            <a:r>
              <a:rPr sz="2400" u="heavy" spc="-5" dirty="0" smtClean="0">
                <a:uFill>
                  <a:solidFill>
                    <a:srgbClr val="000000"/>
                  </a:solidFill>
                </a:uFill>
                <a:cs typeface="Arial"/>
              </a:rPr>
              <a:t>Do</a:t>
            </a:r>
            <a:r>
              <a:rPr sz="2400" spc="-5" dirty="0" smtClean="0">
                <a:cs typeface="Arial"/>
              </a:rPr>
              <a:t> </a:t>
            </a:r>
            <a:r>
              <a:rPr sz="2400" spc="-5" dirty="0">
                <a:cs typeface="Arial"/>
              </a:rPr>
              <a:t>not send duplicate invoices </a:t>
            </a:r>
            <a:r>
              <a:rPr sz="2400" dirty="0">
                <a:cs typeface="Arial"/>
              </a:rPr>
              <a:t>to</a:t>
            </a:r>
            <a:r>
              <a:rPr sz="2400" spc="15" dirty="0">
                <a:solidFill>
                  <a:srgbClr val="0562C1"/>
                </a:solidFill>
                <a:cs typeface="Arial"/>
              </a:rPr>
              <a:t> </a:t>
            </a:r>
            <a:r>
              <a:rPr sz="2400" u="heavy" spc="-5" dirty="0">
                <a:solidFill>
                  <a:srgbClr val="0562C1"/>
                </a:solidFill>
                <a:uFill>
                  <a:solidFill>
                    <a:srgbClr val="0562C1"/>
                  </a:solidFill>
                </a:uFill>
                <a:cs typeface="Arial"/>
                <a:hlinkClick r:id="rId2"/>
              </a:rPr>
              <a:t>apinvoices@gatech.edu</a:t>
            </a:r>
            <a:endParaRPr sz="2400" dirty="0">
              <a:cs typeface="Arial"/>
            </a:endParaRPr>
          </a:p>
          <a:p>
            <a:pPr marL="698500" lvl="1" indent="-228600">
              <a:lnSpc>
                <a:spcPct val="100000"/>
              </a:lnSpc>
              <a:spcBef>
                <a:spcPts val="270"/>
              </a:spcBef>
              <a:buChar char="•"/>
              <a:tabLst>
                <a:tab pos="697865" algn="l"/>
                <a:tab pos="698500" algn="l"/>
              </a:tabLst>
            </a:pPr>
            <a:r>
              <a:rPr lang="en-US" sz="2000" spc="-5" dirty="0" smtClean="0">
                <a:cs typeface="Arial"/>
              </a:rPr>
              <a:t>Slows </a:t>
            </a:r>
            <a:r>
              <a:rPr sz="2000" dirty="0" smtClean="0">
                <a:cs typeface="Arial"/>
              </a:rPr>
              <a:t>down </a:t>
            </a:r>
            <a:r>
              <a:rPr sz="2000" dirty="0">
                <a:cs typeface="Arial"/>
              </a:rPr>
              <a:t>the</a:t>
            </a:r>
            <a:r>
              <a:rPr sz="2000" spc="-35" dirty="0">
                <a:cs typeface="Arial"/>
              </a:rPr>
              <a:t> </a:t>
            </a:r>
            <a:r>
              <a:rPr sz="2000" dirty="0">
                <a:cs typeface="Arial"/>
              </a:rPr>
              <a:t>process</a:t>
            </a:r>
          </a:p>
          <a:p>
            <a:pPr marL="241300" indent="-228600">
              <a:lnSpc>
                <a:spcPct val="100000"/>
              </a:lnSpc>
              <a:spcBef>
                <a:spcPts val="1905"/>
              </a:spcBef>
              <a:buChar char="•"/>
              <a:tabLst>
                <a:tab pos="241300" algn="l"/>
              </a:tabLst>
            </a:pPr>
            <a:r>
              <a:rPr lang="en-US" sz="2400" u="heavy" spc="-10" dirty="0">
                <a:uFill>
                  <a:solidFill>
                    <a:srgbClr val="000000"/>
                  </a:solidFill>
                </a:uFill>
                <a:cs typeface="Arial"/>
              </a:rPr>
              <a:t>Review all invoices </a:t>
            </a:r>
            <a:r>
              <a:rPr lang="en-US" sz="2400" spc="-10" dirty="0">
                <a:uFill>
                  <a:solidFill>
                    <a:srgbClr val="000000"/>
                  </a:solidFill>
                </a:uFill>
                <a:cs typeface="Arial"/>
              </a:rPr>
              <a:t>in your department’s WebNow queue</a:t>
            </a:r>
          </a:p>
          <a:p>
            <a:pPr marL="241300" indent="-228600">
              <a:lnSpc>
                <a:spcPct val="100000"/>
              </a:lnSpc>
              <a:spcBef>
                <a:spcPts val="1905"/>
              </a:spcBef>
              <a:buChar char="•"/>
              <a:tabLst>
                <a:tab pos="241300" algn="l"/>
              </a:tabLst>
            </a:pPr>
            <a:r>
              <a:rPr sz="2400" u="heavy" spc="-10" dirty="0">
                <a:uFill>
                  <a:solidFill>
                    <a:srgbClr val="000000"/>
                  </a:solidFill>
                </a:uFill>
                <a:cs typeface="Arial"/>
              </a:rPr>
              <a:t>Clear</a:t>
            </a:r>
            <a:r>
              <a:rPr sz="2400" spc="-10" dirty="0">
                <a:cs typeface="Arial"/>
              </a:rPr>
              <a:t> </a:t>
            </a:r>
            <a:r>
              <a:rPr sz="2400" spc="-5" dirty="0">
                <a:cs typeface="Arial"/>
              </a:rPr>
              <a:t>out match</a:t>
            </a:r>
            <a:r>
              <a:rPr sz="2400" spc="25" dirty="0">
                <a:cs typeface="Arial"/>
              </a:rPr>
              <a:t> </a:t>
            </a:r>
            <a:r>
              <a:rPr sz="2400" spc="-10" dirty="0">
                <a:cs typeface="Arial"/>
              </a:rPr>
              <a:t>exceptions</a:t>
            </a:r>
            <a:endParaRPr sz="2400" dirty="0">
              <a:cs typeface="Arial"/>
            </a:endParaRPr>
          </a:p>
          <a:p>
            <a:pPr marL="698500" lvl="1" indent="-228600">
              <a:lnSpc>
                <a:spcPct val="100000"/>
              </a:lnSpc>
              <a:spcBef>
                <a:spcPts val="265"/>
              </a:spcBef>
              <a:buChar char="•"/>
              <a:tabLst>
                <a:tab pos="697865" algn="l"/>
                <a:tab pos="698500" algn="l"/>
              </a:tabLst>
            </a:pPr>
            <a:r>
              <a:rPr sz="2000" spc="-5" dirty="0">
                <a:cs typeface="Arial"/>
              </a:rPr>
              <a:t>Enter</a:t>
            </a:r>
            <a:r>
              <a:rPr sz="2000" spc="-20" dirty="0">
                <a:cs typeface="Arial"/>
              </a:rPr>
              <a:t> </a:t>
            </a:r>
            <a:r>
              <a:rPr sz="2000" dirty="0">
                <a:cs typeface="Arial"/>
              </a:rPr>
              <a:t>receipts</a:t>
            </a:r>
          </a:p>
          <a:p>
            <a:pPr marL="698500" lvl="1" indent="-228600">
              <a:lnSpc>
                <a:spcPct val="100000"/>
              </a:lnSpc>
              <a:spcBef>
                <a:spcPts val="265"/>
              </a:spcBef>
              <a:buChar char="•"/>
              <a:tabLst>
                <a:tab pos="697865" algn="l"/>
                <a:tab pos="698500" algn="l"/>
              </a:tabLst>
            </a:pPr>
            <a:r>
              <a:rPr sz="2000" dirty="0">
                <a:cs typeface="Arial"/>
              </a:rPr>
              <a:t>Create </a:t>
            </a:r>
            <a:r>
              <a:rPr lang="en-US" sz="2000" dirty="0">
                <a:cs typeface="Arial"/>
              </a:rPr>
              <a:t>c</a:t>
            </a:r>
            <a:r>
              <a:rPr sz="2000" dirty="0">
                <a:cs typeface="Arial"/>
              </a:rPr>
              <a:t>hange</a:t>
            </a:r>
            <a:r>
              <a:rPr sz="2000" spc="-65" dirty="0">
                <a:cs typeface="Arial"/>
              </a:rPr>
              <a:t> </a:t>
            </a:r>
            <a:r>
              <a:rPr sz="2000" dirty="0">
                <a:cs typeface="Arial"/>
              </a:rPr>
              <a:t>orders</a:t>
            </a:r>
          </a:p>
        </p:txBody>
      </p:sp>
      <p:sp>
        <p:nvSpPr>
          <p:cNvPr id="3" name="object 3"/>
          <p:cNvSpPr txBox="1">
            <a:spLocks noGrp="1"/>
          </p:cNvSpPr>
          <p:nvPr>
            <p:ph type="title"/>
          </p:nvPr>
        </p:nvSpPr>
        <p:spPr>
          <a:xfrm>
            <a:off x="297748" y="272128"/>
            <a:ext cx="8479155" cy="513715"/>
          </a:xfrm>
          <a:prstGeom prst="rect">
            <a:avLst/>
          </a:prstGeom>
        </p:spPr>
        <p:txBody>
          <a:bodyPr vert="horz" wrap="square" lIns="0" tIns="12700" rIns="0" bIns="0" rtlCol="0">
            <a:spAutoFit/>
          </a:bodyPr>
          <a:lstStyle/>
          <a:p>
            <a:pPr marL="12700">
              <a:lnSpc>
                <a:spcPct val="100000"/>
              </a:lnSpc>
              <a:spcBef>
                <a:spcPts val="100"/>
              </a:spcBef>
            </a:pPr>
            <a:r>
              <a:rPr sz="3200" dirty="0"/>
              <a:t>How </a:t>
            </a:r>
            <a:r>
              <a:rPr sz="3200" spc="-5" dirty="0"/>
              <a:t>can </a:t>
            </a:r>
            <a:r>
              <a:rPr lang="en-US" sz="3200" spc="-5" dirty="0"/>
              <a:t>you help meet the deadline</a:t>
            </a:r>
            <a:r>
              <a:rPr sz="3200" spc="-5" dirty="0"/>
              <a:t>?</a:t>
            </a:r>
            <a:endParaRPr sz="3200" dirty="0"/>
          </a:p>
        </p:txBody>
      </p:sp>
    </p:spTree>
    <p:extLst>
      <p:ext uri="{BB962C8B-B14F-4D97-AF65-F5344CB8AC3E}">
        <p14:creationId xmlns:p14="http://schemas.microsoft.com/office/powerpoint/2010/main" val="3861099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531" y="885971"/>
            <a:ext cx="8334375" cy="4542910"/>
          </a:xfrm>
          <a:prstGeom prst="rect">
            <a:avLst/>
          </a:prstGeom>
        </p:spPr>
        <p:txBody>
          <a:bodyPr vert="horz" wrap="square" lIns="0" tIns="53975" rIns="0" bIns="0" rtlCol="0">
            <a:spAutoFit/>
          </a:bodyPr>
          <a:lstStyle/>
          <a:p>
            <a:pPr marL="279400" marR="402590" indent="-228600" algn="just">
              <a:lnSpc>
                <a:spcPts val="2590"/>
              </a:lnSpc>
              <a:spcBef>
                <a:spcPts val="425"/>
              </a:spcBef>
              <a:buFont typeface="Arial"/>
              <a:buChar char="•"/>
              <a:tabLst>
                <a:tab pos="279400" algn="l"/>
              </a:tabLst>
            </a:pPr>
            <a:endParaRPr lang="en-US" sz="2400" spc="-10" dirty="0">
              <a:latin typeface="Arial"/>
              <a:cs typeface="Arial"/>
            </a:endParaRPr>
          </a:p>
          <a:p>
            <a:pPr marL="279400" marR="402590" indent="-228600" algn="just">
              <a:lnSpc>
                <a:spcPts val="2590"/>
              </a:lnSpc>
              <a:spcBef>
                <a:spcPts val="425"/>
              </a:spcBef>
              <a:buFont typeface="Arial"/>
              <a:buChar char="•"/>
              <a:tabLst>
                <a:tab pos="279400" algn="l"/>
              </a:tabLst>
            </a:pPr>
            <a:r>
              <a:rPr lang="en-US" sz="2400" b="1" spc="-10" dirty="0" smtClean="0">
                <a:cs typeface="Arial"/>
              </a:rPr>
              <a:t>Travel is still under COVID restrictions</a:t>
            </a:r>
            <a:r>
              <a:rPr lang="en-US" sz="2400" spc="-10" dirty="0" smtClean="0">
                <a:cs typeface="Arial"/>
              </a:rPr>
              <a:t>.  See Travel website.</a:t>
            </a:r>
          </a:p>
          <a:p>
            <a:pPr marL="279400" marR="402590" indent="-228600" algn="just">
              <a:lnSpc>
                <a:spcPts val="2590"/>
              </a:lnSpc>
              <a:spcBef>
                <a:spcPts val="425"/>
              </a:spcBef>
              <a:buFont typeface="Arial"/>
              <a:buChar char="•"/>
              <a:tabLst>
                <a:tab pos="279400" algn="l"/>
              </a:tabLst>
            </a:pPr>
            <a:endParaRPr lang="en-US" sz="2400" spc="-10" dirty="0">
              <a:cs typeface="Arial"/>
            </a:endParaRPr>
          </a:p>
          <a:p>
            <a:pPr marL="279400" marR="402590" indent="-228600" algn="just">
              <a:lnSpc>
                <a:spcPts val="2590"/>
              </a:lnSpc>
              <a:spcBef>
                <a:spcPts val="425"/>
              </a:spcBef>
              <a:buFont typeface="Arial"/>
              <a:buChar char="•"/>
              <a:tabLst>
                <a:tab pos="279400" algn="l"/>
              </a:tabLst>
            </a:pPr>
            <a:r>
              <a:rPr sz="2400" spc="-10" dirty="0" smtClean="0">
                <a:cs typeface="Arial"/>
              </a:rPr>
              <a:t>Deadline </a:t>
            </a:r>
            <a:r>
              <a:rPr sz="2400" dirty="0">
                <a:cs typeface="Arial"/>
              </a:rPr>
              <a:t>to </a:t>
            </a:r>
            <a:r>
              <a:rPr sz="2400" spc="-5" dirty="0">
                <a:cs typeface="Arial"/>
              </a:rPr>
              <a:t>submit </a:t>
            </a:r>
            <a:r>
              <a:rPr sz="2400" spc="-10" dirty="0">
                <a:cs typeface="Arial"/>
              </a:rPr>
              <a:t>expense </a:t>
            </a:r>
            <a:r>
              <a:rPr sz="2400" spc="-5" dirty="0">
                <a:cs typeface="Arial"/>
              </a:rPr>
              <a:t>reports </a:t>
            </a:r>
            <a:r>
              <a:rPr sz="2400" dirty="0">
                <a:cs typeface="Arial"/>
              </a:rPr>
              <a:t>to </a:t>
            </a:r>
            <a:r>
              <a:rPr sz="2400" spc="-10" dirty="0">
                <a:cs typeface="Arial"/>
              </a:rPr>
              <a:t>Expense </a:t>
            </a:r>
            <a:r>
              <a:rPr sz="2400" spc="-5" dirty="0">
                <a:cs typeface="Arial"/>
              </a:rPr>
              <a:t>Partners  </a:t>
            </a:r>
            <a:r>
              <a:rPr sz="2400" spc="-15" dirty="0">
                <a:cs typeface="Arial"/>
              </a:rPr>
              <a:t>(Travel </a:t>
            </a:r>
            <a:r>
              <a:rPr sz="2400" spc="-60" dirty="0">
                <a:cs typeface="Arial"/>
              </a:rPr>
              <a:t>Team) </a:t>
            </a:r>
            <a:r>
              <a:rPr sz="2400" dirty="0">
                <a:cs typeface="Arial"/>
              </a:rPr>
              <a:t>to </a:t>
            </a:r>
            <a:r>
              <a:rPr sz="2400" spc="-5" dirty="0">
                <a:cs typeface="Arial"/>
              </a:rPr>
              <a:t>guarantee payment </a:t>
            </a:r>
            <a:r>
              <a:rPr lang="en-US" sz="2400" spc="-5" dirty="0">
                <a:cs typeface="Arial"/>
              </a:rPr>
              <a:t>in FY21 </a:t>
            </a:r>
            <a:r>
              <a:rPr sz="2400" spc="-5" dirty="0">
                <a:cs typeface="Arial"/>
              </a:rPr>
              <a:t>is June 1</a:t>
            </a:r>
            <a:r>
              <a:rPr lang="en-US" sz="2400" spc="-5" dirty="0">
                <a:cs typeface="Arial"/>
              </a:rPr>
              <a:t>1</a:t>
            </a:r>
            <a:r>
              <a:rPr sz="2400" spc="-5" dirty="0">
                <a:cs typeface="Arial"/>
              </a:rPr>
              <a:t>,  202</a:t>
            </a:r>
            <a:r>
              <a:rPr lang="en-US" sz="2400" spc="-5" dirty="0">
                <a:cs typeface="Arial"/>
              </a:rPr>
              <a:t>1</a:t>
            </a:r>
            <a:r>
              <a:rPr sz="2400" spc="-5" dirty="0">
                <a:cs typeface="Arial"/>
              </a:rPr>
              <a:t> at</a:t>
            </a:r>
            <a:r>
              <a:rPr sz="2400" spc="10" dirty="0">
                <a:cs typeface="Arial"/>
              </a:rPr>
              <a:t> </a:t>
            </a:r>
            <a:r>
              <a:rPr sz="2400" u="heavy" spc="-5" dirty="0">
                <a:uFill>
                  <a:solidFill>
                    <a:srgbClr val="000000"/>
                  </a:solidFill>
                </a:uFill>
                <a:cs typeface="Arial"/>
              </a:rPr>
              <a:t>5pm</a:t>
            </a:r>
            <a:endParaRPr sz="2400" dirty="0">
              <a:cs typeface="Arial"/>
            </a:endParaRPr>
          </a:p>
          <a:p>
            <a:pPr marL="278765" marR="43180" indent="-228600">
              <a:lnSpc>
                <a:spcPts val="2590"/>
              </a:lnSpc>
              <a:spcBef>
                <a:spcPts val="5"/>
              </a:spcBef>
              <a:buChar char="•"/>
              <a:tabLst>
                <a:tab pos="279400" algn="l"/>
              </a:tabLst>
            </a:pPr>
            <a:r>
              <a:rPr sz="2400" spc="-10" dirty="0" smtClean="0">
                <a:cs typeface="Arial"/>
              </a:rPr>
              <a:t>Expense </a:t>
            </a:r>
            <a:r>
              <a:rPr sz="2400" spc="-5" dirty="0">
                <a:cs typeface="Arial"/>
              </a:rPr>
              <a:t>reports not paid on June 24</a:t>
            </a:r>
            <a:r>
              <a:rPr sz="2400" spc="-7" baseline="24305" dirty="0">
                <a:cs typeface="Arial"/>
              </a:rPr>
              <a:t>th </a:t>
            </a:r>
            <a:r>
              <a:rPr sz="2400" spc="-10" dirty="0">
                <a:cs typeface="Arial"/>
              </a:rPr>
              <a:t>will </a:t>
            </a:r>
            <a:r>
              <a:rPr sz="2400" spc="-5" dirty="0">
                <a:cs typeface="Arial"/>
              </a:rPr>
              <a:t>be denied by the  </a:t>
            </a:r>
            <a:r>
              <a:rPr sz="2400" spc="-10" dirty="0">
                <a:cs typeface="Arial"/>
              </a:rPr>
              <a:t>Expense </a:t>
            </a:r>
            <a:r>
              <a:rPr sz="2400" spc="-5" dirty="0">
                <a:cs typeface="Arial"/>
              </a:rPr>
              <a:t>Partners, and </a:t>
            </a:r>
            <a:r>
              <a:rPr sz="2400" spc="-10" dirty="0">
                <a:cs typeface="Arial"/>
              </a:rPr>
              <a:t>will </a:t>
            </a:r>
            <a:r>
              <a:rPr sz="2400" spc="-5" dirty="0">
                <a:cs typeface="Arial"/>
              </a:rPr>
              <a:t>need </a:t>
            </a:r>
            <a:r>
              <a:rPr sz="2400" dirty="0">
                <a:cs typeface="Arial"/>
              </a:rPr>
              <a:t>to </a:t>
            </a:r>
            <a:r>
              <a:rPr sz="2400" spc="-5" dirty="0">
                <a:cs typeface="Arial"/>
              </a:rPr>
              <a:t>be re-entered in FY2</a:t>
            </a:r>
            <a:r>
              <a:rPr lang="en-US" sz="2400" spc="-5" dirty="0">
                <a:cs typeface="Arial"/>
              </a:rPr>
              <a:t>2</a:t>
            </a:r>
            <a:r>
              <a:rPr sz="2400" spc="-5" dirty="0">
                <a:cs typeface="Arial"/>
              </a:rPr>
              <a:t>.  Impacted employees or </a:t>
            </a:r>
            <a:r>
              <a:rPr sz="2400" spc="-10" dirty="0">
                <a:cs typeface="Arial"/>
              </a:rPr>
              <a:t>expense </a:t>
            </a:r>
            <a:r>
              <a:rPr sz="2400" spc="-5" dirty="0">
                <a:cs typeface="Arial"/>
              </a:rPr>
              <a:t>preparers </a:t>
            </a:r>
            <a:r>
              <a:rPr sz="2400" dirty="0">
                <a:cs typeface="Arial"/>
              </a:rPr>
              <a:t>for </a:t>
            </a:r>
            <a:r>
              <a:rPr sz="2400" spc="-5" dirty="0">
                <a:cs typeface="Arial"/>
              </a:rPr>
              <a:t>External  Committee Members (ECMs) </a:t>
            </a:r>
            <a:r>
              <a:rPr sz="2400" spc="-10" dirty="0">
                <a:cs typeface="Arial"/>
              </a:rPr>
              <a:t>will </a:t>
            </a:r>
            <a:r>
              <a:rPr sz="2400" spc="-5" dirty="0">
                <a:cs typeface="Arial"/>
              </a:rPr>
              <a:t>be</a:t>
            </a:r>
            <a:r>
              <a:rPr sz="2400" spc="40" dirty="0">
                <a:cs typeface="Arial"/>
              </a:rPr>
              <a:t> </a:t>
            </a:r>
            <a:r>
              <a:rPr sz="2400" spc="-5" dirty="0">
                <a:cs typeface="Arial"/>
              </a:rPr>
              <a:t>notified.</a:t>
            </a:r>
            <a:endParaRPr lang="en-US" sz="2400" spc="-5" dirty="0">
              <a:cs typeface="Arial"/>
            </a:endParaRPr>
          </a:p>
          <a:p>
            <a:pPr marL="278765" marR="43180" indent="-228600">
              <a:lnSpc>
                <a:spcPts val="2590"/>
              </a:lnSpc>
              <a:spcBef>
                <a:spcPts val="5"/>
              </a:spcBef>
              <a:buChar char="•"/>
              <a:tabLst>
                <a:tab pos="279400" algn="l"/>
              </a:tabLst>
            </a:pPr>
            <a:endParaRPr lang="en-US" sz="2400" spc="-5" dirty="0">
              <a:cs typeface="Arial"/>
            </a:endParaRPr>
          </a:p>
          <a:p>
            <a:pPr marL="278765" marR="43180" indent="-228600">
              <a:lnSpc>
                <a:spcPts val="2590"/>
              </a:lnSpc>
              <a:spcBef>
                <a:spcPts val="5"/>
              </a:spcBef>
              <a:buChar char="•"/>
              <a:tabLst>
                <a:tab pos="279400" algn="l"/>
              </a:tabLst>
            </a:pPr>
            <a:r>
              <a:rPr lang="en-US" sz="2400" spc="-5" dirty="0">
                <a:solidFill>
                  <a:srgbClr val="C00000"/>
                </a:solidFill>
                <a:cs typeface="Arial"/>
              </a:rPr>
              <a:t>These expense reports will be paid against FY22 funds</a:t>
            </a:r>
            <a:endParaRPr sz="2400" dirty="0">
              <a:solidFill>
                <a:srgbClr val="C00000"/>
              </a:solidFill>
              <a:cs typeface="Arial"/>
            </a:endParaRPr>
          </a:p>
        </p:txBody>
      </p:sp>
      <p:sp>
        <p:nvSpPr>
          <p:cNvPr id="3" name="object 3"/>
          <p:cNvSpPr txBox="1">
            <a:spLocks noGrp="1"/>
          </p:cNvSpPr>
          <p:nvPr>
            <p:ph type="title"/>
          </p:nvPr>
        </p:nvSpPr>
        <p:spPr>
          <a:xfrm>
            <a:off x="304800" y="58710"/>
            <a:ext cx="7391399" cy="566822"/>
          </a:xfrm>
          <a:prstGeom prst="rect">
            <a:avLst/>
          </a:prstGeom>
        </p:spPr>
        <p:txBody>
          <a:bodyPr vert="horz" wrap="square" lIns="0" tIns="12700" rIns="0" bIns="0" rtlCol="0">
            <a:spAutoFit/>
          </a:bodyPr>
          <a:lstStyle/>
          <a:p>
            <a:pPr marL="12700">
              <a:lnSpc>
                <a:spcPct val="100000"/>
              </a:lnSpc>
              <a:spcBef>
                <a:spcPts val="100"/>
              </a:spcBef>
            </a:pPr>
            <a:r>
              <a:rPr lang="en-US" sz="3600" spc="-5" dirty="0"/>
              <a:t>Travel &amp; </a:t>
            </a:r>
            <a:r>
              <a:rPr sz="3600" spc="-5" dirty="0"/>
              <a:t>Expenses</a:t>
            </a:r>
            <a:r>
              <a:rPr sz="3600" spc="-60" dirty="0"/>
              <a:t> </a:t>
            </a:r>
            <a:r>
              <a:rPr sz="3600" spc="-5" dirty="0"/>
              <a:t>Deadlines</a:t>
            </a:r>
            <a:endParaRPr sz="3600" dirty="0"/>
          </a:p>
        </p:txBody>
      </p:sp>
      <p:pic>
        <p:nvPicPr>
          <p:cNvPr id="4" name="Picture 3">
            <a:extLst>
              <a:ext uri="{FF2B5EF4-FFF2-40B4-BE49-F238E27FC236}">
                <a16:creationId xmlns:a16="http://schemas.microsoft.com/office/drawing/2014/main" id="{5B0C58AA-3D30-4781-B6B2-23506B428942}"/>
              </a:ext>
            </a:extLst>
          </p:cNvPr>
          <p:cNvPicPr>
            <a:picLocks noChangeAspect="1"/>
          </p:cNvPicPr>
          <p:nvPr/>
        </p:nvPicPr>
        <p:blipFill>
          <a:blip r:embed="rId2"/>
          <a:stretch>
            <a:fillRect/>
          </a:stretch>
        </p:blipFill>
        <p:spPr>
          <a:xfrm>
            <a:off x="6705847" y="342121"/>
            <a:ext cx="2297622" cy="817506"/>
          </a:xfrm>
          <a:prstGeom prst="rect">
            <a:avLst/>
          </a:prstGeom>
        </p:spPr>
      </p:pic>
    </p:spTree>
    <p:extLst>
      <p:ext uri="{BB962C8B-B14F-4D97-AF65-F5344CB8AC3E}">
        <p14:creationId xmlns:p14="http://schemas.microsoft.com/office/powerpoint/2010/main" val="1485133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8071" y="696353"/>
            <a:ext cx="8229600" cy="5299143"/>
          </a:xfrm>
          <a:prstGeom prst="rect">
            <a:avLst/>
          </a:prstGeom>
        </p:spPr>
        <p:txBody>
          <a:bodyPr vert="horz" wrap="square" lIns="0" tIns="237490" rIns="0" bIns="0" rtlCol="0">
            <a:spAutoFit/>
          </a:bodyPr>
          <a:lstStyle/>
          <a:p>
            <a:pPr marL="25400">
              <a:lnSpc>
                <a:spcPct val="100000"/>
              </a:lnSpc>
              <a:spcBef>
                <a:spcPts val="1870"/>
              </a:spcBef>
            </a:pPr>
            <a:r>
              <a:rPr sz="2600" b="1" dirty="0">
                <a:cs typeface="Arial"/>
              </a:rPr>
              <a:t>On </a:t>
            </a:r>
            <a:r>
              <a:rPr lang="en-US" sz="2600" b="1" dirty="0">
                <a:cs typeface="Arial"/>
              </a:rPr>
              <a:t>Friday </a:t>
            </a:r>
            <a:r>
              <a:rPr sz="2600" b="1" dirty="0">
                <a:cs typeface="Arial"/>
              </a:rPr>
              <a:t>June</a:t>
            </a:r>
            <a:r>
              <a:rPr sz="2600" b="1" spc="-25" dirty="0">
                <a:cs typeface="Arial"/>
              </a:rPr>
              <a:t> </a:t>
            </a:r>
            <a:r>
              <a:rPr sz="2600" b="1" spc="5" dirty="0">
                <a:cs typeface="Arial"/>
              </a:rPr>
              <a:t>2</a:t>
            </a:r>
            <a:r>
              <a:rPr lang="en-US" sz="2600" b="1" spc="5" dirty="0">
                <a:cs typeface="Arial"/>
              </a:rPr>
              <a:t>5, 2021 at 8:00am</a:t>
            </a:r>
            <a:endParaRPr sz="2550" baseline="26143" dirty="0">
              <a:cs typeface="Arial"/>
            </a:endParaRPr>
          </a:p>
          <a:p>
            <a:pPr marL="254000" marR="814069" indent="-228600">
              <a:lnSpc>
                <a:spcPts val="2300"/>
              </a:lnSpc>
              <a:spcBef>
                <a:spcPts val="2185"/>
              </a:spcBef>
              <a:buChar char="•"/>
              <a:tabLst>
                <a:tab pos="254000" algn="l"/>
              </a:tabLst>
            </a:pPr>
            <a:r>
              <a:rPr sz="2400" spc="-5" dirty="0">
                <a:cs typeface="Arial"/>
              </a:rPr>
              <a:t>There </a:t>
            </a:r>
            <a:r>
              <a:rPr sz="2400" spc="-10" dirty="0">
                <a:cs typeface="Arial"/>
              </a:rPr>
              <a:t>will </a:t>
            </a:r>
            <a:r>
              <a:rPr sz="2400" spc="-5" dirty="0">
                <a:cs typeface="Arial"/>
              </a:rPr>
              <a:t>be </a:t>
            </a:r>
            <a:r>
              <a:rPr sz="2400" dirty="0">
                <a:cs typeface="Arial"/>
              </a:rPr>
              <a:t>a </a:t>
            </a:r>
            <a:r>
              <a:rPr sz="2400" u="heavy" spc="-5" dirty="0">
                <a:uFill>
                  <a:solidFill>
                    <a:srgbClr val="000000"/>
                  </a:solidFill>
                </a:uFill>
                <a:cs typeface="Arial"/>
              </a:rPr>
              <a:t>mass close</a:t>
            </a:r>
            <a:r>
              <a:rPr sz="2400" spc="-5" dirty="0">
                <a:cs typeface="Arial"/>
              </a:rPr>
              <a:t> of ALL “</a:t>
            </a:r>
            <a:r>
              <a:rPr sz="2400" b="1" spc="-5" dirty="0">
                <a:cs typeface="Arial"/>
              </a:rPr>
              <a:t>Approved</a:t>
            </a:r>
            <a:r>
              <a:rPr sz="2400" spc="-5" dirty="0">
                <a:cs typeface="Arial"/>
              </a:rPr>
              <a:t>”</a:t>
            </a:r>
            <a:r>
              <a:rPr sz="2400" spc="-165" dirty="0">
                <a:cs typeface="Arial"/>
              </a:rPr>
              <a:t> </a:t>
            </a:r>
            <a:r>
              <a:rPr sz="2400" spc="-5" dirty="0">
                <a:cs typeface="Arial"/>
              </a:rPr>
              <a:t>spend  authorizations</a:t>
            </a:r>
            <a:endParaRPr sz="2400" dirty="0">
              <a:cs typeface="Arial"/>
            </a:endParaRPr>
          </a:p>
          <a:p>
            <a:pPr marL="254000" marR="268605" indent="-229235">
              <a:lnSpc>
                <a:spcPts val="2110"/>
              </a:lnSpc>
              <a:spcBef>
                <a:spcPts val="2215"/>
              </a:spcBef>
              <a:buChar char="•"/>
              <a:tabLst>
                <a:tab pos="253365" algn="l"/>
                <a:tab pos="254000" algn="l"/>
              </a:tabLst>
            </a:pPr>
            <a:r>
              <a:rPr sz="2200" spc="-5" dirty="0">
                <a:cs typeface="Arial"/>
              </a:rPr>
              <a:t>There will be a </a:t>
            </a:r>
            <a:r>
              <a:rPr sz="2200" u="heavy" spc="-5" dirty="0">
                <a:uFill>
                  <a:solidFill>
                    <a:srgbClr val="000000"/>
                  </a:solidFill>
                </a:uFill>
                <a:cs typeface="Arial"/>
              </a:rPr>
              <a:t>cancellation</a:t>
            </a:r>
            <a:r>
              <a:rPr sz="2200" spc="-5" dirty="0">
                <a:cs typeface="Arial"/>
              </a:rPr>
              <a:t> of ALL spend authorizations with a </a:t>
            </a:r>
            <a:r>
              <a:rPr sz="2200" u="heavy" spc="-5" dirty="0">
                <a:uFill>
                  <a:solidFill>
                    <a:srgbClr val="000000"/>
                  </a:solidFill>
                </a:uFill>
                <a:cs typeface="Arial"/>
              </a:rPr>
              <a:t> status</a:t>
            </a:r>
            <a:r>
              <a:rPr sz="2200" spc="-5" dirty="0">
                <a:cs typeface="Arial"/>
              </a:rPr>
              <a:t> of “</a:t>
            </a:r>
            <a:r>
              <a:rPr sz="2200" b="1" spc="-5" dirty="0">
                <a:cs typeface="Arial"/>
              </a:rPr>
              <a:t>Draft</a:t>
            </a:r>
            <a:r>
              <a:rPr sz="2200" spc="-5" dirty="0">
                <a:cs typeface="Arial"/>
              </a:rPr>
              <a:t>” or “In</a:t>
            </a:r>
            <a:r>
              <a:rPr sz="2200" spc="50" dirty="0">
                <a:cs typeface="Arial"/>
              </a:rPr>
              <a:t> </a:t>
            </a:r>
            <a:r>
              <a:rPr sz="2200" b="1" spc="-5" dirty="0">
                <a:cs typeface="Arial"/>
              </a:rPr>
              <a:t>Progress</a:t>
            </a:r>
            <a:r>
              <a:rPr sz="2200" spc="-5" dirty="0">
                <a:cs typeface="Arial"/>
              </a:rPr>
              <a:t>”</a:t>
            </a:r>
            <a:endParaRPr sz="2200" dirty="0">
              <a:cs typeface="Arial"/>
            </a:endParaRPr>
          </a:p>
          <a:p>
            <a:pPr>
              <a:lnSpc>
                <a:spcPct val="100000"/>
              </a:lnSpc>
              <a:spcBef>
                <a:spcPts val="10"/>
              </a:spcBef>
              <a:buChar char="•"/>
            </a:pPr>
            <a:endParaRPr sz="1900" dirty="0">
              <a:cs typeface="Arial"/>
            </a:endParaRPr>
          </a:p>
          <a:p>
            <a:pPr marL="253365" marR="93980" indent="-228600">
              <a:lnSpc>
                <a:spcPct val="80000"/>
              </a:lnSpc>
              <a:spcBef>
                <a:spcPts val="5"/>
              </a:spcBef>
              <a:buChar char="•"/>
              <a:tabLst>
                <a:tab pos="253365" algn="l"/>
                <a:tab pos="254000" algn="l"/>
              </a:tabLst>
            </a:pPr>
            <a:r>
              <a:rPr sz="2000" dirty="0">
                <a:cs typeface="Arial" panose="020B0604020202020204" pitchFamily="34" charset="0"/>
              </a:rPr>
              <a:t>Spend Authorizations </a:t>
            </a:r>
            <a:r>
              <a:rPr sz="2000" spc="-5" dirty="0">
                <a:cs typeface="Arial" panose="020B0604020202020204" pitchFamily="34" charset="0"/>
              </a:rPr>
              <a:t>with </a:t>
            </a:r>
            <a:r>
              <a:rPr sz="2000" dirty="0">
                <a:cs typeface="Arial" panose="020B0604020202020204" pitchFamily="34" charset="0"/>
              </a:rPr>
              <a:t>a </a:t>
            </a:r>
            <a:r>
              <a:rPr sz="2000" u="sng" dirty="0">
                <a:uFill>
                  <a:solidFill>
                    <a:srgbClr val="000000"/>
                  </a:solidFill>
                </a:uFill>
                <a:cs typeface="Arial" panose="020B0604020202020204" pitchFamily="34" charset="0"/>
              </a:rPr>
              <a:t>travel </a:t>
            </a:r>
            <a:r>
              <a:rPr sz="2000" u="sng" spc="-5" dirty="0">
                <a:uFill>
                  <a:solidFill>
                    <a:srgbClr val="000000"/>
                  </a:solidFill>
                </a:uFill>
                <a:cs typeface="Arial" panose="020B0604020202020204" pitchFamily="34" charset="0"/>
              </a:rPr>
              <a:t>end date</a:t>
            </a:r>
            <a:r>
              <a:rPr sz="2000" spc="-5" dirty="0">
                <a:cs typeface="Arial" panose="020B0604020202020204" pitchFamily="34" charset="0"/>
              </a:rPr>
              <a:t> of </a:t>
            </a:r>
            <a:r>
              <a:rPr sz="2000" b="1" spc="-110" dirty="0">
                <a:cs typeface="Arial" panose="020B0604020202020204" pitchFamily="34" charset="0"/>
              </a:rPr>
              <a:t>April </a:t>
            </a:r>
            <a:r>
              <a:rPr sz="2000" b="1" spc="-5" dirty="0">
                <a:cs typeface="Arial" panose="020B0604020202020204" pitchFamily="34" charset="0"/>
              </a:rPr>
              <a:t>30 </a:t>
            </a:r>
            <a:r>
              <a:rPr sz="1950" b="1" spc="-89" baseline="25641" dirty="0">
                <a:cs typeface="Arial" panose="020B0604020202020204" pitchFamily="34" charset="0"/>
              </a:rPr>
              <a:t>th </a:t>
            </a:r>
            <a:r>
              <a:rPr sz="2000" spc="100" dirty="0">
                <a:cs typeface="Arial" panose="020B0604020202020204" pitchFamily="34" charset="0"/>
              </a:rPr>
              <a:t>and </a:t>
            </a:r>
            <a:r>
              <a:rPr sz="2000" spc="95" dirty="0">
                <a:cs typeface="Arial" panose="020B0604020202020204" pitchFamily="34" charset="0"/>
              </a:rPr>
              <a:t>after </a:t>
            </a:r>
            <a:r>
              <a:rPr sz="2000" spc="100" dirty="0">
                <a:cs typeface="Arial" panose="020B0604020202020204" pitchFamily="34" charset="0"/>
              </a:rPr>
              <a:t>that </a:t>
            </a:r>
            <a:r>
              <a:rPr sz="2000" u="sng" spc="60" dirty="0">
                <a:uFill>
                  <a:solidFill>
                    <a:srgbClr val="000000"/>
                  </a:solidFill>
                </a:uFill>
                <a:cs typeface="Arial" panose="020B0604020202020204" pitchFamily="34" charset="0"/>
              </a:rPr>
              <a:t>do </a:t>
            </a:r>
            <a:r>
              <a:rPr sz="2000" u="sng" spc="80" dirty="0">
                <a:uFill>
                  <a:solidFill>
                    <a:srgbClr val="000000"/>
                  </a:solidFill>
                </a:uFill>
                <a:cs typeface="Arial" panose="020B0604020202020204" pitchFamily="34" charset="0"/>
              </a:rPr>
              <a:t>not </a:t>
            </a:r>
            <a:r>
              <a:rPr sz="2000" u="sng" spc="65" dirty="0">
                <a:uFill>
                  <a:solidFill>
                    <a:srgbClr val="000000"/>
                  </a:solidFill>
                </a:uFill>
                <a:cs typeface="Arial" panose="020B0604020202020204" pitchFamily="34" charset="0"/>
              </a:rPr>
              <a:t>have </a:t>
            </a:r>
            <a:r>
              <a:rPr sz="2000" u="sng" spc="100" dirty="0">
                <a:uFill>
                  <a:solidFill>
                    <a:srgbClr val="000000"/>
                  </a:solidFill>
                </a:uFill>
                <a:cs typeface="Arial" panose="020B0604020202020204" pitchFamily="34" charset="0"/>
              </a:rPr>
              <a:t>an </a:t>
            </a:r>
            <a:r>
              <a:rPr sz="2000" u="sng" spc="90" dirty="0">
                <a:uFill>
                  <a:solidFill>
                    <a:srgbClr val="000000"/>
                  </a:solidFill>
                </a:uFill>
                <a:cs typeface="Arial" panose="020B0604020202020204" pitchFamily="34" charset="0"/>
              </a:rPr>
              <a:t>expens</a:t>
            </a:r>
            <a:r>
              <a:rPr sz="2000" u="sng" dirty="0">
                <a:uFill>
                  <a:solidFill>
                    <a:srgbClr val="000000"/>
                  </a:solidFill>
                </a:uFill>
                <a:cs typeface="Arial" panose="020B0604020202020204" pitchFamily="34" charset="0"/>
              </a:rPr>
              <a:t>e </a:t>
            </a:r>
            <a:r>
              <a:rPr sz="2000" u="sng" spc="75" dirty="0">
                <a:uFill>
                  <a:solidFill>
                    <a:srgbClr val="000000"/>
                  </a:solidFill>
                </a:uFill>
                <a:cs typeface="Arial" panose="020B0604020202020204" pitchFamily="34" charset="0"/>
              </a:rPr>
              <a:t>report </a:t>
            </a:r>
            <a:r>
              <a:rPr sz="2000" u="sng" spc="100" dirty="0">
                <a:uFill>
                  <a:solidFill>
                    <a:srgbClr val="000000"/>
                  </a:solidFill>
                </a:uFill>
                <a:cs typeface="Arial" panose="020B0604020202020204" pitchFamily="34" charset="0"/>
              </a:rPr>
              <a:t>as</a:t>
            </a:r>
            <a:r>
              <a:rPr sz="2000" u="sng" dirty="0">
                <a:uFill>
                  <a:solidFill>
                    <a:srgbClr val="000000"/>
                  </a:solidFill>
                </a:uFill>
                <a:cs typeface="Arial" panose="020B0604020202020204" pitchFamily="34" charset="0"/>
              </a:rPr>
              <a:t>s</a:t>
            </a:r>
            <a:r>
              <a:rPr sz="2000" u="sng" spc="100" dirty="0">
                <a:uFill>
                  <a:solidFill>
                    <a:srgbClr val="000000"/>
                  </a:solidFill>
                </a:uFill>
                <a:cs typeface="Arial" panose="020B0604020202020204" pitchFamily="34" charset="0"/>
              </a:rPr>
              <a:t>ociated</a:t>
            </a:r>
            <a:r>
              <a:rPr lang="en-US" sz="2000" spc="100" dirty="0">
                <a:cs typeface="Arial" panose="020B0604020202020204" pitchFamily="34" charset="0"/>
              </a:rPr>
              <a:t>, </a:t>
            </a:r>
            <a:r>
              <a:rPr sz="2000" spc="-20" dirty="0">
                <a:cs typeface="Arial" panose="020B0604020202020204" pitchFamily="34" charset="0"/>
              </a:rPr>
              <a:t>will </a:t>
            </a:r>
            <a:r>
              <a:rPr sz="2000" spc="60" dirty="0">
                <a:cs typeface="Arial" panose="020B0604020202020204" pitchFamily="34" charset="0"/>
              </a:rPr>
              <a:t>be </a:t>
            </a:r>
            <a:r>
              <a:rPr sz="2000" spc="90" dirty="0">
                <a:cs typeface="Arial" panose="020B0604020202020204" pitchFamily="34" charset="0"/>
              </a:rPr>
              <a:t>reloaded </a:t>
            </a:r>
            <a:r>
              <a:rPr sz="2000" spc="35" dirty="0">
                <a:cs typeface="Arial" panose="020B0604020202020204" pitchFamily="34" charset="0"/>
              </a:rPr>
              <a:t>into </a:t>
            </a:r>
            <a:r>
              <a:rPr lang="en-US" sz="2000" spc="-15" dirty="0">
                <a:cs typeface="Arial" panose="020B0604020202020204" pitchFamily="34" charset="0"/>
              </a:rPr>
              <a:t>FY2022 </a:t>
            </a:r>
            <a:r>
              <a:rPr sz="2000" spc="-35" dirty="0">
                <a:cs typeface="Arial" panose="020B0604020202020204" pitchFamily="34" charset="0"/>
              </a:rPr>
              <a:t>in </a:t>
            </a:r>
            <a:r>
              <a:rPr sz="2000" spc="100" dirty="0">
                <a:cs typeface="Arial" panose="020B0604020202020204" pitchFamily="34" charset="0"/>
              </a:rPr>
              <a:t>an </a:t>
            </a:r>
            <a:r>
              <a:rPr sz="2000" spc="90" dirty="0">
                <a:cs typeface="Arial" panose="020B0604020202020204" pitchFamily="34" charset="0"/>
              </a:rPr>
              <a:t>approved </a:t>
            </a:r>
            <a:r>
              <a:rPr sz="2000" dirty="0">
                <a:cs typeface="Arial" panose="020B0604020202020204" pitchFamily="34" charset="0"/>
              </a:rPr>
              <a:t>s</a:t>
            </a:r>
            <a:r>
              <a:rPr sz="2000" spc="100" dirty="0">
                <a:cs typeface="Arial" panose="020B0604020202020204" pitchFamily="34" charset="0"/>
              </a:rPr>
              <a:t>tatus</a:t>
            </a:r>
            <a:r>
              <a:rPr sz="2000" spc="-425" dirty="0">
                <a:cs typeface="Arial" panose="020B0604020202020204" pitchFamily="34" charset="0"/>
              </a:rPr>
              <a:t> </a:t>
            </a:r>
            <a:r>
              <a:rPr sz="2000" dirty="0">
                <a:cs typeface="Arial" panose="020B0604020202020204" pitchFamily="34" charset="0"/>
              </a:rPr>
              <a:t>.</a:t>
            </a:r>
          </a:p>
          <a:p>
            <a:pPr marL="711200" marR="92710" lvl="1" indent="-228600">
              <a:lnSpc>
                <a:spcPct val="80000"/>
              </a:lnSpc>
              <a:spcBef>
                <a:spcPts val="1100"/>
              </a:spcBef>
              <a:buFont typeface="Arial"/>
              <a:buChar char="•"/>
              <a:tabLst>
                <a:tab pos="710565" algn="l"/>
                <a:tab pos="711200" algn="l"/>
              </a:tabLst>
            </a:pPr>
            <a:r>
              <a:rPr sz="2000" spc="90" dirty="0">
                <a:solidFill>
                  <a:srgbClr val="C00000"/>
                </a:solidFill>
                <a:cs typeface="Arial" panose="020B0604020202020204" pitchFamily="34" charset="0"/>
              </a:rPr>
              <a:t>Pleas</a:t>
            </a:r>
            <a:r>
              <a:rPr sz="2000" dirty="0">
                <a:solidFill>
                  <a:srgbClr val="C00000"/>
                </a:solidFill>
                <a:cs typeface="Arial" panose="020B0604020202020204" pitchFamily="34" charset="0"/>
              </a:rPr>
              <a:t>e </a:t>
            </a:r>
            <a:r>
              <a:rPr sz="2000" spc="85" dirty="0">
                <a:solidFill>
                  <a:srgbClr val="C00000"/>
                </a:solidFill>
                <a:cs typeface="Arial" panose="020B0604020202020204" pitchFamily="34" charset="0"/>
              </a:rPr>
              <a:t>note </a:t>
            </a:r>
            <a:r>
              <a:rPr sz="2000" spc="100" dirty="0">
                <a:solidFill>
                  <a:srgbClr val="C00000"/>
                </a:solidFill>
                <a:cs typeface="Arial" panose="020B0604020202020204" pitchFamily="34" charset="0"/>
              </a:rPr>
              <a:t>that </a:t>
            </a:r>
            <a:r>
              <a:rPr sz="2000" spc="95" dirty="0">
                <a:solidFill>
                  <a:srgbClr val="C00000"/>
                </a:solidFill>
                <a:cs typeface="Arial" panose="020B0604020202020204" pitchFamily="34" charset="0"/>
              </a:rPr>
              <a:t>approval </a:t>
            </a:r>
            <a:r>
              <a:rPr sz="2000" spc="65" dirty="0">
                <a:solidFill>
                  <a:srgbClr val="C00000"/>
                </a:solidFill>
                <a:cs typeface="Arial" panose="020B0604020202020204" pitchFamily="34" charset="0"/>
              </a:rPr>
              <a:t>of </a:t>
            </a:r>
            <a:r>
              <a:rPr sz="2000" dirty="0">
                <a:solidFill>
                  <a:srgbClr val="C00000"/>
                </a:solidFill>
                <a:cs typeface="Arial" panose="020B0604020202020204" pitchFamily="34" charset="0"/>
              </a:rPr>
              <a:t>s</a:t>
            </a:r>
            <a:r>
              <a:rPr sz="2000" spc="95" dirty="0">
                <a:solidFill>
                  <a:srgbClr val="C00000"/>
                </a:solidFill>
                <a:cs typeface="Arial" panose="020B0604020202020204" pitchFamily="34" charset="0"/>
              </a:rPr>
              <a:t>pend </a:t>
            </a:r>
            <a:r>
              <a:rPr sz="2000" spc="80" dirty="0">
                <a:solidFill>
                  <a:srgbClr val="C00000"/>
                </a:solidFill>
                <a:cs typeface="Arial" panose="020B0604020202020204" pitchFamily="34" charset="0"/>
              </a:rPr>
              <a:t>authorizations </a:t>
            </a:r>
            <a:r>
              <a:rPr sz="2000" spc="100" dirty="0">
                <a:solidFill>
                  <a:srgbClr val="C00000"/>
                </a:solidFill>
                <a:cs typeface="Arial" panose="020B0604020202020204" pitchFamily="34" charset="0"/>
              </a:rPr>
              <a:t>entered </a:t>
            </a:r>
            <a:r>
              <a:rPr sz="2000" spc="-35" dirty="0">
                <a:solidFill>
                  <a:srgbClr val="C00000"/>
                </a:solidFill>
                <a:cs typeface="Arial" panose="020B0604020202020204" pitchFamily="34" charset="0"/>
              </a:rPr>
              <a:t>in</a:t>
            </a:r>
            <a:r>
              <a:rPr sz="2000" spc="-300" dirty="0">
                <a:solidFill>
                  <a:srgbClr val="C00000"/>
                </a:solidFill>
                <a:cs typeface="Arial" panose="020B0604020202020204" pitchFamily="34" charset="0"/>
              </a:rPr>
              <a:t> </a:t>
            </a:r>
            <a:r>
              <a:rPr sz="2000" spc="-35" dirty="0">
                <a:solidFill>
                  <a:srgbClr val="C00000"/>
                </a:solidFill>
                <a:cs typeface="Arial" panose="020B0604020202020204" pitchFamily="34" charset="0"/>
              </a:rPr>
              <a:t>FY</a:t>
            </a:r>
            <a:r>
              <a:rPr lang="en-US" sz="2000" spc="-35" dirty="0">
                <a:solidFill>
                  <a:srgbClr val="C00000"/>
                </a:solidFill>
                <a:cs typeface="Arial" panose="020B0604020202020204" pitchFamily="34" charset="0"/>
              </a:rPr>
              <a:t>20</a:t>
            </a:r>
            <a:r>
              <a:rPr sz="2000" spc="-35" dirty="0">
                <a:solidFill>
                  <a:srgbClr val="C00000"/>
                </a:solidFill>
                <a:cs typeface="Arial" panose="020B0604020202020204" pitchFamily="34" charset="0"/>
              </a:rPr>
              <a:t>2</a:t>
            </a:r>
            <a:r>
              <a:rPr lang="en-US" sz="2000" spc="-35" dirty="0">
                <a:solidFill>
                  <a:srgbClr val="C00000"/>
                </a:solidFill>
                <a:cs typeface="Arial" panose="020B0604020202020204" pitchFamily="34" charset="0"/>
              </a:rPr>
              <a:t>1</a:t>
            </a:r>
            <a:r>
              <a:rPr sz="2000" spc="-35" dirty="0">
                <a:solidFill>
                  <a:srgbClr val="C00000"/>
                </a:solidFill>
                <a:cs typeface="Arial" panose="020B0604020202020204" pitchFamily="34" charset="0"/>
              </a:rPr>
              <a:t>  </a:t>
            </a:r>
            <a:r>
              <a:rPr sz="2000" spc="50" dirty="0">
                <a:solidFill>
                  <a:srgbClr val="C00000"/>
                </a:solidFill>
                <a:cs typeface="Arial" panose="020B0604020202020204" pitchFamily="34" charset="0"/>
              </a:rPr>
              <a:t>for </a:t>
            </a:r>
            <a:r>
              <a:rPr sz="2000" spc="75" dirty="0">
                <a:solidFill>
                  <a:srgbClr val="C00000"/>
                </a:solidFill>
                <a:cs typeface="Arial" panose="020B0604020202020204" pitchFamily="34" charset="0"/>
              </a:rPr>
              <a:t>travel </a:t>
            </a:r>
            <a:r>
              <a:rPr sz="2000" spc="100" dirty="0">
                <a:solidFill>
                  <a:srgbClr val="C00000"/>
                </a:solidFill>
                <a:cs typeface="Arial" panose="020B0604020202020204" pitchFamily="34" charset="0"/>
              </a:rPr>
              <a:t>that </a:t>
            </a:r>
            <a:r>
              <a:rPr sz="2000" spc="-20" dirty="0">
                <a:solidFill>
                  <a:srgbClr val="C00000"/>
                </a:solidFill>
                <a:cs typeface="Arial" panose="020B0604020202020204" pitchFamily="34" charset="0"/>
              </a:rPr>
              <a:t>will </a:t>
            </a:r>
            <a:r>
              <a:rPr sz="2000" spc="105" dirty="0">
                <a:solidFill>
                  <a:srgbClr val="C00000"/>
                </a:solidFill>
                <a:cs typeface="Arial" panose="020B0604020202020204" pitchFamily="34" charset="0"/>
              </a:rPr>
              <a:t>occur </a:t>
            </a:r>
            <a:r>
              <a:rPr sz="2000" spc="-35" dirty="0">
                <a:solidFill>
                  <a:srgbClr val="C00000"/>
                </a:solidFill>
                <a:cs typeface="Arial" panose="020B0604020202020204" pitchFamily="34" charset="0"/>
              </a:rPr>
              <a:t>in FY</a:t>
            </a:r>
            <a:r>
              <a:rPr lang="en-US" sz="2000" spc="-35" dirty="0">
                <a:solidFill>
                  <a:srgbClr val="C00000"/>
                </a:solidFill>
                <a:cs typeface="Arial" panose="020B0604020202020204" pitchFamily="34" charset="0"/>
              </a:rPr>
              <a:t>20</a:t>
            </a:r>
            <a:r>
              <a:rPr sz="2000" spc="-35" dirty="0">
                <a:solidFill>
                  <a:srgbClr val="C00000"/>
                </a:solidFill>
                <a:cs typeface="Arial" panose="020B0604020202020204" pitchFamily="34" charset="0"/>
              </a:rPr>
              <a:t>2</a:t>
            </a:r>
            <a:r>
              <a:rPr lang="en-US" sz="2000" spc="-35" dirty="0">
                <a:solidFill>
                  <a:srgbClr val="C00000"/>
                </a:solidFill>
                <a:cs typeface="Arial" panose="020B0604020202020204" pitchFamily="34" charset="0"/>
              </a:rPr>
              <a:t>2</a:t>
            </a:r>
            <a:r>
              <a:rPr sz="2000" spc="-35" dirty="0">
                <a:solidFill>
                  <a:srgbClr val="C00000"/>
                </a:solidFill>
                <a:cs typeface="Arial" panose="020B0604020202020204" pitchFamily="34" charset="0"/>
              </a:rPr>
              <a:t> is in </a:t>
            </a:r>
            <a:r>
              <a:rPr sz="2000" spc="80" dirty="0">
                <a:solidFill>
                  <a:srgbClr val="C00000"/>
                </a:solidFill>
                <a:cs typeface="Arial" panose="020B0604020202020204" pitchFamily="34" charset="0"/>
              </a:rPr>
              <a:t>es</a:t>
            </a:r>
            <a:r>
              <a:rPr sz="2000" dirty="0">
                <a:solidFill>
                  <a:srgbClr val="C00000"/>
                </a:solidFill>
                <a:cs typeface="Arial" panose="020B0604020202020204" pitchFamily="34" charset="0"/>
              </a:rPr>
              <a:t>s</a:t>
            </a:r>
            <a:r>
              <a:rPr sz="2000" spc="105" dirty="0">
                <a:solidFill>
                  <a:srgbClr val="C00000"/>
                </a:solidFill>
                <a:cs typeface="Arial" panose="020B0604020202020204" pitchFamily="34" charset="0"/>
              </a:rPr>
              <a:t>ence</a:t>
            </a:r>
            <a:r>
              <a:rPr sz="2000" spc="-85" dirty="0">
                <a:solidFill>
                  <a:srgbClr val="C00000"/>
                </a:solidFill>
                <a:cs typeface="Arial" panose="020B0604020202020204" pitchFamily="34" charset="0"/>
              </a:rPr>
              <a:t> </a:t>
            </a:r>
            <a:r>
              <a:rPr sz="2000" spc="65" dirty="0">
                <a:solidFill>
                  <a:srgbClr val="C00000"/>
                </a:solidFill>
                <a:cs typeface="Arial" panose="020B0604020202020204" pitchFamily="34" charset="0"/>
              </a:rPr>
              <a:t>approving</a:t>
            </a:r>
            <a:r>
              <a:rPr lang="en-US" sz="2000" dirty="0">
                <a:solidFill>
                  <a:srgbClr val="C00000"/>
                </a:solidFill>
                <a:cs typeface="Arial" panose="020B0604020202020204" pitchFamily="34" charset="0"/>
              </a:rPr>
              <a:t> </a:t>
            </a:r>
            <a:r>
              <a:rPr sz="2000" spc="114" dirty="0">
                <a:solidFill>
                  <a:srgbClr val="C00000"/>
                </a:solidFill>
                <a:cs typeface="Arial" panose="020B0604020202020204" pitchFamily="34" charset="0"/>
              </a:rPr>
              <a:t>commitment </a:t>
            </a:r>
            <a:r>
              <a:rPr sz="2000" spc="65" dirty="0">
                <a:solidFill>
                  <a:srgbClr val="C00000"/>
                </a:solidFill>
                <a:cs typeface="Arial" panose="020B0604020202020204" pitchFamily="34" charset="0"/>
              </a:rPr>
              <a:t>of </a:t>
            </a:r>
            <a:r>
              <a:rPr sz="2000" spc="-35" dirty="0">
                <a:solidFill>
                  <a:srgbClr val="C00000"/>
                </a:solidFill>
                <a:cs typeface="Arial" panose="020B0604020202020204" pitchFamily="34" charset="0"/>
              </a:rPr>
              <a:t>FY</a:t>
            </a:r>
            <a:r>
              <a:rPr lang="en-US" sz="2000" spc="-35" dirty="0">
                <a:solidFill>
                  <a:srgbClr val="C00000"/>
                </a:solidFill>
                <a:cs typeface="Arial" panose="020B0604020202020204" pitchFamily="34" charset="0"/>
              </a:rPr>
              <a:t>20</a:t>
            </a:r>
            <a:r>
              <a:rPr sz="2000" spc="-35" dirty="0">
                <a:solidFill>
                  <a:srgbClr val="C00000"/>
                </a:solidFill>
                <a:cs typeface="Arial" panose="020B0604020202020204" pitchFamily="34" charset="0"/>
              </a:rPr>
              <a:t>2</a:t>
            </a:r>
            <a:r>
              <a:rPr lang="en-US" sz="2000" spc="-35" dirty="0">
                <a:solidFill>
                  <a:srgbClr val="C00000"/>
                </a:solidFill>
                <a:cs typeface="Arial" panose="020B0604020202020204" pitchFamily="34" charset="0"/>
              </a:rPr>
              <a:t>2</a:t>
            </a:r>
            <a:r>
              <a:rPr sz="2000" spc="30" dirty="0">
                <a:solidFill>
                  <a:srgbClr val="C00000"/>
                </a:solidFill>
                <a:cs typeface="Arial" panose="020B0604020202020204" pitchFamily="34" charset="0"/>
              </a:rPr>
              <a:t> </a:t>
            </a:r>
            <a:r>
              <a:rPr sz="2000" spc="70" dirty="0">
                <a:solidFill>
                  <a:srgbClr val="C00000"/>
                </a:solidFill>
                <a:cs typeface="Arial" panose="020B0604020202020204" pitchFamily="34" charset="0"/>
              </a:rPr>
              <a:t>funds</a:t>
            </a:r>
            <a:endParaRPr sz="2000" dirty="0">
              <a:solidFill>
                <a:srgbClr val="C00000"/>
              </a:solidFill>
              <a:cs typeface="Arial" panose="020B0604020202020204" pitchFamily="34" charset="0"/>
            </a:endParaRPr>
          </a:p>
          <a:p>
            <a:pPr>
              <a:lnSpc>
                <a:spcPct val="100000"/>
              </a:lnSpc>
              <a:spcBef>
                <a:spcPts val="15"/>
              </a:spcBef>
            </a:pPr>
            <a:endParaRPr sz="1900" dirty="0">
              <a:cs typeface="Times New Roman"/>
            </a:endParaRPr>
          </a:p>
          <a:p>
            <a:pPr marL="253365" marR="17780" indent="-228600">
              <a:lnSpc>
                <a:spcPct val="80000"/>
              </a:lnSpc>
              <a:buFont typeface="Arial"/>
              <a:buChar char="•"/>
              <a:tabLst>
                <a:tab pos="253365" algn="l"/>
                <a:tab pos="254000" algn="l"/>
              </a:tabLst>
            </a:pPr>
            <a:r>
              <a:rPr sz="2000" spc="60" dirty="0">
                <a:cs typeface="Arial" panose="020B0604020202020204" pitchFamily="34" charset="0"/>
              </a:rPr>
              <a:t>Thes</a:t>
            </a:r>
            <a:r>
              <a:rPr sz="2000" dirty="0">
                <a:cs typeface="Arial" panose="020B0604020202020204" pitchFamily="34" charset="0"/>
              </a:rPr>
              <a:t>e </a:t>
            </a:r>
            <a:r>
              <a:rPr sz="2000" spc="120" dirty="0">
                <a:cs typeface="Arial" panose="020B0604020202020204" pitchFamily="34" charset="0"/>
              </a:rPr>
              <a:t>documents </a:t>
            </a:r>
            <a:r>
              <a:rPr sz="2000" spc="-20" dirty="0">
                <a:cs typeface="Arial" panose="020B0604020202020204" pitchFamily="34" charset="0"/>
              </a:rPr>
              <a:t>will </a:t>
            </a:r>
            <a:r>
              <a:rPr sz="2000" spc="65" dirty="0">
                <a:cs typeface="Arial" panose="020B0604020202020204" pitchFamily="34" charset="0"/>
              </a:rPr>
              <a:t>have </a:t>
            </a:r>
            <a:r>
              <a:rPr sz="2000" dirty="0">
                <a:cs typeface="Arial" panose="020B0604020202020204" pitchFamily="34" charset="0"/>
              </a:rPr>
              <a:t>a </a:t>
            </a:r>
            <a:r>
              <a:rPr sz="2000" spc="90" dirty="0">
                <a:cs typeface="Arial" panose="020B0604020202020204" pitchFamily="34" charset="0"/>
              </a:rPr>
              <a:t>new </a:t>
            </a:r>
            <a:r>
              <a:rPr sz="2000" dirty="0">
                <a:cs typeface="Arial" panose="020B0604020202020204" pitchFamily="34" charset="0"/>
              </a:rPr>
              <a:t>s</a:t>
            </a:r>
            <a:r>
              <a:rPr sz="2000" spc="95" dirty="0">
                <a:cs typeface="Arial" panose="020B0604020202020204" pitchFamily="34" charset="0"/>
              </a:rPr>
              <a:t>pend </a:t>
            </a:r>
            <a:r>
              <a:rPr sz="2000" spc="80" dirty="0">
                <a:cs typeface="Arial" panose="020B0604020202020204" pitchFamily="34" charset="0"/>
              </a:rPr>
              <a:t>authorization </a:t>
            </a:r>
            <a:r>
              <a:rPr sz="2000" spc="-40" dirty="0">
                <a:cs typeface="Arial" panose="020B0604020202020204" pitchFamily="34" charset="0"/>
              </a:rPr>
              <a:t>(AUTH-xxxxxxx)  </a:t>
            </a:r>
            <a:r>
              <a:rPr sz="2000" spc="100" dirty="0">
                <a:cs typeface="Arial" panose="020B0604020202020204" pitchFamily="34" charset="0"/>
              </a:rPr>
              <a:t>number, and </a:t>
            </a:r>
            <a:r>
              <a:rPr sz="2000" spc="65" dirty="0">
                <a:cs typeface="Arial" panose="020B0604020202020204" pitchFamily="34" charset="0"/>
              </a:rPr>
              <a:t>the </a:t>
            </a:r>
            <a:r>
              <a:rPr sz="2000" spc="25" dirty="0">
                <a:cs typeface="Arial" panose="020B0604020202020204" pitchFamily="34" charset="0"/>
              </a:rPr>
              <a:t>old </a:t>
            </a:r>
            <a:r>
              <a:rPr sz="2000" dirty="0">
                <a:cs typeface="Arial" panose="020B0604020202020204" pitchFamily="34" charset="0"/>
              </a:rPr>
              <a:t>s</a:t>
            </a:r>
            <a:r>
              <a:rPr sz="2000" spc="95" dirty="0">
                <a:cs typeface="Arial" panose="020B0604020202020204" pitchFamily="34" charset="0"/>
              </a:rPr>
              <a:t>pend </a:t>
            </a:r>
            <a:r>
              <a:rPr sz="2000" spc="80" dirty="0">
                <a:cs typeface="Arial" panose="020B0604020202020204" pitchFamily="34" charset="0"/>
              </a:rPr>
              <a:t>authorization </a:t>
            </a:r>
            <a:r>
              <a:rPr sz="2000" spc="-35" dirty="0">
                <a:cs typeface="Arial" panose="020B0604020202020204" pitchFamily="34" charset="0"/>
              </a:rPr>
              <a:t>(AUTHxxxxxxx) </a:t>
            </a:r>
            <a:r>
              <a:rPr sz="2000" spc="114" dirty="0">
                <a:cs typeface="Arial" panose="020B0604020202020204" pitchFamily="34" charset="0"/>
              </a:rPr>
              <a:t>number</a:t>
            </a:r>
            <a:r>
              <a:rPr sz="2000" spc="-225" dirty="0">
                <a:cs typeface="Arial" panose="020B0604020202020204" pitchFamily="34" charset="0"/>
              </a:rPr>
              <a:t> </a:t>
            </a:r>
            <a:r>
              <a:rPr sz="2000" spc="-20" dirty="0">
                <a:cs typeface="Arial" panose="020B0604020202020204" pitchFamily="34" charset="0"/>
              </a:rPr>
              <a:t>will</a:t>
            </a:r>
            <a:r>
              <a:rPr lang="en-US" sz="2000" dirty="0">
                <a:cs typeface="Arial" panose="020B0604020202020204" pitchFamily="34" charset="0"/>
              </a:rPr>
              <a:t> </a:t>
            </a:r>
            <a:r>
              <a:rPr sz="2000" spc="60" dirty="0">
                <a:cs typeface="Arial" panose="020B0604020202020204" pitchFamily="34" charset="0"/>
              </a:rPr>
              <a:t>be </a:t>
            </a:r>
            <a:r>
              <a:rPr sz="2000" spc="95" dirty="0">
                <a:cs typeface="Arial" panose="020B0604020202020204" pitchFamily="34" charset="0"/>
              </a:rPr>
              <a:t>referenced </a:t>
            </a:r>
            <a:r>
              <a:rPr sz="2000" spc="-35" dirty="0">
                <a:cs typeface="Arial" panose="020B0604020202020204" pitchFamily="34" charset="0"/>
              </a:rPr>
              <a:t>in </a:t>
            </a:r>
            <a:r>
              <a:rPr sz="2000" spc="65" dirty="0">
                <a:cs typeface="Arial" panose="020B0604020202020204" pitchFamily="34" charset="0"/>
              </a:rPr>
              <a:t>the </a:t>
            </a:r>
            <a:r>
              <a:rPr sz="2000" spc="135" dirty="0">
                <a:cs typeface="Arial" panose="020B0604020202020204" pitchFamily="34" charset="0"/>
              </a:rPr>
              <a:t>memo</a:t>
            </a:r>
            <a:r>
              <a:rPr sz="2000" spc="495" dirty="0">
                <a:cs typeface="Arial" panose="020B0604020202020204" pitchFamily="34" charset="0"/>
              </a:rPr>
              <a:t> </a:t>
            </a:r>
            <a:r>
              <a:rPr sz="2000" spc="30" dirty="0">
                <a:cs typeface="Arial" panose="020B0604020202020204" pitchFamily="34" charset="0"/>
              </a:rPr>
              <a:t>field</a:t>
            </a:r>
            <a:r>
              <a:rPr sz="2200" spc="30" dirty="0">
                <a:cs typeface="Arial" panose="020B0604020202020204" pitchFamily="34" charset="0"/>
              </a:rPr>
              <a:t>.</a:t>
            </a:r>
            <a:endParaRPr sz="2200" dirty="0">
              <a:cs typeface="Arial" panose="020B0604020202020204" pitchFamily="34" charset="0"/>
            </a:endParaRPr>
          </a:p>
        </p:txBody>
      </p:sp>
      <p:sp>
        <p:nvSpPr>
          <p:cNvPr id="3" name="object 3"/>
          <p:cNvSpPr txBox="1">
            <a:spLocks noGrp="1"/>
          </p:cNvSpPr>
          <p:nvPr>
            <p:ph type="title"/>
          </p:nvPr>
        </p:nvSpPr>
        <p:spPr>
          <a:xfrm>
            <a:off x="2206148" y="0"/>
            <a:ext cx="4732020" cy="574040"/>
          </a:xfrm>
          <a:prstGeom prst="rect">
            <a:avLst/>
          </a:prstGeom>
        </p:spPr>
        <p:txBody>
          <a:bodyPr vert="horz" wrap="square" lIns="0" tIns="12700" rIns="0" bIns="0" rtlCol="0">
            <a:spAutoFit/>
          </a:bodyPr>
          <a:lstStyle/>
          <a:p>
            <a:pPr marL="12700">
              <a:lnSpc>
                <a:spcPct val="100000"/>
              </a:lnSpc>
              <a:spcBef>
                <a:spcPts val="100"/>
              </a:spcBef>
            </a:pPr>
            <a:r>
              <a:rPr sz="3600" spc="-5" dirty="0"/>
              <a:t>Spend</a:t>
            </a:r>
            <a:r>
              <a:rPr sz="3600" spc="-185" dirty="0"/>
              <a:t> </a:t>
            </a:r>
            <a:r>
              <a:rPr sz="3600" spc="-5" dirty="0"/>
              <a:t>Authorizations</a:t>
            </a:r>
            <a:endParaRPr sz="3600" dirty="0"/>
          </a:p>
        </p:txBody>
      </p:sp>
    </p:spTree>
    <p:extLst>
      <p:ext uri="{BB962C8B-B14F-4D97-AF65-F5344CB8AC3E}">
        <p14:creationId xmlns:p14="http://schemas.microsoft.com/office/powerpoint/2010/main" val="1790763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1006740"/>
            <a:ext cx="8229600" cy="5338000"/>
          </a:xfrm>
          <a:prstGeom prst="rect">
            <a:avLst/>
          </a:prstGeom>
        </p:spPr>
        <p:txBody>
          <a:bodyPr vert="horz" wrap="square" lIns="0" tIns="53975" rIns="0" bIns="0" rtlCol="0">
            <a:spAutoFit/>
          </a:bodyPr>
          <a:lstStyle/>
          <a:p>
            <a:pPr marL="266065" marR="328295" indent="-228600">
              <a:lnSpc>
                <a:spcPts val="2590"/>
              </a:lnSpc>
              <a:spcBef>
                <a:spcPts val="425"/>
              </a:spcBef>
              <a:buFont typeface="Arial"/>
              <a:buChar char="•"/>
              <a:tabLst>
                <a:tab pos="266700" algn="l"/>
              </a:tabLst>
            </a:pPr>
            <a:r>
              <a:rPr sz="2000" spc="-5" dirty="0">
                <a:cs typeface="Arial"/>
              </a:rPr>
              <a:t>Airfare transactions </a:t>
            </a:r>
            <a:r>
              <a:rPr sz="2000" spc="-10" dirty="0">
                <a:cs typeface="Arial"/>
              </a:rPr>
              <a:t>included </a:t>
            </a:r>
            <a:r>
              <a:rPr lang="en-US" sz="2000" spc="-5" dirty="0">
                <a:cs typeface="Arial"/>
              </a:rPr>
              <a:t>on</a:t>
            </a:r>
            <a:r>
              <a:rPr sz="2000" spc="-5" dirty="0">
                <a:cs typeface="Arial"/>
              </a:rPr>
              <a:t> </a:t>
            </a:r>
            <a:r>
              <a:rPr sz="2000" dirty="0">
                <a:cs typeface="Arial"/>
              </a:rPr>
              <a:t>the</a:t>
            </a:r>
            <a:r>
              <a:rPr sz="2000" spc="-30" dirty="0">
                <a:cs typeface="Arial"/>
              </a:rPr>
              <a:t> </a:t>
            </a:r>
            <a:r>
              <a:rPr sz="2000" spc="-5" dirty="0">
                <a:cs typeface="Arial"/>
              </a:rPr>
              <a:t>June</a:t>
            </a:r>
            <a:r>
              <a:rPr lang="en-US" sz="2000" spc="-5" dirty="0">
                <a:cs typeface="Arial"/>
              </a:rPr>
              <a:t> 15</a:t>
            </a:r>
            <a:r>
              <a:rPr lang="en-US" sz="2000" spc="-5" baseline="30000" dirty="0">
                <a:cs typeface="Arial"/>
              </a:rPr>
              <a:t>th</a:t>
            </a:r>
            <a:r>
              <a:rPr lang="en-US" sz="2000" spc="-5" dirty="0">
                <a:cs typeface="Arial"/>
              </a:rPr>
              <a:t> </a:t>
            </a:r>
            <a:r>
              <a:rPr sz="2000" spc="-5" dirty="0">
                <a:cs typeface="Arial"/>
              </a:rPr>
              <a:t> AirPlus </a:t>
            </a:r>
            <a:r>
              <a:rPr sz="2000" spc="-10" dirty="0">
                <a:cs typeface="Arial"/>
              </a:rPr>
              <a:t>bill will </a:t>
            </a:r>
            <a:r>
              <a:rPr sz="2000" spc="-5" dirty="0">
                <a:cs typeface="Arial"/>
              </a:rPr>
              <a:t>be paid against </a:t>
            </a:r>
            <a:r>
              <a:rPr lang="en-US" sz="2000" spc="-5" dirty="0">
                <a:cs typeface="Arial"/>
              </a:rPr>
              <a:t>FY</a:t>
            </a:r>
            <a:r>
              <a:rPr sz="2000" spc="-5" dirty="0">
                <a:cs typeface="Arial"/>
              </a:rPr>
              <a:t>202</a:t>
            </a:r>
            <a:r>
              <a:rPr lang="en-US" sz="2000" spc="-5" dirty="0">
                <a:cs typeface="Arial"/>
              </a:rPr>
              <a:t>1 funds</a:t>
            </a:r>
            <a:endParaRPr sz="2000" dirty="0">
              <a:cs typeface="Arial"/>
            </a:endParaRPr>
          </a:p>
          <a:p>
            <a:pPr marL="266065" marR="30480" indent="-228600">
              <a:lnSpc>
                <a:spcPts val="2590"/>
              </a:lnSpc>
              <a:spcBef>
                <a:spcPts val="1200"/>
              </a:spcBef>
              <a:buChar char="•"/>
              <a:tabLst>
                <a:tab pos="266700" algn="l"/>
              </a:tabLst>
            </a:pPr>
            <a:r>
              <a:rPr sz="2000" spc="-5" dirty="0">
                <a:cs typeface="Arial"/>
              </a:rPr>
              <a:t>Airfare with </a:t>
            </a:r>
            <a:r>
              <a:rPr sz="2000" dirty="0">
                <a:cs typeface="Arial"/>
              </a:rPr>
              <a:t>a </a:t>
            </a:r>
            <a:r>
              <a:rPr sz="2000" spc="-5" dirty="0">
                <a:cs typeface="Arial"/>
              </a:rPr>
              <a:t>travel date of July </a:t>
            </a:r>
            <a:r>
              <a:rPr sz="2000" dirty="0">
                <a:cs typeface="Arial"/>
              </a:rPr>
              <a:t>1</a:t>
            </a:r>
            <a:r>
              <a:rPr sz="2000" baseline="24305" dirty="0">
                <a:cs typeface="Arial"/>
              </a:rPr>
              <a:t>st </a:t>
            </a:r>
            <a:r>
              <a:rPr sz="2000" spc="-5" dirty="0">
                <a:cs typeface="Arial"/>
              </a:rPr>
              <a:t>or later </a:t>
            </a:r>
            <a:r>
              <a:rPr sz="2000" spc="-10" dirty="0">
                <a:cs typeface="Arial"/>
              </a:rPr>
              <a:t>will </a:t>
            </a:r>
            <a:r>
              <a:rPr sz="2000" spc="-5" dirty="0">
                <a:cs typeface="Arial"/>
              </a:rPr>
              <a:t>be posted </a:t>
            </a:r>
            <a:r>
              <a:rPr sz="2000" dirty="0">
                <a:cs typeface="Arial"/>
              </a:rPr>
              <a:t>to a  </a:t>
            </a:r>
            <a:r>
              <a:rPr sz="2000" spc="-5" dirty="0">
                <a:cs typeface="Arial"/>
              </a:rPr>
              <a:t>pre-paid </a:t>
            </a:r>
            <a:r>
              <a:rPr sz="2000" spc="-10" dirty="0">
                <a:cs typeface="Arial"/>
              </a:rPr>
              <a:t>expense </a:t>
            </a:r>
            <a:r>
              <a:rPr sz="2000" spc="-5" dirty="0">
                <a:cs typeface="Arial"/>
              </a:rPr>
              <a:t>account and transferred as </a:t>
            </a:r>
            <a:r>
              <a:rPr sz="2000" dirty="0">
                <a:cs typeface="Arial"/>
              </a:rPr>
              <a:t>a </a:t>
            </a:r>
            <a:r>
              <a:rPr sz="2000" spc="-5" dirty="0" smtClean="0">
                <a:cs typeface="Arial"/>
              </a:rPr>
              <a:t>FY202</a:t>
            </a:r>
            <a:r>
              <a:rPr lang="en-US" sz="2000" spc="-5" dirty="0">
                <a:cs typeface="Arial"/>
              </a:rPr>
              <a:t>2</a:t>
            </a:r>
            <a:r>
              <a:rPr sz="2000" spc="-5" dirty="0">
                <a:cs typeface="Arial"/>
              </a:rPr>
              <a:t>  </a:t>
            </a:r>
            <a:r>
              <a:rPr sz="2000" spc="-10" dirty="0">
                <a:cs typeface="Arial"/>
              </a:rPr>
              <a:t>expense </a:t>
            </a:r>
            <a:r>
              <a:rPr sz="2000" spc="-5" dirty="0">
                <a:cs typeface="Arial"/>
              </a:rPr>
              <a:t>after July </a:t>
            </a:r>
            <a:r>
              <a:rPr lang="en-US" sz="2000" spc="-5" dirty="0">
                <a:cs typeface="Arial"/>
              </a:rPr>
              <a:t>6</a:t>
            </a:r>
            <a:r>
              <a:rPr sz="2000" spc="-5" dirty="0">
                <a:cs typeface="Arial"/>
              </a:rPr>
              <a:t>,</a:t>
            </a:r>
            <a:r>
              <a:rPr sz="2000" spc="35" dirty="0">
                <a:cs typeface="Arial"/>
              </a:rPr>
              <a:t> </a:t>
            </a:r>
            <a:r>
              <a:rPr sz="2000" spc="-5" dirty="0">
                <a:cs typeface="Arial"/>
              </a:rPr>
              <a:t>202</a:t>
            </a:r>
            <a:r>
              <a:rPr lang="en-US" sz="2000" spc="-5" dirty="0">
                <a:cs typeface="Arial"/>
              </a:rPr>
              <a:t>1</a:t>
            </a:r>
          </a:p>
          <a:p>
            <a:pPr marL="266065" marR="30480" indent="-228600">
              <a:lnSpc>
                <a:spcPts val="2590"/>
              </a:lnSpc>
              <a:spcBef>
                <a:spcPts val="1200"/>
              </a:spcBef>
              <a:buChar char="•"/>
              <a:tabLst>
                <a:tab pos="266700" algn="l"/>
              </a:tabLst>
            </a:pPr>
            <a:r>
              <a:rPr lang="en-US" sz="2000" spc="-5" dirty="0">
                <a:cs typeface="Arial"/>
              </a:rPr>
              <a:t>Invoices received with expenses for FY2022 will be paid in FY2021 as </a:t>
            </a:r>
            <a:r>
              <a:rPr lang="en-US" sz="2000" b="1" u="sng" spc="-5" dirty="0">
                <a:cs typeface="Arial"/>
              </a:rPr>
              <a:t>prepaid</a:t>
            </a:r>
            <a:r>
              <a:rPr lang="en-US" sz="2000" spc="-5" dirty="0">
                <a:cs typeface="Arial"/>
              </a:rPr>
              <a:t>. The expenses will be posted to FY2022 funds after July 6, 2021</a:t>
            </a:r>
          </a:p>
          <a:p>
            <a:pPr marL="266065" marR="30480" indent="-228600">
              <a:lnSpc>
                <a:spcPts val="2590"/>
              </a:lnSpc>
              <a:spcBef>
                <a:spcPts val="1200"/>
              </a:spcBef>
              <a:buChar char="•"/>
              <a:tabLst>
                <a:tab pos="266700" algn="l"/>
              </a:tabLst>
            </a:pPr>
            <a:r>
              <a:rPr lang="en-US" sz="2000" dirty="0">
                <a:cs typeface="Arial"/>
              </a:rPr>
              <a:t>Invoices with expenses that cross between fiscal years FY2021 and FY2022 will be paid as normal and expensed in </a:t>
            </a:r>
            <a:r>
              <a:rPr lang="en-US" sz="2000" dirty="0" smtClean="0">
                <a:cs typeface="Arial"/>
              </a:rPr>
              <a:t>FY2021</a:t>
            </a:r>
          </a:p>
          <a:p>
            <a:pPr marL="266065" marR="30480" indent="-228600">
              <a:lnSpc>
                <a:spcPts val="2590"/>
              </a:lnSpc>
              <a:spcBef>
                <a:spcPts val="1200"/>
              </a:spcBef>
              <a:buChar char="•"/>
              <a:tabLst>
                <a:tab pos="266700" algn="l"/>
              </a:tabLst>
            </a:pPr>
            <a:r>
              <a:rPr lang="en-US" sz="2000" dirty="0" smtClean="0">
                <a:cs typeface="Arial"/>
              </a:rPr>
              <a:t>Invoices for license renewals, maintenance agreements, subscriptions, etc. that cross fiscal years should be expensed in the current FY.  Journals will be recorded by the Controller’s Office to recognize these expenses in the correct FY for the AFR.</a:t>
            </a:r>
          </a:p>
        </p:txBody>
      </p:sp>
      <p:sp>
        <p:nvSpPr>
          <p:cNvPr id="3" name="object 3"/>
          <p:cNvSpPr txBox="1">
            <a:spLocks noGrp="1"/>
          </p:cNvSpPr>
          <p:nvPr>
            <p:ph type="title"/>
          </p:nvPr>
        </p:nvSpPr>
        <p:spPr>
          <a:xfrm>
            <a:off x="609600" y="58710"/>
            <a:ext cx="6934200" cy="566822"/>
          </a:xfrm>
          <a:prstGeom prst="rect">
            <a:avLst/>
          </a:prstGeom>
        </p:spPr>
        <p:txBody>
          <a:bodyPr vert="horz" wrap="square" lIns="0" tIns="12700" rIns="0" bIns="0" rtlCol="0">
            <a:spAutoFit/>
          </a:bodyPr>
          <a:lstStyle/>
          <a:p>
            <a:pPr marL="12700">
              <a:lnSpc>
                <a:spcPct val="100000"/>
              </a:lnSpc>
              <a:spcBef>
                <a:spcPts val="100"/>
              </a:spcBef>
            </a:pPr>
            <a:r>
              <a:rPr sz="3600" spc="-5" dirty="0"/>
              <a:t>Prepaid</a:t>
            </a:r>
            <a:r>
              <a:rPr sz="3600" spc="-195" dirty="0"/>
              <a:t> </a:t>
            </a:r>
            <a:r>
              <a:rPr lang="en-US" sz="3600" spc="-5" dirty="0"/>
              <a:t>Expenses</a:t>
            </a:r>
            <a:endParaRPr sz="3600" dirty="0"/>
          </a:p>
        </p:txBody>
      </p:sp>
    </p:spTree>
    <p:extLst>
      <p:ext uri="{BB962C8B-B14F-4D97-AF65-F5344CB8AC3E}">
        <p14:creationId xmlns:p14="http://schemas.microsoft.com/office/powerpoint/2010/main" val="3963962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762000"/>
            <a:ext cx="8229600" cy="6338274"/>
          </a:xfrm>
          <a:prstGeom prst="rect">
            <a:avLst/>
          </a:prstGeom>
        </p:spPr>
        <p:txBody>
          <a:bodyPr vert="horz" wrap="square" lIns="0" tIns="53975" rIns="0" bIns="0" rtlCol="0">
            <a:spAutoFit/>
          </a:bodyPr>
          <a:lstStyle/>
          <a:p>
            <a:pPr marL="37465" marR="328295">
              <a:lnSpc>
                <a:spcPts val="2590"/>
              </a:lnSpc>
              <a:spcBef>
                <a:spcPts val="425"/>
              </a:spcBef>
              <a:tabLst>
                <a:tab pos="266700" algn="l"/>
              </a:tabLst>
            </a:pPr>
            <a:r>
              <a:rPr lang="en-US" sz="2400" spc="-5" dirty="0">
                <a:cs typeface="Arial"/>
              </a:rPr>
              <a:t>Audit issues identified:</a:t>
            </a:r>
          </a:p>
          <a:p>
            <a:pPr marL="266065" marR="328295" indent="-228600">
              <a:lnSpc>
                <a:spcPts val="2590"/>
              </a:lnSpc>
              <a:spcBef>
                <a:spcPts val="425"/>
              </a:spcBef>
              <a:buFont typeface="Arial"/>
              <a:buChar char="•"/>
              <a:tabLst>
                <a:tab pos="266700" algn="l"/>
              </a:tabLst>
            </a:pPr>
            <a:r>
              <a:rPr lang="en-US" sz="2400" spc="-5" dirty="0">
                <a:cs typeface="Arial"/>
              </a:rPr>
              <a:t>Lack of adequate review of travel expenses</a:t>
            </a:r>
          </a:p>
          <a:p>
            <a:pPr marL="266065" marR="328295" indent="-228600">
              <a:lnSpc>
                <a:spcPts val="2590"/>
              </a:lnSpc>
              <a:spcBef>
                <a:spcPts val="425"/>
              </a:spcBef>
              <a:buFont typeface="Arial"/>
              <a:buChar char="•"/>
              <a:tabLst>
                <a:tab pos="266700" algn="l"/>
              </a:tabLst>
            </a:pPr>
            <a:r>
              <a:rPr lang="en-US" sz="2400" spc="-5" dirty="0">
                <a:cs typeface="Arial"/>
              </a:rPr>
              <a:t>Failure to submit Spend Authorizations and Expense Reports in a timely manner</a:t>
            </a:r>
          </a:p>
          <a:p>
            <a:pPr marL="37465" marR="328295">
              <a:lnSpc>
                <a:spcPts val="2590"/>
              </a:lnSpc>
              <a:spcBef>
                <a:spcPts val="425"/>
              </a:spcBef>
              <a:tabLst>
                <a:tab pos="266700" algn="l"/>
              </a:tabLst>
            </a:pPr>
            <a:endParaRPr lang="en-US" sz="2400" spc="-5" dirty="0">
              <a:cs typeface="Arial"/>
            </a:endParaRPr>
          </a:p>
          <a:p>
            <a:pPr marL="37465" marR="328295">
              <a:lnSpc>
                <a:spcPts val="2590"/>
              </a:lnSpc>
              <a:spcBef>
                <a:spcPts val="425"/>
              </a:spcBef>
              <a:tabLst>
                <a:tab pos="266700" algn="l"/>
              </a:tabLst>
            </a:pPr>
            <a:r>
              <a:rPr lang="en-US" sz="2400" spc="-5" dirty="0">
                <a:cs typeface="Arial"/>
              </a:rPr>
              <a:t>Corrective Measures:</a:t>
            </a:r>
          </a:p>
          <a:p>
            <a:pPr marL="266065" marR="328295" indent="-228600">
              <a:lnSpc>
                <a:spcPts val="2590"/>
              </a:lnSpc>
              <a:spcBef>
                <a:spcPts val="425"/>
              </a:spcBef>
              <a:buFont typeface="Arial"/>
              <a:buChar char="•"/>
              <a:tabLst>
                <a:tab pos="266700" algn="l"/>
              </a:tabLst>
            </a:pPr>
            <a:r>
              <a:rPr lang="en-US" sz="2400" spc="-5" dirty="0">
                <a:cs typeface="Arial"/>
              </a:rPr>
              <a:t>Sufficient documentation and justification required for :</a:t>
            </a:r>
          </a:p>
          <a:p>
            <a:pPr marL="837565" marR="328295" lvl="1" indent="-342900">
              <a:lnSpc>
                <a:spcPts val="2590"/>
              </a:lnSpc>
              <a:spcBef>
                <a:spcPts val="425"/>
              </a:spcBef>
              <a:buFont typeface="Wingdings" panose="05000000000000000000" pitchFamily="2" charset="2"/>
              <a:buChar char="q"/>
              <a:tabLst>
                <a:tab pos="266700" algn="l"/>
              </a:tabLst>
            </a:pPr>
            <a:r>
              <a:rPr lang="en-US" sz="2400" spc="-5" dirty="0">
                <a:cs typeface="Arial"/>
              </a:rPr>
              <a:t>First class or business class airfare</a:t>
            </a:r>
          </a:p>
          <a:p>
            <a:pPr marL="837565" marR="328295" lvl="1" indent="-342900">
              <a:lnSpc>
                <a:spcPts val="2590"/>
              </a:lnSpc>
              <a:spcBef>
                <a:spcPts val="425"/>
              </a:spcBef>
              <a:buFont typeface="Wingdings" panose="05000000000000000000" pitchFamily="2" charset="2"/>
              <a:buChar char="q"/>
              <a:tabLst>
                <a:tab pos="266700" algn="l"/>
              </a:tabLst>
            </a:pPr>
            <a:r>
              <a:rPr lang="en-US" sz="2400" spc="-5" dirty="0">
                <a:cs typeface="Arial"/>
              </a:rPr>
              <a:t>Upgraded rental cars</a:t>
            </a:r>
          </a:p>
          <a:p>
            <a:pPr marL="837565" marR="328295" lvl="1" indent="-342900">
              <a:lnSpc>
                <a:spcPts val="2590"/>
              </a:lnSpc>
              <a:spcBef>
                <a:spcPts val="425"/>
              </a:spcBef>
              <a:buFont typeface="Wingdings" panose="05000000000000000000" pitchFamily="2" charset="2"/>
              <a:buChar char="q"/>
              <a:tabLst>
                <a:tab pos="266700" algn="l"/>
              </a:tabLst>
            </a:pPr>
            <a:r>
              <a:rPr lang="en-US" sz="2400" spc="-5" dirty="0">
                <a:cs typeface="Arial"/>
              </a:rPr>
              <a:t>Luxurious ground transportation e.g., Limousine service</a:t>
            </a:r>
          </a:p>
          <a:p>
            <a:pPr marL="494665" marR="328295" lvl="1">
              <a:lnSpc>
                <a:spcPts val="2590"/>
              </a:lnSpc>
              <a:spcBef>
                <a:spcPts val="425"/>
              </a:spcBef>
              <a:tabLst>
                <a:tab pos="266700" algn="l"/>
              </a:tabLst>
            </a:pPr>
            <a:endParaRPr lang="en-US" sz="2400" spc="-5" dirty="0">
              <a:cs typeface="Arial"/>
            </a:endParaRPr>
          </a:p>
          <a:p>
            <a:pPr marL="266065" marR="328295" indent="-228600">
              <a:lnSpc>
                <a:spcPts val="2590"/>
              </a:lnSpc>
              <a:spcBef>
                <a:spcPts val="425"/>
              </a:spcBef>
              <a:buFont typeface="Arial"/>
              <a:buChar char="•"/>
              <a:tabLst>
                <a:tab pos="266700" algn="l"/>
              </a:tabLst>
            </a:pPr>
            <a:r>
              <a:rPr lang="en-US" sz="2400" spc="-5" dirty="0">
                <a:cs typeface="Arial"/>
              </a:rPr>
              <a:t>Spend Authorizations must be approved prior to first day of trip</a:t>
            </a:r>
          </a:p>
          <a:p>
            <a:pPr marL="266065" marR="328295" indent="-228600">
              <a:lnSpc>
                <a:spcPts val="2590"/>
              </a:lnSpc>
              <a:spcBef>
                <a:spcPts val="425"/>
              </a:spcBef>
              <a:buFont typeface="Arial"/>
              <a:buChar char="•"/>
              <a:tabLst>
                <a:tab pos="266700" algn="l"/>
              </a:tabLst>
            </a:pPr>
            <a:r>
              <a:rPr lang="en-US" sz="2400" spc="-5" dirty="0">
                <a:cs typeface="Arial"/>
              </a:rPr>
              <a:t>Expense Reports must be submitted with 10 calendar days of a trip and no longer than 45 calendar days</a:t>
            </a:r>
          </a:p>
          <a:p>
            <a:pPr marL="266065" marR="328295" indent="-228600">
              <a:lnSpc>
                <a:spcPts val="2590"/>
              </a:lnSpc>
              <a:spcBef>
                <a:spcPts val="425"/>
              </a:spcBef>
              <a:buFont typeface="Arial"/>
              <a:buChar char="•"/>
              <a:tabLst>
                <a:tab pos="266700" algn="l"/>
              </a:tabLst>
            </a:pPr>
            <a:endParaRPr lang="en-US" sz="2400" spc="-5" dirty="0">
              <a:latin typeface="Arial"/>
              <a:cs typeface="Arial"/>
            </a:endParaRPr>
          </a:p>
        </p:txBody>
      </p:sp>
      <p:sp>
        <p:nvSpPr>
          <p:cNvPr id="3" name="object 3"/>
          <p:cNvSpPr txBox="1">
            <a:spLocks noGrp="1"/>
          </p:cNvSpPr>
          <p:nvPr>
            <p:ph type="title"/>
          </p:nvPr>
        </p:nvSpPr>
        <p:spPr>
          <a:xfrm>
            <a:off x="228600" y="58710"/>
            <a:ext cx="8686800" cy="566822"/>
          </a:xfrm>
          <a:prstGeom prst="rect">
            <a:avLst/>
          </a:prstGeom>
        </p:spPr>
        <p:txBody>
          <a:bodyPr vert="horz" wrap="square" lIns="0" tIns="12700" rIns="0" bIns="0" rtlCol="0">
            <a:spAutoFit/>
          </a:bodyPr>
          <a:lstStyle/>
          <a:p>
            <a:pPr marL="12700">
              <a:lnSpc>
                <a:spcPct val="100000"/>
              </a:lnSpc>
              <a:spcBef>
                <a:spcPts val="100"/>
              </a:spcBef>
            </a:pPr>
            <a:r>
              <a:rPr lang="en-US" sz="3600" spc="-5" dirty="0"/>
              <a:t>Travel &amp; Expense Internal Audit Review</a:t>
            </a:r>
            <a:endParaRPr sz="3600" dirty="0"/>
          </a:p>
        </p:txBody>
      </p:sp>
    </p:spTree>
    <p:extLst>
      <p:ext uri="{BB962C8B-B14F-4D97-AF65-F5344CB8AC3E}">
        <p14:creationId xmlns:p14="http://schemas.microsoft.com/office/powerpoint/2010/main" val="513954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762000"/>
            <a:ext cx="8229600" cy="5081519"/>
          </a:xfrm>
          <a:prstGeom prst="rect">
            <a:avLst/>
          </a:prstGeom>
        </p:spPr>
        <p:txBody>
          <a:bodyPr vert="horz" wrap="square" lIns="0" tIns="53975" rIns="0" bIns="0" rtlCol="0">
            <a:spAutoFit/>
          </a:bodyPr>
          <a:lstStyle/>
          <a:p>
            <a:pPr marL="380365" marR="328295" indent="-342900">
              <a:lnSpc>
                <a:spcPts val="2590"/>
              </a:lnSpc>
              <a:spcBef>
                <a:spcPts val="425"/>
              </a:spcBef>
              <a:spcAft>
                <a:spcPts val="1200"/>
              </a:spcAft>
              <a:buFont typeface="Arial" panose="020B0604020202020204" pitchFamily="34" charset="0"/>
              <a:buChar char="•"/>
              <a:tabLst>
                <a:tab pos="266700" algn="l"/>
              </a:tabLst>
            </a:pPr>
            <a:r>
              <a:rPr lang="en-US" sz="2400" spc="-5" dirty="0">
                <a:cs typeface="Arial"/>
              </a:rPr>
              <a:t>Flight cancellations due to COVID-19 </a:t>
            </a:r>
          </a:p>
          <a:p>
            <a:pPr marL="380365" marR="328295" indent="-342900">
              <a:lnSpc>
                <a:spcPts val="2590"/>
              </a:lnSpc>
              <a:spcBef>
                <a:spcPts val="425"/>
              </a:spcBef>
              <a:spcAft>
                <a:spcPts val="1200"/>
              </a:spcAft>
              <a:buFont typeface="Arial" panose="020B0604020202020204" pitchFamily="34" charset="0"/>
              <a:buChar char="•"/>
              <a:tabLst>
                <a:tab pos="266700" algn="l"/>
              </a:tabLst>
            </a:pPr>
            <a:r>
              <a:rPr lang="en-US" sz="2400" spc="-5" dirty="0" smtClean="0">
                <a:cs typeface="Arial"/>
              </a:rPr>
              <a:t>List </a:t>
            </a:r>
            <a:r>
              <a:rPr lang="en-US" sz="2400" spc="-5" dirty="0">
                <a:cs typeface="Arial"/>
              </a:rPr>
              <a:t>of unused tickets for each department sent to impacted departments </a:t>
            </a:r>
          </a:p>
          <a:p>
            <a:pPr marL="380365" marR="328295" indent="-342900">
              <a:lnSpc>
                <a:spcPts val="2590"/>
              </a:lnSpc>
              <a:spcBef>
                <a:spcPts val="425"/>
              </a:spcBef>
              <a:spcAft>
                <a:spcPts val="1200"/>
              </a:spcAft>
              <a:buFont typeface="Arial" panose="020B0604020202020204" pitchFamily="34" charset="0"/>
              <a:buChar char="•"/>
              <a:tabLst>
                <a:tab pos="266700" algn="l"/>
              </a:tabLst>
            </a:pPr>
            <a:r>
              <a:rPr lang="en-US" sz="2400" spc="-5" dirty="0">
                <a:cs typeface="Arial"/>
              </a:rPr>
              <a:t>Majority have an expiration date of December 31, 2022</a:t>
            </a:r>
          </a:p>
          <a:p>
            <a:pPr marL="380365" marR="328295" indent="-342900">
              <a:lnSpc>
                <a:spcPts val="2590"/>
              </a:lnSpc>
              <a:spcBef>
                <a:spcPts val="425"/>
              </a:spcBef>
              <a:spcAft>
                <a:spcPts val="1200"/>
              </a:spcAft>
              <a:buFont typeface="Arial" panose="020B0604020202020204" pitchFamily="34" charset="0"/>
              <a:buChar char="•"/>
              <a:tabLst>
                <a:tab pos="266700" algn="l"/>
              </a:tabLst>
            </a:pPr>
            <a:r>
              <a:rPr lang="en-US" sz="2400" spc="-5" dirty="0">
                <a:cs typeface="Arial"/>
              </a:rPr>
              <a:t>Delta is waiving name changes. Tickets can be changed to any employee</a:t>
            </a:r>
          </a:p>
          <a:p>
            <a:pPr marL="380365" marR="328295" indent="-342900">
              <a:lnSpc>
                <a:spcPts val="2590"/>
              </a:lnSpc>
              <a:spcBef>
                <a:spcPts val="425"/>
              </a:spcBef>
              <a:buFont typeface="Arial" panose="020B0604020202020204" pitchFamily="34" charset="0"/>
              <a:buChar char="•"/>
              <a:tabLst>
                <a:tab pos="266700" algn="l"/>
              </a:tabLst>
            </a:pPr>
            <a:r>
              <a:rPr lang="en-US" sz="2400" spc="-5" dirty="0">
                <a:cs typeface="Arial"/>
              </a:rPr>
              <a:t>Southwest unused tickets have been transferred into a  voucher</a:t>
            </a:r>
          </a:p>
          <a:p>
            <a:pPr marL="37465" marR="328295">
              <a:lnSpc>
                <a:spcPts val="2590"/>
              </a:lnSpc>
              <a:spcBef>
                <a:spcPts val="425"/>
              </a:spcBef>
              <a:tabLst>
                <a:tab pos="266700" algn="l"/>
              </a:tabLst>
            </a:pPr>
            <a:endParaRPr lang="en-US" sz="2400" spc="-5" dirty="0">
              <a:latin typeface="Arial"/>
              <a:cs typeface="Arial"/>
            </a:endParaRPr>
          </a:p>
          <a:p>
            <a:pPr marL="37465" marR="328295">
              <a:lnSpc>
                <a:spcPts val="2590"/>
              </a:lnSpc>
              <a:spcBef>
                <a:spcPts val="425"/>
              </a:spcBef>
              <a:tabLst>
                <a:tab pos="266700" algn="l"/>
              </a:tabLst>
            </a:pPr>
            <a:endParaRPr lang="en-US" sz="2400" spc="-5" dirty="0">
              <a:latin typeface="Arial"/>
              <a:cs typeface="Arial"/>
            </a:endParaRPr>
          </a:p>
          <a:p>
            <a:pPr marL="37465" marR="328295">
              <a:lnSpc>
                <a:spcPts val="2590"/>
              </a:lnSpc>
              <a:spcBef>
                <a:spcPts val="425"/>
              </a:spcBef>
              <a:tabLst>
                <a:tab pos="266700" algn="l"/>
              </a:tabLst>
            </a:pPr>
            <a:endParaRPr lang="en-US" sz="2400" spc="-5" dirty="0">
              <a:latin typeface="Arial"/>
              <a:cs typeface="Arial"/>
            </a:endParaRPr>
          </a:p>
          <a:p>
            <a:pPr marL="266065" marR="328295" indent="-228600">
              <a:lnSpc>
                <a:spcPts val="2590"/>
              </a:lnSpc>
              <a:spcBef>
                <a:spcPts val="425"/>
              </a:spcBef>
              <a:buFont typeface="Arial"/>
              <a:buChar char="•"/>
              <a:tabLst>
                <a:tab pos="266700" algn="l"/>
              </a:tabLst>
            </a:pPr>
            <a:endParaRPr lang="en-US" sz="2400" spc="-5" dirty="0">
              <a:latin typeface="Arial"/>
              <a:cs typeface="Arial"/>
            </a:endParaRPr>
          </a:p>
        </p:txBody>
      </p:sp>
      <p:sp>
        <p:nvSpPr>
          <p:cNvPr id="3" name="object 3"/>
          <p:cNvSpPr txBox="1">
            <a:spLocks noGrp="1"/>
          </p:cNvSpPr>
          <p:nvPr>
            <p:ph type="title"/>
          </p:nvPr>
        </p:nvSpPr>
        <p:spPr>
          <a:xfrm>
            <a:off x="228600" y="58710"/>
            <a:ext cx="8686800" cy="566822"/>
          </a:xfrm>
          <a:prstGeom prst="rect">
            <a:avLst/>
          </a:prstGeom>
        </p:spPr>
        <p:txBody>
          <a:bodyPr vert="horz" wrap="square" lIns="0" tIns="12700" rIns="0" bIns="0" rtlCol="0">
            <a:spAutoFit/>
          </a:bodyPr>
          <a:lstStyle/>
          <a:p>
            <a:pPr marL="12700">
              <a:lnSpc>
                <a:spcPct val="100000"/>
              </a:lnSpc>
              <a:spcBef>
                <a:spcPts val="100"/>
              </a:spcBef>
            </a:pPr>
            <a:r>
              <a:rPr lang="en-US" sz="3600" dirty="0"/>
              <a:t>Unused Airfare Tickets</a:t>
            </a:r>
            <a:endParaRPr sz="3600" dirty="0"/>
          </a:p>
        </p:txBody>
      </p:sp>
      <p:pic>
        <p:nvPicPr>
          <p:cNvPr id="4" name="Picture 3">
            <a:extLst>
              <a:ext uri="{FF2B5EF4-FFF2-40B4-BE49-F238E27FC236}">
                <a16:creationId xmlns:a16="http://schemas.microsoft.com/office/drawing/2014/main" id="{F7083C03-A75C-46FF-8781-E2E131525D32}"/>
              </a:ext>
            </a:extLst>
          </p:cNvPr>
          <p:cNvPicPr>
            <a:picLocks noChangeAspect="1"/>
          </p:cNvPicPr>
          <p:nvPr/>
        </p:nvPicPr>
        <p:blipFill>
          <a:blip r:embed="rId2"/>
          <a:stretch>
            <a:fillRect/>
          </a:stretch>
        </p:blipFill>
        <p:spPr>
          <a:xfrm>
            <a:off x="3200400" y="4889871"/>
            <a:ext cx="2257425" cy="1962150"/>
          </a:xfrm>
          <a:prstGeom prst="rect">
            <a:avLst/>
          </a:prstGeom>
        </p:spPr>
      </p:pic>
    </p:spTree>
    <p:extLst>
      <p:ext uri="{BB962C8B-B14F-4D97-AF65-F5344CB8AC3E}">
        <p14:creationId xmlns:p14="http://schemas.microsoft.com/office/powerpoint/2010/main" val="3584400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5588" y="2762296"/>
            <a:ext cx="5998210" cy="574040"/>
          </a:xfrm>
          <a:prstGeom prst="rect">
            <a:avLst/>
          </a:prstGeom>
        </p:spPr>
        <p:txBody>
          <a:bodyPr vert="horz" wrap="square" lIns="0" tIns="12700" rIns="0" bIns="0" rtlCol="0">
            <a:spAutoFit/>
          </a:bodyPr>
          <a:lstStyle/>
          <a:p>
            <a:pPr marL="12700">
              <a:lnSpc>
                <a:spcPct val="100000"/>
              </a:lnSpc>
              <a:spcBef>
                <a:spcPts val="100"/>
              </a:spcBef>
            </a:pPr>
            <a:r>
              <a:rPr lang="en-US" sz="3600" spc="-150" dirty="0" smtClean="0"/>
              <a:t>Property Control</a:t>
            </a:r>
            <a:endParaRPr sz="3600" dirty="0"/>
          </a:p>
        </p:txBody>
      </p:sp>
    </p:spTree>
    <p:extLst>
      <p:ext uri="{BB962C8B-B14F-4D97-AF65-F5344CB8AC3E}">
        <p14:creationId xmlns:p14="http://schemas.microsoft.com/office/powerpoint/2010/main" val="1880994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762000"/>
            <a:ext cx="8229600" cy="4158190"/>
          </a:xfrm>
          <a:prstGeom prst="rect">
            <a:avLst/>
          </a:prstGeom>
        </p:spPr>
        <p:txBody>
          <a:bodyPr vert="horz" wrap="square" lIns="0" tIns="53975" rIns="0" bIns="0" rtlCol="0">
            <a:spAutoFit/>
          </a:bodyPr>
          <a:lstStyle/>
          <a:p>
            <a:pPr marL="380365" marR="328295" indent="-342900">
              <a:lnSpc>
                <a:spcPts val="2590"/>
              </a:lnSpc>
              <a:spcBef>
                <a:spcPts val="425"/>
              </a:spcBef>
              <a:spcAft>
                <a:spcPts val="1200"/>
              </a:spcAft>
              <a:buFont typeface="Arial" panose="020B0604020202020204" pitchFamily="34" charset="0"/>
              <a:buChar char="•"/>
              <a:tabLst>
                <a:tab pos="266700" algn="l"/>
              </a:tabLst>
            </a:pPr>
            <a:r>
              <a:rPr lang="en-US" sz="2400" spc="-5" dirty="0" smtClean="0">
                <a:latin typeface="Arial"/>
                <a:cs typeface="Arial"/>
              </a:rPr>
              <a:t>Annual Inventory in </a:t>
            </a:r>
            <a:r>
              <a:rPr lang="en-US" sz="2400" spc="-5" dirty="0" smtClean="0">
                <a:latin typeface="Arial"/>
                <a:cs typeface="Arial"/>
              </a:rPr>
              <a:t>reconciliation.  </a:t>
            </a:r>
            <a:r>
              <a:rPr lang="en-US" sz="2400" spc="-5" dirty="0" smtClean="0">
                <a:latin typeface="Arial"/>
                <a:cs typeface="Arial"/>
              </a:rPr>
              <a:t>Best numbers in 4 years</a:t>
            </a:r>
            <a:endParaRPr lang="en-US" sz="2400" spc="-5" dirty="0">
              <a:latin typeface="Arial"/>
              <a:cs typeface="Arial"/>
            </a:endParaRPr>
          </a:p>
          <a:p>
            <a:pPr marL="380365" marR="328295" indent="-342900">
              <a:lnSpc>
                <a:spcPts val="2590"/>
              </a:lnSpc>
              <a:spcBef>
                <a:spcPts val="425"/>
              </a:spcBef>
              <a:spcAft>
                <a:spcPts val="1200"/>
              </a:spcAft>
              <a:buFont typeface="Arial" panose="020B0604020202020204" pitchFamily="34" charset="0"/>
              <a:buChar char="•"/>
              <a:tabLst>
                <a:tab pos="266700" algn="l"/>
              </a:tabLst>
            </a:pPr>
            <a:r>
              <a:rPr lang="en-US" sz="2400" spc="-5" dirty="0" smtClean="0">
                <a:latin typeface="Arial"/>
                <a:cs typeface="Arial"/>
              </a:rPr>
              <a:t>Changed process and deadlines</a:t>
            </a:r>
          </a:p>
          <a:p>
            <a:pPr marL="380365" marR="328295" indent="-342900">
              <a:lnSpc>
                <a:spcPts val="2590"/>
              </a:lnSpc>
              <a:spcBef>
                <a:spcPts val="425"/>
              </a:spcBef>
              <a:spcAft>
                <a:spcPts val="1200"/>
              </a:spcAft>
              <a:buFont typeface="Arial" panose="020B0604020202020204" pitchFamily="34" charset="0"/>
              <a:buChar char="•"/>
              <a:tabLst>
                <a:tab pos="266700" algn="l"/>
              </a:tabLst>
            </a:pPr>
            <a:r>
              <a:rPr lang="en-US" sz="2400" spc="-5" dirty="0" smtClean="0">
                <a:latin typeface="Arial"/>
                <a:cs typeface="Arial"/>
              </a:rPr>
              <a:t>Change equipment.  Live data allowing to record all GT item tags scanned.  Dept. overlap finding lost </a:t>
            </a:r>
            <a:r>
              <a:rPr lang="en-US" sz="2400" spc="-5" smtClean="0">
                <a:latin typeface="Arial"/>
                <a:cs typeface="Arial"/>
              </a:rPr>
              <a:t>and </a:t>
            </a:r>
            <a:r>
              <a:rPr lang="en-US" sz="2400" spc="-5" smtClean="0">
                <a:latin typeface="Arial"/>
                <a:cs typeface="Arial"/>
              </a:rPr>
              <a:t>misplaced </a:t>
            </a:r>
            <a:r>
              <a:rPr lang="en-US" sz="2400" spc="-5" dirty="0" smtClean="0">
                <a:latin typeface="Arial"/>
                <a:cs typeface="Arial"/>
              </a:rPr>
              <a:t>inventory</a:t>
            </a:r>
            <a:endParaRPr lang="en-US" sz="2400" spc="-5" dirty="0">
              <a:latin typeface="Arial"/>
              <a:cs typeface="Arial"/>
            </a:endParaRPr>
          </a:p>
          <a:p>
            <a:pPr marL="37465" marR="328295">
              <a:lnSpc>
                <a:spcPts val="2590"/>
              </a:lnSpc>
              <a:spcBef>
                <a:spcPts val="425"/>
              </a:spcBef>
              <a:tabLst>
                <a:tab pos="266700" algn="l"/>
              </a:tabLst>
            </a:pPr>
            <a:endParaRPr lang="en-US" sz="2400" spc="-5" dirty="0">
              <a:latin typeface="Arial"/>
              <a:cs typeface="Arial"/>
            </a:endParaRPr>
          </a:p>
          <a:p>
            <a:pPr marL="37465" marR="328295">
              <a:lnSpc>
                <a:spcPts val="2590"/>
              </a:lnSpc>
              <a:spcBef>
                <a:spcPts val="425"/>
              </a:spcBef>
              <a:tabLst>
                <a:tab pos="266700" algn="l"/>
              </a:tabLst>
            </a:pPr>
            <a:endParaRPr lang="en-US" sz="2400" spc="-5" dirty="0">
              <a:latin typeface="Arial"/>
              <a:cs typeface="Arial"/>
            </a:endParaRPr>
          </a:p>
          <a:p>
            <a:pPr marL="37465" marR="328295">
              <a:lnSpc>
                <a:spcPts val="2590"/>
              </a:lnSpc>
              <a:spcBef>
                <a:spcPts val="425"/>
              </a:spcBef>
              <a:tabLst>
                <a:tab pos="266700" algn="l"/>
              </a:tabLst>
            </a:pPr>
            <a:endParaRPr lang="en-US" sz="2400" spc="-5" dirty="0">
              <a:latin typeface="Arial"/>
              <a:cs typeface="Arial"/>
            </a:endParaRPr>
          </a:p>
          <a:p>
            <a:pPr marL="266065" marR="328295" indent="-228600">
              <a:lnSpc>
                <a:spcPts val="2590"/>
              </a:lnSpc>
              <a:spcBef>
                <a:spcPts val="425"/>
              </a:spcBef>
              <a:buFont typeface="Arial"/>
              <a:buChar char="•"/>
              <a:tabLst>
                <a:tab pos="266700" algn="l"/>
              </a:tabLst>
            </a:pPr>
            <a:endParaRPr lang="en-US" sz="2400" spc="-5" dirty="0">
              <a:latin typeface="Arial"/>
              <a:cs typeface="Arial"/>
            </a:endParaRPr>
          </a:p>
        </p:txBody>
      </p:sp>
      <p:sp>
        <p:nvSpPr>
          <p:cNvPr id="3" name="object 3"/>
          <p:cNvSpPr txBox="1">
            <a:spLocks noGrp="1"/>
          </p:cNvSpPr>
          <p:nvPr>
            <p:ph type="title"/>
          </p:nvPr>
        </p:nvSpPr>
        <p:spPr>
          <a:xfrm>
            <a:off x="228600" y="58710"/>
            <a:ext cx="8686800" cy="566822"/>
          </a:xfrm>
          <a:prstGeom prst="rect">
            <a:avLst/>
          </a:prstGeom>
        </p:spPr>
        <p:txBody>
          <a:bodyPr vert="horz" wrap="square" lIns="0" tIns="12700" rIns="0" bIns="0" rtlCol="0">
            <a:spAutoFit/>
          </a:bodyPr>
          <a:lstStyle/>
          <a:p>
            <a:pPr marL="12700">
              <a:lnSpc>
                <a:spcPct val="100000"/>
              </a:lnSpc>
              <a:spcBef>
                <a:spcPts val="100"/>
              </a:spcBef>
            </a:pPr>
            <a:r>
              <a:rPr lang="en-US" sz="3600" dirty="0" smtClean="0"/>
              <a:t>Property and Inventory</a:t>
            </a:r>
            <a:endParaRPr sz="3600" dirty="0"/>
          </a:p>
        </p:txBody>
      </p:sp>
      <p:pic>
        <p:nvPicPr>
          <p:cNvPr id="4" name="Picture 3">
            <a:extLst>
              <a:ext uri="{FF2B5EF4-FFF2-40B4-BE49-F238E27FC236}">
                <a16:creationId xmlns:a16="http://schemas.microsoft.com/office/drawing/2014/main" id="{F7083C03-A75C-46FF-8781-E2E131525D32}"/>
              </a:ext>
            </a:extLst>
          </p:cNvPr>
          <p:cNvPicPr>
            <a:picLocks noChangeAspect="1"/>
          </p:cNvPicPr>
          <p:nvPr/>
        </p:nvPicPr>
        <p:blipFill>
          <a:blip r:embed="rId2"/>
          <a:stretch>
            <a:fillRect/>
          </a:stretch>
        </p:blipFill>
        <p:spPr>
          <a:xfrm>
            <a:off x="3200400" y="4889871"/>
            <a:ext cx="2257425" cy="1962150"/>
          </a:xfrm>
          <a:prstGeom prst="rect">
            <a:avLst/>
          </a:prstGeom>
        </p:spPr>
      </p:pic>
    </p:spTree>
    <p:extLst>
      <p:ext uri="{BB962C8B-B14F-4D97-AF65-F5344CB8AC3E}">
        <p14:creationId xmlns:p14="http://schemas.microsoft.com/office/powerpoint/2010/main" val="464428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4490" y="370789"/>
            <a:ext cx="2084705" cy="574040"/>
          </a:xfrm>
          <a:prstGeom prst="rect">
            <a:avLst/>
          </a:prstGeom>
        </p:spPr>
        <p:txBody>
          <a:bodyPr vert="horz" wrap="square" lIns="0" tIns="12700" rIns="0" bIns="0" rtlCol="0">
            <a:spAutoFit/>
          </a:bodyPr>
          <a:lstStyle/>
          <a:p>
            <a:pPr marL="12700">
              <a:lnSpc>
                <a:spcPct val="100000"/>
              </a:lnSpc>
              <a:spcBef>
                <a:spcPts val="100"/>
              </a:spcBef>
            </a:pPr>
            <a:r>
              <a:rPr sz="3600" spc="-155" dirty="0"/>
              <a:t>Questions</a:t>
            </a:r>
            <a:endParaRPr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219200"/>
            <a:ext cx="4343400" cy="4343400"/>
          </a:xfrm>
          <a:prstGeom prst="rect">
            <a:avLst/>
          </a:prstGeom>
        </p:spPr>
      </p:pic>
    </p:spTree>
    <p:extLst>
      <p:ext uri="{BB962C8B-B14F-4D97-AF65-F5344CB8AC3E}">
        <p14:creationId xmlns:p14="http://schemas.microsoft.com/office/powerpoint/2010/main" val="13361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10727"/>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Jonathon Jeffries, CPA</a:t>
            </a:r>
            <a:r>
              <a:rPr lang="en-US" dirty="0">
                <a:latin typeface="Roboto"/>
                <a:ea typeface="Roboto"/>
                <a:cs typeface="Roboto"/>
              </a:rPr>
              <a:t/>
            </a:r>
            <a:br>
              <a:rPr lang="en-US" dirty="0">
                <a:latin typeface="Roboto"/>
                <a:ea typeface="Roboto"/>
                <a:cs typeface="Roboto"/>
              </a:rPr>
            </a:br>
            <a:r>
              <a:rPr lang="en-US" sz="2200" dirty="0">
                <a:solidFill>
                  <a:srgbClr val="B3A369"/>
                </a:solidFill>
                <a:latin typeface="Roboto"/>
                <a:ea typeface="Roboto"/>
                <a:cs typeface="Roboto"/>
              </a:rPr>
              <a:t>Director of Cost Accounting</a:t>
            </a:r>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Tree>
    <p:extLst>
      <p:ext uri="{BB962C8B-B14F-4D97-AF65-F5344CB8AC3E}">
        <p14:creationId xmlns:p14="http://schemas.microsoft.com/office/powerpoint/2010/main" val="2570873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864" y="78658"/>
            <a:ext cx="7368278" cy="1258529"/>
          </a:xfrm>
        </p:spPr>
        <p:txBody>
          <a:bodyPr>
            <a:noAutofit/>
          </a:bodyPr>
          <a:lstStyle/>
          <a:p>
            <a:r>
              <a:rPr lang="en-US" sz="3400" b="1" dirty="0"/>
              <a:t>Agenda </a:t>
            </a:r>
          </a:p>
        </p:txBody>
      </p:sp>
      <p:graphicFrame>
        <p:nvGraphicFramePr>
          <p:cNvPr id="4" name="Content Placeholder 3"/>
          <p:cNvGraphicFramePr>
            <a:graphicFrameLocks noGrp="1"/>
          </p:cNvGraphicFramePr>
          <p:nvPr>
            <p:ph idx="1"/>
            <p:extLst/>
          </p:nvPr>
        </p:nvGraphicFramePr>
        <p:xfrm>
          <a:off x="477864" y="1050670"/>
          <a:ext cx="8166406" cy="5075119"/>
        </p:xfrm>
        <a:graphic>
          <a:graphicData uri="http://schemas.openxmlformats.org/drawingml/2006/table">
            <a:tbl>
              <a:tblPr firstRow="1" bandRow="1">
                <a:tableStyleId>{073A0DAA-6AF3-43AB-8588-CEC1D06C72B9}</a:tableStyleId>
              </a:tblPr>
              <a:tblGrid>
                <a:gridCol w="4961281">
                  <a:extLst>
                    <a:ext uri="{9D8B030D-6E8A-4147-A177-3AD203B41FA5}">
                      <a16:colId xmlns:a16="http://schemas.microsoft.com/office/drawing/2014/main" val="1182039469"/>
                    </a:ext>
                  </a:extLst>
                </a:gridCol>
                <a:gridCol w="3205125">
                  <a:extLst>
                    <a:ext uri="{9D8B030D-6E8A-4147-A177-3AD203B41FA5}">
                      <a16:colId xmlns:a16="http://schemas.microsoft.com/office/drawing/2014/main" val="2258871198"/>
                    </a:ext>
                  </a:extLst>
                </a:gridCol>
              </a:tblGrid>
              <a:tr h="404060">
                <a:tc>
                  <a:txBody>
                    <a:bodyPr/>
                    <a:lstStyle/>
                    <a:p>
                      <a:r>
                        <a:rPr lang="en-US" sz="1600" dirty="0">
                          <a:latin typeface="Roboto" panose="020B0604020202020204" charset="0"/>
                          <a:ea typeface="Roboto" panose="020B0604020202020204" charset="0"/>
                          <a:cs typeface="Roboto" panose="020B0604020202020204" charset="0"/>
                        </a:rPr>
                        <a:t>Topic</a:t>
                      </a:r>
                    </a:p>
                  </a:txBody>
                  <a:tcPr/>
                </a:tc>
                <a:tc>
                  <a:txBody>
                    <a:bodyPr/>
                    <a:lstStyle/>
                    <a:p>
                      <a:r>
                        <a:rPr lang="en-US" sz="1600" dirty="0">
                          <a:latin typeface="Roboto" panose="020B0604020202020204" charset="0"/>
                          <a:ea typeface="Roboto" panose="020B0604020202020204" charset="0"/>
                          <a:cs typeface="Roboto" panose="020B0604020202020204" charset="0"/>
                        </a:rPr>
                        <a:t>Presenter(s)</a:t>
                      </a:r>
                    </a:p>
                  </a:txBody>
                  <a:tcPr/>
                </a:tc>
                <a:extLst>
                  <a:ext uri="{0D108BD9-81ED-4DB2-BD59-A6C34878D82A}">
                    <a16:rowId xmlns:a16="http://schemas.microsoft.com/office/drawing/2014/main" val="2493552868"/>
                  </a:ext>
                </a:extLst>
              </a:tr>
              <a:tr h="330594">
                <a:tc>
                  <a:txBody>
                    <a:bodyPr/>
                    <a:lstStyle/>
                    <a:p>
                      <a:r>
                        <a:rPr lang="en-US" sz="1200" dirty="0" smtClean="0">
                          <a:latin typeface="+mn-lt"/>
                          <a:ea typeface="Roboto" panose="020B0604020202020204" charset="0"/>
                          <a:cs typeface="Roboto" panose="020B0604020202020204" charset="0"/>
                        </a:rPr>
                        <a:t>Welcome</a:t>
                      </a:r>
                      <a:endParaRPr lang="en-US" sz="1200" dirty="0">
                        <a:latin typeface="+mn-lt"/>
                        <a:ea typeface="Roboto" panose="020B0604020202020204" charset="0"/>
                        <a:cs typeface="Roboto" panose="020B0604020202020204" charset="0"/>
                      </a:endParaRPr>
                    </a:p>
                  </a:txBody>
                  <a:tcPr/>
                </a:tc>
                <a:tc>
                  <a:txBody>
                    <a:bodyPr/>
                    <a:lstStyle/>
                    <a:p>
                      <a:r>
                        <a:rPr lang="en-US" sz="1200" baseline="0" dirty="0" smtClean="0">
                          <a:latin typeface="+mn-lt"/>
                          <a:ea typeface="Roboto" panose="020B0604020202020204" charset="0"/>
                          <a:cs typeface="Roboto" panose="020B0604020202020204" charset="0"/>
                        </a:rPr>
                        <a:t>Josh Rosenberg </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2330339388"/>
                  </a:ext>
                </a:extLst>
              </a:tr>
              <a:tr h="330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Research Trends</a:t>
                      </a:r>
                      <a:endParaRPr lang="en-US" sz="1200" b="0" dirty="0">
                        <a:latin typeface="+mn-lt"/>
                      </a:endParaRPr>
                    </a:p>
                  </a:txBody>
                  <a:tcPr/>
                </a:tc>
                <a:tc>
                  <a:txBody>
                    <a:bodyPr/>
                    <a:lstStyle/>
                    <a:p>
                      <a:r>
                        <a:rPr lang="en-US" sz="1200" dirty="0" smtClean="0">
                          <a:latin typeface="+mn-lt"/>
                          <a:ea typeface="Roboto" panose="020B0604020202020204" charset="0"/>
                          <a:cs typeface="Roboto" panose="020B0604020202020204" charset="0"/>
                        </a:rPr>
                        <a:t>Josh</a:t>
                      </a:r>
                      <a:r>
                        <a:rPr lang="en-US" sz="1200" baseline="0" dirty="0" smtClean="0">
                          <a:latin typeface="+mn-lt"/>
                          <a:ea typeface="Roboto" panose="020B0604020202020204" charset="0"/>
                          <a:cs typeface="Roboto" panose="020B0604020202020204" charset="0"/>
                        </a:rPr>
                        <a:t> Rosenberg</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49909677"/>
                  </a:ext>
                </a:extLst>
              </a:tr>
              <a:tr h="330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General</a:t>
                      </a:r>
                      <a:r>
                        <a:rPr lang="en-US" sz="1200" b="0" baseline="0" dirty="0" smtClean="0">
                          <a:latin typeface="+mn-lt"/>
                        </a:rPr>
                        <a:t> Updates</a:t>
                      </a:r>
                      <a:endParaRPr lang="en-US" sz="1200" b="0" dirty="0" smtClean="0">
                        <a:latin typeface="+mn-lt"/>
                      </a:endParaRPr>
                    </a:p>
                  </a:txBody>
                  <a:tcPr/>
                </a:tc>
                <a:tc>
                  <a:txBody>
                    <a:bodyPr/>
                    <a:lstStyle/>
                    <a:p>
                      <a:r>
                        <a:rPr lang="en-US" sz="1200" dirty="0" smtClean="0">
                          <a:latin typeface="+mn-lt"/>
                          <a:ea typeface="Roboto" panose="020B0604020202020204" charset="0"/>
                          <a:cs typeface="Roboto" panose="020B0604020202020204" charset="0"/>
                        </a:rPr>
                        <a:t>Josh</a:t>
                      </a:r>
                      <a:r>
                        <a:rPr lang="en-US" sz="1200" baseline="0" dirty="0" smtClean="0">
                          <a:latin typeface="+mn-lt"/>
                          <a:ea typeface="Roboto" panose="020B0604020202020204" charset="0"/>
                          <a:cs typeface="Roboto" panose="020B0604020202020204" charset="0"/>
                        </a:rPr>
                        <a:t> Rosenberg</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1803742447"/>
                  </a:ext>
                </a:extLst>
              </a:tr>
              <a:tr h="330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ea typeface="+mn-ea"/>
                          <a:cs typeface="+mn-cs"/>
                        </a:rPr>
                        <a:t>Deadlines/Issues (Year-End) – Business Services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Frans Barends</a:t>
                      </a:r>
                    </a:p>
                  </a:txBody>
                  <a:tcPr/>
                </a:tc>
                <a:extLst>
                  <a:ext uri="{0D108BD9-81ED-4DB2-BD59-A6C34878D82A}">
                    <a16:rowId xmlns:a16="http://schemas.microsoft.com/office/drawing/2014/main" val="1669853907"/>
                  </a:ext>
                </a:extLst>
              </a:tr>
              <a:tr h="3543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Effort Reporting</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Jonathon</a:t>
                      </a:r>
                      <a:r>
                        <a:rPr lang="en-US" sz="1200" baseline="0" dirty="0" smtClean="0">
                          <a:latin typeface="+mn-lt"/>
                        </a:rPr>
                        <a:t> Jeffries</a:t>
                      </a:r>
                      <a:endParaRPr lang="en-US" sz="1200" dirty="0">
                        <a:latin typeface="+mn-lt"/>
                      </a:endParaRPr>
                    </a:p>
                  </a:txBody>
                  <a:tcPr/>
                </a:tc>
                <a:extLst>
                  <a:ext uri="{0D108BD9-81ED-4DB2-BD59-A6C34878D82A}">
                    <a16:rowId xmlns:a16="http://schemas.microsoft.com/office/drawing/2014/main" val="3276907440"/>
                  </a:ext>
                </a:extLst>
              </a:tr>
              <a:tr h="330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ASR Dates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Jonathon</a:t>
                      </a:r>
                      <a:r>
                        <a:rPr lang="en-US" sz="1200" baseline="0" dirty="0" smtClean="0">
                          <a:latin typeface="+mn-lt"/>
                        </a:rPr>
                        <a:t> Jeffries</a:t>
                      </a:r>
                      <a:endParaRPr lang="en-US" sz="1200" dirty="0" smtClean="0">
                        <a:latin typeface="+mn-lt"/>
                      </a:endParaRPr>
                    </a:p>
                  </a:txBody>
                  <a:tcPr/>
                </a:tc>
                <a:extLst>
                  <a:ext uri="{0D108BD9-81ED-4DB2-BD59-A6C34878D82A}">
                    <a16:rowId xmlns:a16="http://schemas.microsoft.com/office/drawing/2014/main" val="1411397622"/>
                  </a:ext>
                </a:extLst>
              </a:tr>
              <a:tr h="330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NIH Salary Cap</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Jonathon Jeffries</a:t>
                      </a:r>
                      <a:endParaRPr lang="en-US" sz="1200" dirty="0">
                        <a:latin typeface="+mn-lt"/>
                      </a:endParaRPr>
                    </a:p>
                  </a:txBody>
                  <a:tcPr/>
                </a:tc>
                <a:extLst>
                  <a:ext uri="{0D108BD9-81ED-4DB2-BD59-A6C34878D82A}">
                    <a16:rowId xmlns:a16="http://schemas.microsoft.com/office/drawing/2014/main" val="893037771"/>
                  </a:ext>
                </a:extLst>
              </a:tr>
              <a:tr h="330594">
                <a:tc>
                  <a:txBody>
                    <a:bodyPr/>
                    <a:lstStyle/>
                    <a:p>
                      <a:r>
                        <a:rPr lang="en-US" sz="1200" dirty="0" smtClean="0">
                          <a:latin typeface="+mn-lt"/>
                          <a:ea typeface="Roboto" panose="020B0604020202020204" charset="0"/>
                          <a:cs typeface="Roboto" panose="020B0604020202020204" charset="0"/>
                        </a:rPr>
                        <a:t>Cost Transfers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Cassandra Belton</a:t>
                      </a:r>
                    </a:p>
                  </a:txBody>
                  <a:tcPr/>
                </a:tc>
                <a:extLst>
                  <a:ext uri="{0D108BD9-81ED-4DB2-BD59-A6C34878D82A}">
                    <a16:rowId xmlns:a16="http://schemas.microsoft.com/office/drawing/2014/main" val="3096864392"/>
                  </a:ext>
                </a:extLst>
              </a:tr>
              <a:tr h="330594">
                <a:tc>
                  <a:txBody>
                    <a:bodyPr/>
                    <a:lstStyle/>
                    <a:p>
                      <a:r>
                        <a:rPr lang="en-US" sz="1200" dirty="0" smtClean="0">
                          <a:latin typeface="+mn-lt"/>
                          <a:ea typeface="Roboto" panose="020B0604020202020204" charset="0"/>
                          <a:cs typeface="Roboto" panose="020B0604020202020204" charset="0"/>
                        </a:rPr>
                        <a:t>Journal Entries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Cassandra Belton</a:t>
                      </a:r>
                    </a:p>
                  </a:txBody>
                  <a:tcPr/>
                </a:tc>
                <a:extLst>
                  <a:ext uri="{0D108BD9-81ED-4DB2-BD59-A6C34878D82A}">
                    <a16:rowId xmlns:a16="http://schemas.microsoft.com/office/drawing/2014/main" val="3237868976"/>
                  </a:ext>
                </a:extLst>
              </a:tr>
              <a:tr h="330594">
                <a:tc>
                  <a:txBody>
                    <a:bodyPr/>
                    <a:lstStyle/>
                    <a:p>
                      <a:r>
                        <a:rPr lang="en-US" sz="1200" dirty="0" smtClean="0">
                          <a:latin typeface="+mn-lt"/>
                          <a:ea typeface="Roboto" panose="020B0604020202020204" charset="0"/>
                          <a:cs typeface="Roboto" panose="020B0604020202020204" charset="0"/>
                        </a:rPr>
                        <a:t>Project</a:t>
                      </a:r>
                      <a:r>
                        <a:rPr lang="en-US" sz="1200" baseline="0" dirty="0" smtClean="0">
                          <a:latin typeface="+mn-lt"/>
                          <a:ea typeface="Roboto" panose="020B0604020202020204" charset="0"/>
                          <a:cs typeface="Roboto" panose="020B0604020202020204" charset="0"/>
                        </a:rPr>
                        <a:t> Accounting Deadlines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Glenn Campopiano</a:t>
                      </a:r>
                      <a:endParaRPr lang="en-US" sz="1200" dirty="0">
                        <a:latin typeface="+mn-lt"/>
                      </a:endParaRPr>
                    </a:p>
                  </a:txBody>
                  <a:tcPr/>
                </a:tc>
                <a:extLst>
                  <a:ext uri="{0D108BD9-81ED-4DB2-BD59-A6C34878D82A}">
                    <a16:rowId xmlns:a16="http://schemas.microsoft.com/office/drawing/2014/main" val="1949126014"/>
                  </a:ext>
                </a:extLst>
              </a:tr>
              <a:tr h="330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Cost Transfers/Service Now</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Glenn Campopiano</a:t>
                      </a:r>
                      <a:endParaRPr lang="en-US" sz="1200" dirty="0">
                        <a:latin typeface="+mn-lt"/>
                      </a:endParaRPr>
                    </a:p>
                  </a:txBody>
                  <a:tcPr/>
                </a:tc>
                <a:extLst>
                  <a:ext uri="{0D108BD9-81ED-4DB2-BD59-A6C34878D82A}">
                    <a16:rowId xmlns:a16="http://schemas.microsoft.com/office/drawing/2014/main" val="3229037826"/>
                  </a:ext>
                </a:extLst>
              </a:tr>
              <a:tr h="330594">
                <a:tc>
                  <a:txBody>
                    <a:bodyPr/>
                    <a:lstStyle/>
                    <a:p>
                      <a:r>
                        <a:rPr lang="en-US" sz="1200" dirty="0" smtClean="0">
                          <a:latin typeface="+mn-lt"/>
                          <a:ea typeface="Roboto" panose="020B0604020202020204" charset="0"/>
                          <a:cs typeface="Roboto" panose="020B0604020202020204" charset="0"/>
                        </a:rPr>
                        <a:t>Commitment Accounting, Salary, and EDRs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Kimberly Short/Jason</a:t>
                      </a:r>
                      <a:r>
                        <a:rPr lang="en-US" sz="1200" baseline="0" dirty="0" smtClean="0">
                          <a:latin typeface="+mn-lt"/>
                        </a:rPr>
                        <a:t> Cole</a:t>
                      </a:r>
                      <a:endParaRPr lang="en-US" sz="1200" dirty="0">
                        <a:latin typeface="+mn-lt"/>
                      </a:endParaRPr>
                    </a:p>
                  </a:txBody>
                  <a:tcPr/>
                </a:tc>
                <a:extLst>
                  <a:ext uri="{0D108BD9-81ED-4DB2-BD59-A6C34878D82A}">
                    <a16:rowId xmlns:a16="http://schemas.microsoft.com/office/drawing/2014/main" val="1774624740"/>
                  </a:ext>
                </a:extLst>
              </a:tr>
              <a:tr h="349621">
                <a:tc>
                  <a:txBody>
                    <a:bodyPr/>
                    <a:lstStyle/>
                    <a:p>
                      <a:r>
                        <a:rPr lang="en-US" sz="1200" dirty="0" smtClean="0">
                          <a:latin typeface="+mn-lt"/>
                        </a:rPr>
                        <a:t>Reporting</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Amy Zhang</a:t>
                      </a:r>
                      <a:endParaRPr lang="en-US" sz="1200" dirty="0">
                        <a:latin typeface="+mn-lt"/>
                      </a:endParaRPr>
                    </a:p>
                  </a:txBody>
                  <a:tcPr/>
                </a:tc>
                <a:extLst>
                  <a:ext uri="{0D108BD9-81ED-4DB2-BD59-A6C34878D82A}">
                    <a16:rowId xmlns:a16="http://schemas.microsoft.com/office/drawing/2014/main" val="3180022924"/>
                  </a:ext>
                </a:extLst>
              </a:tr>
              <a:tr h="330594">
                <a:tc>
                  <a:txBody>
                    <a:bodyPr/>
                    <a:lstStyle/>
                    <a:p>
                      <a:r>
                        <a:rPr lang="en-US" sz="1200" dirty="0" smtClean="0">
                          <a:latin typeface="+mn-lt"/>
                          <a:ea typeface="+mn-ea"/>
                          <a:cs typeface="+mn-cs"/>
                        </a:rPr>
                        <a:t>Training Classes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Rob Roy</a:t>
                      </a:r>
                      <a:endParaRPr lang="en-US" sz="1200" dirty="0">
                        <a:latin typeface="+mn-lt"/>
                      </a:endParaRPr>
                    </a:p>
                  </a:txBody>
                  <a:tcPr/>
                </a:tc>
                <a:extLst>
                  <a:ext uri="{0D108BD9-81ED-4DB2-BD59-A6C34878D82A}">
                    <a16:rowId xmlns:a16="http://schemas.microsoft.com/office/drawing/2014/main" val="3602919908"/>
                  </a:ext>
                </a:extLst>
              </a:tr>
            </a:tbl>
          </a:graphicData>
        </a:graphic>
      </p:graphicFrame>
    </p:spTree>
    <p:extLst>
      <p:ext uri="{BB962C8B-B14F-4D97-AF65-F5344CB8AC3E}">
        <p14:creationId xmlns:p14="http://schemas.microsoft.com/office/powerpoint/2010/main" val="14420729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End Effort Compliance - NIH</a:t>
            </a:r>
            <a:endParaRPr lang="en-US" dirty="0"/>
          </a:p>
        </p:txBody>
      </p:sp>
      <p:sp>
        <p:nvSpPr>
          <p:cNvPr id="5" name="TextBox 4"/>
          <p:cNvSpPr txBox="1"/>
          <p:nvPr/>
        </p:nvSpPr>
        <p:spPr>
          <a:xfrm>
            <a:off x="285750" y="1215482"/>
            <a:ext cx="8328162" cy="627864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NIH Memo to be distributed early May includes examples</a:t>
            </a:r>
          </a:p>
          <a:p>
            <a:pPr marL="285750" indent="-28575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Monthly max billable is NIH cap if 100% effort on NIH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NIH Compliance will be on a Fiscal Year basis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Grants will send any variances to both Grant Manager and Department ASR Financial Manager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Identified EDRs must be moved to a Linked NIH Cost Share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Submit </a:t>
            </a:r>
            <a:r>
              <a:rPr lang="en-US" sz="2400" dirty="0"/>
              <a:t>a request via Workday or reach out to assigned Analyst</a:t>
            </a:r>
          </a:p>
          <a:p>
            <a:pPr marL="342900" indent="-342900">
              <a:buFont typeface="Arial" panose="020B0604020202020204" pitchFamily="34" charset="0"/>
              <a:buChar char="•"/>
            </a:pPr>
            <a:endParaRPr lang="en-US" sz="2400" dirty="0" smtClean="0"/>
          </a:p>
          <a:p>
            <a:endParaRPr lang="en-US" sz="2400"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09380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Year End Effort Compliance - NSF</a:t>
            </a:r>
            <a:endParaRPr lang="en-US" dirty="0"/>
          </a:p>
        </p:txBody>
      </p:sp>
      <p:sp>
        <p:nvSpPr>
          <p:cNvPr id="3" name="TextBox 2"/>
          <p:cNvSpPr txBox="1"/>
          <p:nvPr/>
        </p:nvSpPr>
        <p:spPr>
          <a:xfrm>
            <a:off x="285750" y="1215482"/>
            <a:ext cx="8288594" cy="6863417"/>
          </a:xfrm>
          <a:prstGeom prst="rect">
            <a:avLst/>
          </a:prstGeom>
          <a:noFill/>
        </p:spPr>
        <p:txBody>
          <a:bodyPr wrap="square" rtlCol="0">
            <a:spAutoFit/>
          </a:bodyPr>
          <a:lstStyle/>
          <a:p>
            <a:pPr marL="285750" indent="-285750">
              <a:buFont typeface="Arial" panose="020B0604020202020204" pitchFamily="34" charset="0"/>
              <a:buChar char="•"/>
            </a:pPr>
            <a:r>
              <a:rPr lang="en-US" sz="2400" dirty="0"/>
              <a:t>NSF limits salary compensation for </a:t>
            </a:r>
            <a:r>
              <a:rPr lang="en-US" sz="2400" b="1" dirty="0"/>
              <a:t>senior project personnel</a:t>
            </a:r>
            <a:r>
              <a:rPr lang="en-US" sz="2400" dirty="0"/>
              <a:t> to no more than </a:t>
            </a:r>
            <a:r>
              <a:rPr lang="en-US" sz="2400" u="sng" dirty="0"/>
              <a:t>two months</a:t>
            </a:r>
            <a:r>
              <a:rPr lang="en-US" sz="2400" dirty="0"/>
              <a:t> of their regular salary in any one </a:t>
            </a:r>
            <a:r>
              <a:rPr lang="en-US" sz="2400" dirty="0" smtClean="0"/>
              <a:t>year</a:t>
            </a:r>
          </a:p>
          <a:p>
            <a:endParaRPr lang="en-US" sz="2400" dirty="0" smtClean="0"/>
          </a:p>
          <a:p>
            <a:pPr marL="742950" lvl="1" indent="-285750">
              <a:buFont typeface="Arial" panose="020B0604020202020204" pitchFamily="34" charset="0"/>
              <a:buChar char="•"/>
            </a:pPr>
            <a:r>
              <a:rPr lang="en-US" sz="2400" dirty="0" smtClean="0"/>
              <a:t>Senior Personnel refers to all individuals responsible for the scientific or technical direction of the project</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NSF allows re-budgeting authority without approval as long as it has no impact to scope</a:t>
            </a:r>
          </a:p>
          <a:p>
            <a:pPr lvl="1"/>
            <a:endParaRPr lang="en-US" sz="2400" dirty="0" smtClean="0"/>
          </a:p>
          <a:p>
            <a:pPr marL="914400" lvl="1" indent="-457200">
              <a:buAutoNum type="arabicParenR"/>
            </a:pPr>
            <a:r>
              <a:rPr lang="en-US" sz="2400" dirty="0" smtClean="0"/>
              <a:t>If identified at Proposal stage, request approval </a:t>
            </a:r>
          </a:p>
          <a:p>
            <a:pPr lvl="1"/>
            <a:endParaRPr lang="en-US" sz="2400" dirty="0" smtClean="0"/>
          </a:p>
          <a:p>
            <a:pPr lvl="1"/>
            <a:r>
              <a:rPr lang="en-US" sz="2400" dirty="0" smtClean="0"/>
              <a:t>2)  If using re-budget authority, document in project file</a:t>
            </a:r>
          </a:p>
          <a:p>
            <a:pPr marL="742950" lvl="1" indent="-285750">
              <a:buFont typeface="Arial" panose="020B0604020202020204" pitchFamily="34" charset="0"/>
              <a:buChar char="•"/>
            </a:pPr>
            <a:endParaRPr lang="en-US" sz="2400" dirty="0" smtClean="0"/>
          </a:p>
          <a:p>
            <a:pPr marL="800100" lvl="1" indent="-342900">
              <a:buFont typeface="Arial" panose="020B0604020202020204" pitchFamily="34" charset="0"/>
              <a:buChar char="•"/>
            </a:pPr>
            <a:endParaRPr lang="en-US" sz="2400" dirty="0"/>
          </a:p>
          <a:p>
            <a:endParaRPr lang="en-US" sz="2400" dirty="0" smtClean="0"/>
          </a:p>
          <a:p>
            <a:pPr marL="742950" lvl="1" indent="-285750">
              <a:buFont typeface="Arial" panose="020B0604020202020204" pitchFamily="34" charset="0"/>
              <a:buChar char="•"/>
            </a:pPr>
            <a:endParaRPr lang="en-US" sz="2400" dirty="0" smtClean="0"/>
          </a:p>
          <a:p>
            <a:pPr lvl="1"/>
            <a:endParaRPr lang="en-US" dirty="0"/>
          </a:p>
          <a:p>
            <a:endParaRPr lang="en-US" sz="1400" dirty="0"/>
          </a:p>
        </p:txBody>
      </p:sp>
    </p:spTree>
    <p:extLst>
      <p:ext uri="{BB962C8B-B14F-4D97-AF65-F5344CB8AC3E}">
        <p14:creationId xmlns:p14="http://schemas.microsoft.com/office/powerpoint/2010/main" val="33709511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End – ASR Update</a:t>
            </a:r>
            <a:endParaRPr lang="en-US" dirty="0"/>
          </a:p>
        </p:txBody>
      </p:sp>
      <p:sp>
        <p:nvSpPr>
          <p:cNvPr id="3" name="TextBox 2"/>
          <p:cNvSpPr txBox="1"/>
          <p:nvPr/>
        </p:nvSpPr>
        <p:spPr>
          <a:xfrm>
            <a:off x="440955" y="1215482"/>
            <a:ext cx="8288594" cy="744819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Distribution for FY21 ASRs will be July 19</a:t>
            </a:r>
            <a:r>
              <a:rPr lang="en-US" sz="2400" baseline="30000" dirty="0" smtClean="0"/>
              <a:t>th</a:t>
            </a:r>
          </a:p>
          <a:p>
            <a:pPr marL="285750" indent="-285750">
              <a:buFont typeface="Arial" panose="020B0604020202020204" pitchFamily="34" charset="0"/>
              <a:buChar char="•"/>
            </a:pPr>
            <a:endParaRPr lang="en-US" sz="2400" baseline="30000" dirty="0"/>
          </a:p>
          <a:p>
            <a:pPr marL="742950" lvl="1" indent="-285750">
              <a:buFont typeface="Arial" panose="020B0604020202020204" pitchFamily="34" charset="0"/>
              <a:buChar char="•"/>
            </a:pPr>
            <a:r>
              <a:rPr lang="en-US" sz="2400" dirty="0" smtClean="0"/>
              <a:t>Employees charged to a Workday Grant in FY21 will receive an ASR; Federal Work Study will be Excluded</a:t>
            </a:r>
            <a:endParaRPr lang="en-US" sz="2400" baseline="30000" dirty="0" smtClean="0"/>
          </a:p>
          <a:p>
            <a:pPr marL="285750" indent="-285750">
              <a:buFont typeface="Arial" panose="020B0604020202020204" pitchFamily="34" charset="0"/>
              <a:buChar char="•"/>
            </a:pPr>
            <a:endParaRPr lang="en-US" sz="2400" baseline="30000" dirty="0"/>
          </a:p>
          <a:p>
            <a:pPr marL="285750" indent="-285750">
              <a:buFont typeface="Arial" panose="020B0604020202020204" pitchFamily="34" charset="0"/>
              <a:buChar char="•"/>
            </a:pPr>
            <a:r>
              <a:rPr lang="en-US" sz="2400" dirty="0" smtClean="0"/>
              <a:t> Deadline is August 31</a:t>
            </a:r>
            <a:r>
              <a:rPr lang="en-US" sz="2400" baseline="30000" dirty="0" smtClean="0"/>
              <a:t>st</a:t>
            </a:r>
            <a:r>
              <a:rPr lang="en-US" sz="2400" dirty="0" smtClean="0"/>
              <a:t>, Weekly Reminders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Paper ASRs will then be distributed to ASR Managers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ASR team will contact department to verify correct Financial Managers are assigned in system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If you have questions about an employee assigned to you contact asr.ask</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endParaRPr lang="en-US" sz="1400" dirty="0"/>
          </a:p>
        </p:txBody>
      </p:sp>
    </p:spTree>
    <p:extLst>
      <p:ext uri="{BB962C8B-B14F-4D97-AF65-F5344CB8AC3E}">
        <p14:creationId xmlns:p14="http://schemas.microsoft.com/office/powerpoint/2010/main" val="2594729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Terminating Employee ASR - Process</a:t>
            </a:r>
            <a:endParaRPr lang="en-US" dirty="0"/>
          </a:p>
        </p:txBody>
      </p:sp>
      <p:sp>
        <p:nvSpPr>
          <p:cNvPr id="3" name="TextBox 2"/>
          <p:cNvSpPr txBox="1"/>
          <p:nvPr/>
        </p:nvSpPr>
        <p:spPr>
          <a:xfrm>
            <a:off x="427703" y="1215482"/>
            <a:ext cx="8288594" cy="5847755"/>
          </a:xfrm>
          <a:prstGeom prst="rect">
            <a:avLst/>
          </a:prstGeom>
          <a:noFill/>
        </p:spPr>
        <p:txBody>
          <a:bodyPr wrap="square" rtlCol="0">
            <a:spAutoFit/>
          </a:bodyPr>
          <a:lstStyle/>
          <a:p>
            <a:pPr marL="457200" indent="-457200">
              <a:buAutoNum type="arabicParenR"/>
            </a:pPr>
            <a:r>
              <a:rPr lang="en-US" sz="2400" dirty="0" smtClean="0"/>
              <a:t>Establish a Term Date in OneUSG Connect</a:t>
            </a:r>
          </a:p>
          <a:p>
            <a:endParaRPr lang="en-US" sz="2400" dirty="0" smtClean="0"/>
          </a:p>
          <a:p>
            <a:pPr marL="457200" indent="-457200">
              <a:buAutoNum type="arabicParenR"/>
            </a:pPr>
            <a:r>
              <a:rPr lang="en-US" sz="2400" dirty="0" smtClean="0"/>
              <a:t>Run the Terminating ASR after the employee’s last payroll posts in OneUSG Connect</a:t>
            </a:r>
          </a:p>
          <a:p>
            <a:pPr marL="457200" indent="-457200">
              <a:buAutoNum type="arabicParenR"/>
            </a:pPr>
            <a:endParaRPr lang="en-US" sz="2400" dirty="0" smtClean="0"/>
          </a:p>
          <a:p>
            <a:pPr marL="457200" indent="-457200">
              <a:buAutoNum type="arabicParenR"/>
            </a:pPr>
            <a:r>
              <a:rPr lang="en-US" sz="2400" dirty="0" smtClean="0"/>
              <a:t>Employee and ASR Financial Manager must sign</a:t>
            </a:r>
          </a:p>
          <a:p>
            <a:pPr marL="457200" indent="-457200">
              <a:buAutoNum type="arabicParenR"/>
            </a:pPr>
            <a:endParaRPr lang="en-US" sz="2400" dirty="0" smtClean="0"/>
          </a:p>
          <a:p>
            <a:pPr marL="457200" indent="-457200">
              <a:buAutoNum type="arabicParenR"/>
            </a:pPr>
            <a:r>
              <a:rPr lang="en-US" sz="2400" dirty="0" smtClean="0"/>
              <a:t>Return to the easr.ask Help Desk</a:t>
            </a:r>
          </a:p>
          <a:p>
            <a:pPr marL="457200" indent="-457200">
              <a:buAutoNum type="arabicParenR"/>
            </a:pPr>
            <a:endParaRPr lang="en-US" sz="2400" dirty="0" smtClean="0"/>
          </a:p>
          <a:p>
            <a:pPr marL="285750" indent="-285750">
              <a:buFont typeface="Arial" panose="020B0604020202020204" pitchFamily="34" charset="0"/>
              <a:buChar char="•"/>
            </a:pPr>
            <a:r>
              <a:rPr lang="en-US" sz="2400" dirty="0" smtClean="0"/>
              <a:t>No First Hand Knowledge Accepted</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Any Changes to Distribution will Void ASR</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endParaRPr lang="en-US" sz="1400" dirty="0"/>
          </a:p>
        </p:txBody>
      </p:sp>
    </p:spTree>
    <p:extLst>
      <p:ext uri="{BB962C8B-B14F-4D97-AF65-F5344CB8AC3E}">
        <p14:creationId xmlns:p14="http://schemas.microsoft.com/office/powerpoint/2010/main" val="35273033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End – Service Center Carry Forward</a:t>
            </a:r>
            <a:endParaRPr lang="en-US" dirty="0"/>
          </a:p>
        </p:txBody>
      </p:sp>
      <p:sp>
        <p:nvSpPr>
          <p:cNvPr id="3" name="TextBox 2"/>
          <p:cNvSpPr txBox="1"/>
          <p:nvPr/>
        </p:nvSpPr>
        <p:spPr>
          <a:xfrm>
            <a:off x="440955" y="1215482"/>
            <a:ext cx="8288594" cy="7325082"/>
          </a:xfrm>
          <a:prstGeom prst="rect">
            <a:avLst/>
          </a:prstGeom>
          <a:noFill/>
        </p:spPr>
        <p:txBody>
          <a:bodyPr wrap="square" rtlCol="0">
            <a:spAutoFit/>
          </a:bodyPr>
          <a:lstStyle/>
          <a:p>
            <a:pPr marL="285750" indent="-285750">
              <a:buFont typeface="Arial" panose="020B0604020202020204" pitchFamily="34" charset="0"/>
              <a:buChar char="•"/>
            </a:pPr>
            <a:r>
              <a:rPr lang="en-US" sz="2400" dirty="0"/>
              <a:t>New process in FY2021 </a:t>
            </a:r>
            <a:r>
              <a:rPr lang="en-US" sz="2400" dirty="0" smtClean="0"/>
              <a:t>due </a:t>
            </a:r>
            <a:r>
              <a:rPr lang="en-US" sz="2400" dirty="0"/>
              <a:t>to additional Board of Regents (BOR) and Office of Planning and Budget (OPB) oversight and </a:t>
            </a:r>
            <a:r>
              <a:rPr lang="en-US" sz="2400" dirty="0" smtClean="0"/>
              <a:t>scrutiny</a:t>
            </a:r>
          </a:p>
          <a:p>
            <a:pPr marL="285750" indent="-285750">
              <a:buFont typeface="Arial" panose="020B0604020202020204" pitchFamily="34" charset="0"/>
              <a:buChar char="•"/>
            </a:pPr>
            <a:r>
              <a:rPr lang="en-US" sz="2400" dirty="0" smtClean="0"/>
              <a:t>No DSS Carry Forward Request will be required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Grants and Contracts will review based on Budget Office Report and comparing to Rate Study</a:t>
            </a:r>
          </a:p>
          <a:p>
            <a:pPr marL="742950" lvl="1" indent="-285750">
              <a:buFont typeface="Arial" panose="020B0604020202020204" pitchFamily="34" charset="0"/>
              <a:buChar char="•"/>
            </a:pPr>
            <a:r>
              <a:rPr lang="en-US" sz="2400" dirty="0" smtClean="0"/>
              <a:t>50% of Revenue should be generated from sponsored or external to GT users</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Salary should be charged to DSS funds in proportion to rate study and goods/services sold</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CF spend down plan may be requested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endParaRPr lang="en-US" sz="1400" dirty="0"/>
          </a:p>
        </p:txBody>
      </p:sp>
    </p:spTree>
    <p:extLst>
      <p:ext uri="{BB962C8B-B14F-4D97-AF65-F5344CB8AC3E}">
        <p14:creationId xmlns:p14="http://schemas.microsoft.com/office/powerpoint/2010/main" val="1238584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313" y="2766897"/>
            <a:ext cx="6429375" cy="76107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Cassandra Belton, MBA,CPA </a:t>
            </a:r>
            <a:r>
              <a:rPr lang="en-US" dirty="0">
                <a:latin typeface="Roboto"/>
                <a:ea typeface="Roboto"/>
                <a:cs typeface="Roboto"/>
              </a:rPr>
              <a:t/>
            </a:r>
            <a:br>
              <a:rPr lang="en-US" dirty="0">
                <a:latin typeface="Roboto"/>
                <a:ea typeface="Roboto"/>
                <a:cs typeface="Roboto"/>
              </a:rPr>
            </a:br>
            <a:r>
              <a:rPr lang="en-US" sz="2200" dirty="0">
                <a:solidFill>
                  <a:srgbClr val="B3A369"/>
                </a:solidFill>
                <a:latin typeface="Roboto"/>
                <a:ea typeface="Roboto"/>
                <a:cs typeface="Roboto"/>
              </a:rPr>
              <a:t>Cost Accounting</a:t>
            </a:r>
            <a:br>
              <a:rPr lang="en-US" sz="2200" dirty="0">
                <a:solidFill>
                  <a:srgbClr val="B3A369"/>
                </a:solidFill>
                <a:latin typeface="Roboto"/>
                <a:ea typeface="Roboto"/>
                <a:cs typeface="Roboto"/>
              </a:rPr>
            </a:br>
            <a:r>
              <a:rPr lang="en-US" sz="2200" dirty="0">
                <a:solidFill>
                  <a:srgbClr val="B3A369"/>
                </a:solidFill>
                <a:latin typeface="Roboto"/>
                <a:ea typeface="Roboto"/>
                <a:cs typeface="Roboto"/>
              </a:rPr>
              <a:t>Financial Compliance Program Manager</a:t>
            </a:r>
            <a:br>
              <a:rPr lang="en-US" sz="2200" dirty="0">
                <a:solidFill>
                  <a:srgbClr val="B3A369"/>
                </a:solidFill>
                <a:latin typeface="Roboto"/>
                <a:ea typeface="Roboto"/>
                <a:cs typeface="Roboto"/>
              </a:rPr>
            </a:br>
            <a:endParaRPr lang="en-US" sz="2200" dirty="0">
              <a:solidFill>
                <a:srgbClr val="B3A369"/>
              </a:solidFill>
              <a:latin typeface="Roboto"/>
              <a:ea typeface="Roboto"/>
              <a:cs typeface="Roboto"/>
            </a:endParaRPr>
          </a:p>
        </p:txBody>
      </p:sp>
      <p:sp>
        <p:nvSpPr>
          <p:cNvPr id="3" name="Title 1"/>
          <p:cNvSpPr txBox="1">
            <a:spLocks/>
          </p:cNvSpPr>
          <p:nvPr/>
        </p:nvSpPr>
        <p:spPr>
          <a:xfrm>
            <a:off x="1357313" y="4044927"/>
            <a:ext cx="6429375" cy="9034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450"/>
              </a:spcAft>
            </a:pPr>
            <a:endParaRPr lang="en-US" sz="1500" i="1" dirty="0"/>
          </a:p>
        </p:txBody>
      </p:sp>
    </p:spTree>
    <p:extLst>
      <p:ext uri="{BB962C8B-B14F-4D97-AF65-F5344CB8AC3E}">
        <p14:creationId xmlns:p14="http://schemas.microsoft.com/office/powerpoint/2010/main" val="1469875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259" y="1051649"/>
            <a:ext cx="6981907" cy="759416"/>
          </a:xfrm>
        </p:spPr>
        <p:txBody>
          <a:bodyPr>
            <a:normAutofit fontScale="90000"/>
          </a:bodyPr>
          <a:lstStyle/>
          <a:p>
            <a:pPr algn="ctr"/>
            <a:r>
              <a:rPr lang="en-US" dirty="0" smtClean="0"/>
              <a:t>Compliance Tips for Cost Transfers &gt;= 90 Days</a:t>
            </a:r>
            <a:endParaRPr lang="en-US" dirty="0"/>
          </a:p>
        </p:txBody>
      </p:sp>
      <p:sp>
        <p:nvSpPr>
          <p:cNvPr id="3" name="Content Placeholder 2"/>
          <p:cNvSpPr>
            <a:spLocks noGrp="1"/>
          </p:cNvSpPr>
          <p:nvPr>
            <p:ph sz="half" idx="1"/>
          </p:nvPr>
        </p:nvSpPr>
        <p:spPr>
          <a:xfrm>
            <a:off x="806259" y="1971826"/>
            <a:ext cx="7488620" cy="3760075"/>
          </a:xfrm>
          <a:ln>
            <a:noFill/>
          </a:ln>
        </p:spPr>
        <p:txBody>
          <a:bodyPr>
            <a:normAutofit fontScale="70000" lnSpcReduction="20000"/>
          </a:bodyPr>
          <a:lstStyle/>
          <a:p>
            <a:pPr marL="385763" indent="-385763">
              <a:buFont typeface="+mj-lt"/>
              <a:buAutoNum type="arabicPeriod"/>
            </a:pPr>
            <a:r>
              <a:rPr lang="en-US" dirty="0" smtClean="0">
                <a:latin typeface="+mn-lt"/>
              </a:rPr>
              <a:t>Submit requests early and complete </a:t>
            </a:r>
            <a:endParaRPr lang="en-US" dirty="0">
              <a:latin typeface="+mn-lt"/>
            </a:endParaRPr>
          </a:p>
          <a:p>
            <a:pPr lvl="1"/>
            <a:r>
              <a:rPr lang="en-US" dirty="0" smtClean="0">
                <a:latin typeface="+mn-lt"/>
              </a:rPr>
              <a:t>Over 90 days require 3 to 5 additional approvals</a:t>
            </a:r>
          </a:p>
          <a:p>
            <a:pPr marL="385763" indent="-385763">
              <a:buFont typeface="+mj-lt"/>
              <a:buAutoNum type="arabicPeriod"/>
            </a:pPr>
            <a:r>
              <a:rPr lang="en-US" dirty="0" smtClean="0">
                <a:latin typeface="+mn-lt"/>
              </a:rPr>
              <a:t>Attach completed </a:t>
            </a:r>
            <a:r>
              <a:rPr lang="en-US" dirty="0">
                <a:latin typeface="+mn-lt"/>
                <a:hlinkClick r:id="rId3"/>
              </a:rPr>
              <a:t>cost transfer form </a:t>
            </a:r>
            <a:r>
              <a:rPr lang="en-US" dirty="0">
                <a:latin typeface="+mn-lt"/>
              </a:rPr>
              <a:t> </a:t>
            </a:r>
            <a:r>
              <a:rPr lang="en-US" dirty="0" smtClean="0">
                <a:latin typeface="+mn-lt"/>
              </a:rPr>
              <a:t>to JEs</a:t>
            </a:r>
            <a:endParaRPr lang="en-US" dirty="0">
              <a:latin typeface="+mn-lt"/>
            </a:endParaRPr>
          </a:p>
          <a:p>
            <a:pPr marL="385763" indent="-385763">
              <a:buFont typeface="+mj-lt"/>
              <a:buAutoNum type="arabicPeriod"/>
            </a:pPr>
            <a:r>
              <a:rPr lang="en-US" dirty="0" smtClean="0">
                <a:latin typeface="+mn-lt"/>
              </a:rPr>
              <a:t>Document rationale for exception clearly and succinctly</a:t>
            </a:r>
          </a:p>
          <a:p>
            <a:pPr marL="385763" indent="-385763">
              <a:buFont typeface="+mj-lt"/>
              <a:buAutoNum type="arabicPeriod"/>
            </a:pPr>
            <a:r>
              <a:rPr lang="en-US" dirty="0" smtClean="0">
                <a:latin typeface="+mn-lt"/>
              </a:rPr>
              <a:t>Include acceptable justifications per </a:t>
            </a:r>
            <a:r>
              <a:rPr lang="en-US" dirty="0" smtClean="0">
                <a:latin typeface="+mn-lt"/>
                <a:hlinkClick r:id="rId4"/>
              </a:rPr>
              <a:t>Policy 3.6</a:t>
            </a:r>
            <a:endParaRPr lang="en-US" dirty="0" smtClean="0">
              <a:latin typeface="+mn-lt"/>
            </a:endParaRPr>
          </a:p>
          <a:p>
            <a:pPr lvl="1"/>
            <a:r>
              <a:rPr lang="en-US" dirty="0" smtClean="0">
                <a:latin typeface="+mn-lt"/>
              </a:rPr>
              <a:t>Award execution delayed beyond 90 days after effective date</a:t>
            </a:r>
          </a:p>
          <a:p>
            <a:pPr lvl="1"/>
            <a:r>
              <a:rPr lang="en-US" dirty="0" smtClean="0">
                <a:latin typeface="+mn-lt"/>
              </a:rPr>
              <a:t>Specific written approval from receiving sponsor</a:t>
            </a:r>
          </a:p>
          <a:p>
            <a:pPr lvl="1"/>
            <a:r>
              <a:rPr lang="en-US" dirty="0" smtClean="0">
                <a:latin typeface="+mn-lt"/>
              </a:rPr>
              <a:t>New award to meet sponsor need only – PI, SOW, &amp; core contract unchanged</a:t>
            </a:r>
          </a:p>
          <a:p>
            <a:pPr marL="385763" indent="-385763">
              <a:buFont typeface="+mj-lt"/>
              <a:buAutoNum type="arabicPeriod"/>
            </a:pPr>
            <a:r>
              <a:rPr lang="en-US" dirty="0" smtClean="0">
                <a:latin typeface="+mn-lt"/>
              </a:rPr>
              <a:t>Adjustments: Use original budget date or document date as proposed budget date </a:t>
            </a:r>
            <a:r>
              <a:rPr lang="en-US" b="1" u="sng" dirty="0" smtClean="0">
                <a:latin typeface="+mn-lt"/>
              </a:rPr>
              <a:t>NOT</a:t>
            </a:r>
            <a:r>
              <a:rPr lang="en-US" dirty="0" smtClean="0">
                <a:latin typeface="+mn-lt"/>
              </a:rPr>
              <a:t> the accounting/adjustment date.</a:t>
            </a:r>
          </a:p>
          <a:p>
            <a:pPr marL="385763" indent="-385763">
              <a:buFont typeface="+mj-lt"/>
              <a:buAutoNum type="arabicPeriod"/>
            </a:pPr>
            <a:r>
              <a:rPr lang="en-US" dirty="0" smtClean="0">
                <a:latin typeface="+mn-lt"/>
              </a:rPr>
              <a:t>Include Employee ID in External ID Reference if salary involved</a:t>
            </a:r>
          </a:p>
        </p:txBody>
      </p:sp>
    </p:spTree>
    <p:extLst>
      <p:ext uri="{BB962C8B-B14F-4D97-AF65-F5344CB8AC3E}">
        <p14:creationId xmlns:p14="http://schemas.microsoft.com/office/powerpoint/2010/main" val="2879756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742853"/>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Glenn Campopiano, CRA</a:t>
            </a:r>
            <a:r>
              <a:rPr lang="en-US" dirty="0">
                <a:latin typeface="Roboto"/>
                <a:ea typeface="Roboto"/>
                <a:cs typeface="Roboto"/>
              </a:rPr>
              <a:t/>
            </a:r>
            <a:br>
              <a:rPr lang="en-US" dirty="0">
                <a:latin typeface="Roboto"/>
                <a:ea typeface="Roboto"/>
                <a:cs typeface="Roboto"/>
              </a:rPr>
            </a:br>
            <a:r>
              <a:rPr lang="en-US" sz="2200" dirty="0">
                <a:solidFill>
                  <a:srgbClr val="B3A369"/>
                </a:solidFill>
                <a:latin typeface="Roboto"/>
                <a:ea typeface="Roboto"/>
                <a:cs typeface="Roboto"/>
              </a:rPr>
              <a:t>Project Accounting</a:t>
            </a:r>
            <a:br>
              <a:rPr lang="en-US" sz="2200" dirty="0">
                <a:solidFill>
                  <a:srgbClr val="B3A369"/>
                </a:solidFill>
                <a:latin typeface="Roboto"/>
                <a:ea typeface="Roboto"/>
                <a:cs typeface="Roboto"/>
              </a:rPr>
            </a:br>
            <a:r>
              <a:rPr lang="en-US" sz="2200" dirty="0">
                <a:solidFill>
                  <a:srgbClr val="B3A369"/>
                </a:solidFill>
                <a:latin typeface="Roboto"/>
                <a:ea typeface="Roboto"/>
                <a:cs typeface="Roboto"/>
              </a:rPr>
              <a:t>Director of Project Accounting</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smtClean="0">
                <a:latin typeface="Roboto"/>
                <a:ea typeface="Roboto"/>
                <a:cs typeface="Roboto"/>
              </a:rPr>
              <a:t>Project Accounting Topics</a:t>
            </a:r>
            <a:endParaRPr lang="en-US" sz="3300" dirty="0"/>
          </a:p>
        </p:txBody>
      </p:sp>
    </p:spTree>
    <p:extLst>
      <p:ext uri="{BB962C8B-B14F-4D97-AF65-F5344CB8AC3E}">
        <p14:creationId xmlns:p14="http://schemas.microsoft.com/office/powerpoint/2010/main" val="2355724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graphicFrame>
        <p:nvGraphicFramePr>
          <p:cNvPr id="4" name="object 2"/>
          <p:cNvGraphicFramePr>
            <a:graphicFrameLocks noGrp="1"/>
          </p:cNvGraphicFramePr>
          <p:nvPr>
            <p:extLst/>
          </p:nvPr>
        </p:nvGraphicFramePr>
        <p:xfrm>
          <a:off x="449262" y="1127217"/>
          <a:ext cx="8245475" cy="2433315"/>
        </p:xfrm>
        <a:graphic>
          <a:graphicData uri="http://schemas.openxmlformats.org/drawingml/2006/table">
            <a:tbl>
              <a:tblPr firstRow="1" bandRow="1">
                <a:tableStyleId>{2D5ABB26-0587-4C30-8999-92F81FD0307C}</a:tableStyleId>
              </a:tblPr>
              <a:tblGrid>
                <a:gridCol w="5352415">
                  <a:extLst>
                    <a:ext uri="{9D8B030D-6E8A-4147-A177-3AD203B41FA5}">
                      <a16:colId xmlns:a16="http://schemas.microsoft.com/office/drawing/2014/main" val="20000"/>
                    </a:ext>
                  </a:extLst>
                </a:gridCol>
                <a:gridCol w="2893060">
                  <a:extLst>
                    <a:ext uri="{9D8B030D-6E8A-4147-A177-3AD203B41FA5}">
                      <a16:colId xmlns:a16="http://schemas.microsoft.com/office/drawing/2014/main" val="20001"/>
                    </a:ext>
                  </a:extLst>
                </a:gridCol>
              </a:tblGrid>
              <a:tr h="370839">
                <a:tc>
                  <a:txBody>
                    <a:bodyPr/>
                    <a:lstStyle/>
                    <a:p>
                      <a:pPr marL="91440">
                        <a:lnSpc>
                          <a:spcPct val="100000"/>
                        </a:lnSpc>
                        <a:spcBef>
                          <a:spcPts val="310"/>
                        </a:spcBef>
                      </a:pPr>
                      <a:r>
                        <a:rPr sz="1800" b="1" spc="-40" dirty="0">
                          <a:solidFill>
                            <a:srgbClr val="FFFFFF"/>
                          </a:solidFill>
                          <a:latin typeface="Arial"/>
                          <a:cs typeface="Arial"/>
                        </a:rPr>
                        <a:t>Type </a:t>
                      </a:r>
                      <a:r>
                        <a:rPr sz="1800" b="1" dirty="0">
                          <a:solidFill>
                            <a:srgbClr val="FFFFFF"/>
                          </a:solidFill>
                          <a:latin typeface="Arial"/>
                          <a:cs typeface="Arial"/>
                        </a:rPr>
                        <a:t>of</a:t>
                      </a:r>
                      <a:r>
                        <a:rPr sz="1800" b="1" spc="35" dirty="0">
                          <a:solidFill>
                            <a:srgbClr val="FFFFFF"/>
                          </a:solidFill>
                          <a:latin typeface="Arial"/>
                          <a:cs typeface="Arial"/>
                        </a:rPr>
                        <a:t> </a:t>
                      </a:r>
                      <a:r>
                        <a:rPr sz="1800" b="1" spc="-10" dirty="0">
                          <a:solidFill>
                            <a:srgbClr val="FFFFFF"/>
                          </a:solidFill>
                          <a:latin typeface="Arial"/>
                          <a:cs typeface="Arial"/>
                        </a:rPr>
                        <a:t>Request</a:t>
                      </a:r>
                      <a:endParaRPr sz="1800" dirty="0">
                        <a:latin typeface="Arial"/>
                        <a:cs typeface="Arial"/>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1440">
                        <a:lnSpc>
                          <a:spcPct val="100000"/>
                        </a:lnSpc>
                        <a:spcBef>
                          <a:spcPts val="310"/>
                        </a:spcBef>
                      </a:pPr>
                      <a:r>
                        <a:rPr sz="1800" b="1" spc="-5" dirty="0">
                          <a:solidFill>
                            <a:srgbClr val="FFFFFF"/>
                          </a:solidFill>
                          <a:latin typeface="Arial"/>
                          <a:cs typeface="Arial"/>
                        </a:rPr>
                        <a:t>Deadline</a:t>
                      </a:r>
                      <a:endParaRPr sz="1800" dirty="0">
                        <a:latin typeface="Arial"/>
                        <a:cs typeface="Arial"/>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370839">
                <a:tc>
                  <a:txBody>
                    <a:bodyPr/>
                    <a:lstStyle/>
                    <a:p>
                      <a:pPr marL="91440">
                        <a:lnSpc>
                          <a:spcPct val="100000"/>
                        </a:lnSpc>
                        <a:spcBef>
                          <a:spcPts val="320"/>
                        </a:spcBef>
                      </a:pPr>
                      <a:r>
                        <a:rPr sz="1600" spc="-5" dirty="0">
                          <a:latin typeface="Arial"/>
                          <a:cs typeface="Arial"/>
                        </a:rPr>
                        <a:t>Written Prior </a:t>
                      </a:r>
                      <a:r>
                        <a:rPr sz="1600" spc="-50" dirty="0">
                          <a:latin typeface="Arial"/>
                          <a:cs typeface="Arial"/>
                        </a:rPr>
                        <a:t>Year </a:t>
                      </a:r>
                      <a:r>
                        <a:rPr sz="1600" spc="-5" dirty="0">
                          <a:latin typeface="Arial"/>
                          <a:cs typeface="Arial"/>
                        </a:rPr>
                        <a:t>Cost </a:t>
                      </a:r>
                      <a:r>
                        <a:rPr sz="1600" spc="-15" dirty="0">
                          <a:latin typeface="Arial"/>
                          <a:cs typeface="Arial"/>
                        </a:rPr>
                        <a:t>Transfer </a:t>
                      </a:r>
                      <a:r>
                        <a:rPr sz="1600" spc="-5" dirty="0">
                          <a:latin typeface="Arial"/>
                          <a:cs typeface="Arial"/>
                        </a:rPr>
                        <a:t>Requests for</a:t>
                      </a:r>
                      <a:r>
                        <a:rPr sz="1600" spc="110" dirty="0">
                          <a:latin typeface="Arial"/>
                          <a:cs typeface="Arial"/>
                        </a:rPr>
                        <a:t> </a:t>
                      </a:r>
                      <a:r>
                        <a:rPr sz="1600" spc="-10" dirty="0">
                          <a:latin typeface="Arial"/>
                          <a:cs typeface="Arial"/>
                        </a:rPr>
                        <a:t>Grants</a:t>
                      </a:r>
                      <a:endParaRPr sz="1600" dirty="0">
                        <a:latin typeface="Arial"/>
                        <a:cs typeface="Arial"/>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1440">
                        <a:lnSpc>
                          <a:spcPct val="100000"/>
                        </a:lnSpc>
                        <a:spcBef>
                          <a:spcPts val="320"/>
                        </a:spcBef>
                      </a:pPr>
                      <a:r>
                        <a:rPr sz="1600" spc="-25" dirty="0">
                          <a:latin typeface="Arial"/>
                          <a:cs typeface="Arial"/>
                        </a:rPr>
                        <a:t>Friday, </a:t>
                      </a:r>
                      <a:r>
                        <a:rPr sz="1600" spc="-5" dirty="0">
                          <a:latin typeface="Arial"/>
                          <a:cs typeface="Arial"/>
                        </a:rPr>
                        <a:t>June</a:t>
                      </a:r>
                      <a:r>
                        <a:rPr sz="1600" spc="45" dirty="0">
                          <a:latin typeface="Arial"/>
                          <a:cs typeface="Arial"/>
                        </a:rPr>
                        <a:t> </a:t>
                      </a:r>
                      <a:r>
                        <a:rPr sz="1600" dirty="0" smtClean="0">
                          <a:latin typeface="Arial"/>
                          <a:cs typeface="Arial"/>
                        </a:rPr>
                        <a:t>1</a:t>
                      </a:r>
                      <a:r>
                        <a:rPr lang="en-US" sz="1600" dirty="0" smtClean="0">
                          <a:latin typeface="Arial"/>
                          <a:cs typeface="Arial"/>
                        </a:rPr>
                        <a:t>8</a:t>
                      </a:r>
                      <a:r>
                        <a:rPr sz="1575" baseline="26455" dirty="0" smtClean="0">
                          <a:latin typeface="Arial"/>
                          <a:cs typeface="Arial"/>
                        </a:rPr>
                        <a:t>th</a:t>
                      </a:r>
                      <a:endParaRPr sz="1575" baseline="26455" dirty="0">
                        <a:latin typeface="Arial"/>
                        <a:cs typeface="Arial"/>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370839">
                <a:tc>
                  <a:txBody>
                    <a:bodyPr/>
                    <a:lstStyle/>
                    <a:p>
                      <a:pPr marL="91440">
                        <a:lnSpc>
                          <a:spcPct val="100000"/>
                        </a:lnSpc>
                        <a:spcBef>
                          <a:spcPts val="320"/>
                        </a:spcBef>
                      </a:pPr>
                      <a:r>
                        <a:rPr sz="1600" spc="-5" dirty="0">
                          <a:latin typeface="Arial"/>
                          <a:cs typeface="Arial"/>
                        </a:rPr>
                        <a:t>Written Cost </a:t>
                      </a:r>
                      <a:r>
                        <a:rPr sz="1600" spc="-15" dirty="0">
                          <a:latin typeface="Arial"/>
                          <a:cs typeface="Arial"/>
                        </a:rPr>
                        <a:t>Transfer </a:t>
                      </a:r>
                      <a:r>
                        <a:rPr sz="1600" spc="-5" dirty="0">
                          <a:latin typeface="Arial"/>
                          <a:cs typeface="Arial"/>
                        </a:rPr>
                        <a:t>Requests for </a:t>
                      </a:r>
                      <a:r>
                        <a:rPr sz="1600" spc="-10" dirty="0">
                          <a:latin typeface="Arial"/>
                          <a:cs typeface="Arial"/>
                        </a:rPr>
                        <a:t>Grants </a:t>
                      </a:r>
                      <a:r>
                        <a:rPr sz="1600" spc="-5" dirty="0">
                          <a:latin typeface="Arial"/>
                          <a:cs typeface="Arial"/>
                        </a:rPr>
                        <a:t>&lt; 90</a:t>
                      </a:r>
                      <a:r>
                        <a:rPr sz="1600" spc="114" dirty="0">
                          <a:latin typeface="Arial"/>
                          <a:cs typeface="Arial"/>
                        </a:rPr>
                        <a:t> </a:t>
                      </a:r>
                      <a:r>
                        <a:rPr sz="1600" spc="-10" dirty="0">
                          <a:latin typeface="Arial"/>
                          <a:cs typeface="Arial"/>
                        </a:rPr>
                        <a:t>Days</a:t>
                      </a:r>
                      <a:endParaRPr sz="1600" dirty="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91440">
                        <a:lnSpc>
                          <a:spcPct val="100000"/>
                        </a:lnSpc>
                        <a:spcBef>
                          <a:spcPts val="320"/>
                        </a:spcBef>
                      </a:pPr>
                      <a:r>
                        <a:rPr sz="1600" spc="-25" dirty="0">
                          <a:latin typeface="Arial"/>
                          <a:cs typeface="Arial"/>
                        </a:rPr>
                        <a:t>Monday, </a:t>
                      </a:r>
                      <a:r>
                        <a:rPr sz="1600" spc="-5" dirty="0">
                          <a:latin typeface="Arial"/>
                          <a:cs typeface="Arial"/>
                        </a:rPr>
                        <a:t>June</a:t>
                      </a:r>
                      <a:r>
                        <a:rPr sz="1600" spc="45" dirty="0">
                          <a:latin typeface="Arial"/>
                          <a:cs typeface="Arial"/>
                        </a:rPr>
                        <a:t> </a:t>
                      </a:r>
                      <a:r>
                        <a:rPr lang="en-US" sz="1600" dirty="0" smtClean="0">
                          <a:latin typeface="Arial"/>
                          <a:cs typeface="Arial"/>
                        </a:rPr>
                        <a:t>21</a:t>
                      </a:r>
                      <a:r>
                        <a:rPr lang="en-US" sz="1575" baseline="26455" dirty="0" smtClean="0">
                          <a:latin typeface="Arial"/>
                          <a:cs typeface="Arial"/>
                        </a:rPr>
                        <a:t>st</a:t>
                      </a:r>
                      <a:endParaRPr sz="1575" baseline="26455" dirty="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579120">
                <a:tc>
                  <a:txBody>
                    <a:bodyPr/>
                    <a:lstStyle/>
                    <a:p>
                      <a:pPr marL="91440" marR="1071880">
                        <a:lnSpc>
                          <a:spcPct val="100000"/>
                        </a:lnSpc>
                        <a:spcBef>
                          <a:spcPts val="320"/>
                        </a:spcBef>
                      </a:pPr>
                      <a:r>
                        <a:rPr sz="1600" spc="-5" dirty="0">
                          <a:latin typeface="Arial"/>
                          <a:cs typeface="Arial"/>
                        </a:rPr>
                        <a:t>Request </a:t>
                      </a:r>
                      <a:r>
                        <a:rPr sz="1600" spc="-10" dirty="0">
                          <a:latin typeface="Arial"/>
                          <a:cs typeface="Arial"/>
                        </a:rPr>
                        <a:t>Framework </a:t>
                      </a:r>
                      <a:r>
                        <a:rPr sz="1600" spc="-5" dirty="0">
                          <a:latin typeface="Arial"/>
                          <a:cs typeface="Arial"/>
                        </a:rPr>
                        <a:t>Submissions </a:t>
                      </a:r>
                      <a:r>
                        <a:rPr sz="1600" spc="-10" dirty="0">
                          <a:latin typeface="Arial"/>
                          <a:cs typeface="Arial"/>
                        </a:rPr>
                        <a:t>(New </a:t>
                      </a:r>
                      <a:r>
                        <a:rPr sz="1600" spc="-15" dirty="0">
                          <a:latin typeface="Arial"/>
                          <a:cs typeface="Arial"/>
                        </a:rPr>
                        <a:t>Award  </a:t>
                      </a:r>
                      <a:r>
                        <a:rPr sz="1600" spc="-10" dirty="0">
                          <a:latin typeface="Arial"/>
                          <a:cs typeface="Arial"/>
                        </a:rPr>
                        <a:t>Line/Grant and Change Grant </a:t>
                      </a:r>
                      <a:r>
                        <a:rPr sz="1600" spc="-5" dirty="0">
                          <a:latin typeface="Arial"/>
                          <a:cs typeface="Arial"/>
                        </a:rPr>
                        <a:t>Attributes)</a:t>
                      </a:r>
                      <a:endParaRPr sz="1600" dirty="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91440">
                        <a:lnSpc>
                          <a:spcPct val="100000"/>
                        </a:lnSpc>
                        <a:spcBef>
                          <a:spcPts val="320"/>
                        </a:spcBef>
                      </a:pPr>
                      <a:r>
                        <a:rPr lang="en-US" sz="1600" spc="-30" dirty="0" smtClean="0">
                          <a:latin typeface="Arial"/>
                          <a:cs typeface="Arial"/>
                        </a:rPr>
                        <a:t>Wednes</a:t>
                      </a:r>
                      <a:r>
                        <a:rPr sz="1600" spc="-30" dirty="0" smtClean="0">
                          <a:latin typeface="Arial"/>
                          <a:cs typeface="Arial"/>
                        </a:rPr>
                        <a:t>day</a:t>
                      </a:r>
                      <a:r>
                        <a:rPr sz="1600" spc="-30" dirty="0">
                          <a:latin typeface="Arial"/>
                          <a:cs typeface="Arial"/>
                        </a:rPr>
                        <a:t>, </a:t>
                      </a:r>
                      <a:r>
                        <a:rPr sz="1600" spc="-5" dirty="0">
                          <a:latin typeface="Arial"/>
                          <a:cs typeface="Arial"/>
                        </a:rPr>
                        <a:t>June</a:t>
                      </a:r>
                      <a:r>
                        <a:rPr sz="1600" spc="50" dirty="0">
                          <a:latin typeface="Arial"/>
                          <a:cs typeface="Arial"/>
                        </a:rPr>
                        <a:t> </a:t>
                      </a:r>
                      <a:r>
                        <a:rPr sz="1600" dirty="0">
                          <a:latin typeface="Arial"/>
                          <a:cs typeface="Arial"/>
                        </a:rPr>
                        <a:t>30</a:t>
                      </a:r>
                      <a:r>
                        <a:rPr sz="1575" baseline="26455" dirty="0">
                          <a:latin typeface="Arial"/>
                          <a:cs typeface="Arial"/>
                        </a:rPr>
                        <a:t>th</a:t>
                      </a: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370839">
                <a:tc>
                  <a:txBody>
                    <a:bodyPr/>
                    <a:lstStyle/>
                    <a:p>
                      <a:pPr marL="91440">
                        <a:lnSpc>
                          <a:spcPct val="100000"/>
                        </a:lnSpc>
                        <a:spcBef>
                          <a:spcPts val="320"/>
                        </a:spcBef>
                      </a:pPr>
                      <a:r>
                        <a:rPr sz="1600" spc="-10" dirty="0">
                          <a:latin typeface="Arial"/>
                          <a:cs typeface="Arial"/>
                        </a:rPr>
                        <a:t>Budget Amendment </a:t>
                      </a:r>
                      <a:r>
                        <a:rPr sz="1600" spc="-5" dirty="0">
                          <a:latin typeface="Arial"/>
                          <a:cs typeface="Arial"/>
                        </a:rPr>
                        <a:t>by Organization Requests for</a:t>
                      </a:r>
                      <a:r>
                        <a:rPr sz="1600" dirty="0">
                          <a:latin typeface="Arial"/>
                          <a:cs typeface="Arial"/>
                        </a:rPr>
                        <a:t> </a:t>
                      </a:r>
                      <a:r>
                        <a:rPr sz="1600" spc="-10" dirty="0">
                          <a:latin typeface="Arial"/>
                          <a:cs typeface="Arial"/>
                        </a:rPr>
                        <a:t>Grants</a:t>
                      </a:r>
                      <a:endParaRPr sz="1600" dirty="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91440">
                        <a:lnSpc>
                          <a:spcPct val="100000"/>
                        </a:lnSpc>
                        <a:spcBef>
                          <a:spcPts val="320"/>
                        </a:spcBef>
                      </a:pPr>
                      <a:r>
                        <a:rPr lang="en-US" sz="1600" spc="-25" dirty="0" smtClean="0">
                          <a:latin typeface="Arial"/>
                          <a:cs typeface="Arial"/>
                        </a:rPr>
                        <a:t>Tues</a:t>
                      </a:r>
                      <a:r>
                        <a:rPr sz="1600" spc="-25" dirty="0" smtClean="0">
                          <a:latin typeface="Arial"/>
                          <a:cs typeface="Arial"/>
                        </a:rPr>
                        <a:t>day</a:t>
                      </a:r>
                      <a:r>
                        <a:rPr sz="1600" spc="-25" dirty="0">
                          <a:latin typeface="Arial"/>
                          <a:cs typeface="Arial"/>
                        </a:rPr>
                        <a:t>, </a:t>
                      </a:r>
                      <a:r>
                        <a:rPr sz="1600" spc="-5" dirty="0">
                          <a:latin typeface="Arial"/>
                          <a:cs typeface="Arial"/>
                        </a:rPr>
                        <a:t>July</a:t>
                      </a:r>
                      <a:r>
                        <a:rPr sz="1600" spc="40" dirty="0">
                          <a:latin typeface="Arial"/>
                          <a:cs typeface="Arial"/>
                        </a:rPr>
                        <a:t> </a:t>
                      </a:r>
                      <a:r>
                        <a:rPr sz="1600" dirty="0">
                          <a:latin typeface="Arial"/>
                          <a:cs typeface="Arial"/>
                        </a:rPr>
                        <a:t>6</a:t>
                      </a:r>
                      <a:r>
                        <a:rPr sz="1575" baseline="26455" dirty="0">
                          <a:latin typeface="Arial"/>
                          <a:cs typeface="Arial"/>
                        </a:rPr>
                        <a:t>th</a:t>
                      </a: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r h="370839">
                <a:tc>
                  <a:txBody>
                    <a:bodyPr/>
                    <a:lstStyle/>
                    <a:p>
                      <a:pPr marL="91440">
                        <a:lnSpc>
                          <a:spcPct val="100000"/>
                        </a:lnSpc>
                        <a:spcBef>
                          <a:spcPts val="320"/>
                        </a:spcBef>
                      </a:pPr>
                      <a:r>
                        <a:rPr sz="1600" spc="-5" dirty="0">
                          <a:latin typeface="Arial"/>
                          <a:cs typeface="Arial"/>
                        </a:rPr>
                        <a:t>Accounting Journals </a:t>
                      </a:r>
                      <a:r>
                        <a:rPr sz="1600" spc="-10" dirty="0">
                          <a:latin typeface="Arial"/>
                          <a:cs typeface="Arial"/>
                        </a:rPr>
                        <a:t>and </a:t>
                      </a:r>
                      <a:r>
                        <a:rPr sz="1600" spc="-5" dirty="0">
                          <a:latin typeface="Arial"/>
                          <a:cs typeface="Arial"/>
                        </a:rPr>
                        <a:t>Adjustments for</a:t>
                      </a:r>
                      <a:r>
                        <a:rPr sz="1600" spc="-65" dirty="0">
                          <a:latin typeface="Arial"/>
                          <a:cs typeface="Arial"/>
                        </a:rPr>
                        <a:t> </a:t>
                      </a:r>
                      <a:r>
                        <a:rPr sz="1600" spc="-10" dirty="0">
                          <a:latin typeface="Arial"/>
                          <a:cs typeface="Arial"/>
                        </a:rPr>
                        <a:t>Grants</a:t>
                      </a:r>
                      <a:endParaRPr sz="1600" dirty="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90805">
                        <a:lnSpc>
                          <a:spcPct val="100000"/>
                        </a:lnSpc>
                        <a:spcBef>
                          <a:spcPts val="320"/>
                        </a:spcBef>
                      </a:pPr>
                      <a:r>
                        <a:rPr sz="1600" spc="-25" dirty="0">
                          <a:latin typeface="Arial"/>
                          <a:cs typeface="Arial"/>
                        </a:rPr>
                        <a:t>Friday, </a:t>
                      </a:r>
                      <a:r>
                        <a:rPr sz="1600" spc="-5" dirty="0">
                          <a:latin typeface="Arial"/>
                          <a:cs typeface="Arial"/>
                        </a:rPr>
                        <a:t>June</a:t>
                      </a:r>
                      <a:r>
                        <a:rPr sz="1600" spc="45" dirty="0">
                          <a:latin typeface="Arial"/>
                          <a:cs typeface="Arial"/>
                        </a:rPr>
                        <a:t> </a:t>
                      </a:r>
                      <a:r>
                        <a:rPr sz="1600" dirty="0" smtClean="0">
                          <a:latin typeface="Arial"/>
                          <a:cs typeface="Arial"/>
                        </a:rPr>
                        <a:t>2</a:t>
                      </a:r>
                      <a:r>
                        <a:rPr lang="en-US" sz="1600" dirty="0" smtClean="0">
                          <a:latin typeface="Arial"/>
                          <a:cs typeface="Arial"/>
                        </a:rPr>
                        <a:t>5</a:t>
                      </a:r>
                      <a:r>
                        <a:rPr sz="1575" baseline="26455" dirty="0" smtClean="0">
                          <a:latin typeface="Arial"/>
                          <a:cs typeface="Arial"/>
                        </a:rPr>
                        <a:t>th</a:t>
                      </a:r>
                      <a:endParaRPr sz="1575" baseline="26455" dirty="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5"/>
                  </a:ext>
                </a:extLst>
              </a:tr>
            </a:tbl>
          </a:graphicData>
        </a:graphic>
      </p:graphicFrame>
      <p:sp>
        <p:nvSpPr>
          <p:cNvPr id="5" name="object 3"/>
          <p:cNvSpPr txBox="1"/>
          <p:nvPr/>
        </p:nvSpPr>
        <p:spPr>
          <a:xfrm>
            <a:off x="449262" y="3951164"/>
            <a:ext cx="8428990" cy="1351280"/>
          </a:xfrm>
          <a:prstGeom prst="rect">
            <a:avLst/>
          </a:prstGeom>
        </p:spPr>
        <p:txBody>
          <a:bodyPr vert="horz" wrap="square" lIns="0" tIns="12700" rIns="0" bIns="0" rtlCol="0">
            <a:spAutoFit/>
          </a:bodyPr>
          <a:lstStyle/>
          <a:p>
            <a:pPr marL="299085" marR="5080" indent="-287020">
              <a:spcBef>
                <a:spcPts val="100"/>
              </a:spcBef>
              <a:buFont typeface="Wingdings"/>
              <a:buChar char=""/>
              <a:tabLst>
                <a:tab pos="299720" algn="l"/>
              </a:tabLst>
            </a:pPr>
            <a:r>
              <a:rPr spc="-10" dirty="0">
                <a:latin typeface="Arial"/>
                <a:cs typeface="Arial"/>
              </a:rPr>
              <a:t>Last day </a:t>
            </a:r>
            <a:r>
              <a:rPr spc="-5" dirty="0">
                <a:latin typeface="Arial"/>
                <a:cs typeface="Arial"/>
              </a:rPr>
              <a:t>for </a:t>
            </a:r>
            <a:r>
              <a:rPr spc="-10" dirty="0">
                <a:latin typeface="Arial"/>
                <a:cs typeface="Arial"/>
              </a:rPr>
              <a:t>Office </a:t>
            </a:r>
            <a:r>
              <a:rPr spc="-5" dirty="0">
                <a:latin typeface="Arial"/>
                <a:cs typeface="Arial"/>
              </a:rPr>
              <a:t>of </a:t>
            </a:r>
            <a:r>
              <a:rPr spc="-10" dirty="0">
                <a:latin typeface="Arial"/>
                <a:cs typeface="Arial"/>
              </a:rPr>
              <a:t>Sponsored </a:t>
            </a:r>
            <a:r>
              <a:rPr spc="-5" dirty="0">
                <a:latin typeface="Arial"/>
                <a:cs typeface="Arial"/>
              </a:rPr>
              <a:t>Programs (OSP) </a:t>
            </a:r>
            <a:r>
              <a:rPr spc="-10" dirty="0">
                <a:latin typeface="Arial"/>
                <a:cs typeface="Arial"/>
              </a:rPr>
              <a:t>integration </a:t>
            </a:r>
            <a:r>
              <a:rPr dirty="0">
                <a:latin typeface="Arial"/>
                <a:cs typeface="Arial"/>
              </a:rPr>
              <a:t>to </a:t>
            </a:r>
            <a:r>
              <a:rPr spc="-10" dirty="0">
                <a:latin typeface="Arial"/>
                <a:cs typeface="Arial"/>
              </a:rPr>
              <a:t>Workday </a:t>
            </a:r>
            <a:r>
              <a:rPr spc="-5" dirty="0">
                <a:latin typeface="Arial"/>
                <a:cs typeface="Arial"/>
              </a:rPr>
              <a:t>Grants  for </a:t>
            </a:r>
            <a:r>
              <a:rPr spc="-10" dirty="0">
                <a:latin typeface="Arial"/>
                <a:cs typeface="Arial"/>
              </a:rPr>
              <a:t>new </a:t>
            </a:r>
            <a:r>
              <a:rPr spc="-15" dirty="0">
                <a:latin typeface="Arial"/>
                <a:cs typeface="Arial"/>
              </a:rPr>
              <a:t>awards </a:t>
            </a:r>
            <a:r>
              <a:rPr spc="-10" dirty="0">
                <a:latin typeface="Arial"/>
                <a:cs typeface="Arial"/>
              </a:rPr>
              <a:t>and </a:t>
            </a:r>
            <a:r>
              <a:rPr spc="-5" dirty="0">
                <a:latin typeface="Arial"/>
                <a:cs typeface="Arial"/>
              </a:rPr>
              <a:t>modifications is </a:t>
            </a:r>
            <a:r>
              <a:rPr spc="-30" dirty="0">
                <a:latin typeface="Arial"/>
                <a:cs typeface="Arial"/>
              </a:rPr>
              <a:t>Friday, </a:t>
            </a:r>
            <a:r>
              <a:rPr spc="-5" dirty="0">
                <a:latin typeface="Arial"/>
                <a:cs typeface="Arial"/>
              </a:rPr>
              <a:t>June </a:t>
            </a:r>
            <a:r>
              <a:rPr spc="-10" dirty="0">
                <a:latin typeface="Arial"/>
                <a:cs typeface="Arial"/>
              </a:rPr>
              <a:t>2</a:t>
            </a:r>
            <a:r>
              <a:rPr lang="en-US" spc="-10" dirty="0">
                <a:latin typeface="Arial"/>
                <a:cs typeface="Arial"/>
              </a:rPr>
              <a:t>5</a:t>
            </a:r>
            <a:r>
              <a:rPr spc="-10" dirty="0">
                <a:latin typeface="Arial"/>
                <a:cs typeface="Arial"/>
              </a:rPr>
              <a:t>,</a:t>
            </a:r>
            <a:r>
              <a:rPr spc="195" dirty="0">
                <a:latin typeface="Arial"/>
                <a:cs typeface="Arial"/>
              </a:rPr>
              <a:t> </a:t>
            </a:r>
            <a:r>
              <a:rPr spc="-10" dirty="0">
                <a:latin typeface="Arial"/>
                <a:cs typeface="Arial"/>
              </a:rPr>
              <a:t>202</a:t>
            </a:r>
            <a:r>
              <a:rPr lang="en-US" spc="-10" dirty="0">
                <a:latin typeface="Arial"/>
                <a:cs typeface="Arial"/>
              </a:rPr>
              <a:t>1</a:t>
            </a:r>
            <a:endParaRPr dirty="0">
              <a:latin typeface="Arial"/>
              <a:cs typeface="Arial"/>
            </a:endParaRPr>
          </a:p>
          <a:p>
            <a:pPr>
              <a:spcBef>
                <a:spcPts val="15"/>
              </a:spcBef>
              <a:buFont typeface="Wingdings"/>
              <a:buChar char=""/>
            </a:pPr>
            <a:endParaRPr sz="1550" dirty="0">
              <a:latin typeface="Arial"/>
              <a:cs typeface="Arial"/>
            </a:endParaRPr>
          </a:p>
          <a:p>
            <a:pPr marL="299085" marR="273685" indent="-287020">
              <a:buFont typeface="Wingdings"/>
              <a:buChar char=""/>
              <a:tabLst>
                <a:tab pos="299720" algn="l"/>
              </a:tabLst>
            </a:pPr>
            <a:r>
              <a:rPr spc="-5" dirty="0">
                <a:latin typeface="Arial"/>
                <a:cs typeface="Arial"/>
              </a:rPr>
              <a:t>ICOL notices </a:t>
            </a:r>
            <a:r>
              <a:rPr spc="-10" dirty="0">
                <a:latin typeface="Arial"/>
                <a:cs typeface="Arial"/>
              </a:rPr>
              <a:t>should </a:t>
            </a:r>
            <a:r>
              <a:rPr spc="-5" dirty="0">
                <a:latin typeface="Arial"/>
                <a:cs typeface="Arial"/>
              </a:rPr>
              <a:t>be received by </a:t>
            </a:r>
            <a:r>
              <a:rPr spc="-10" dirty="0">
                <a:latin typeface="Arial"/>
                <a:cs typeface="Arial"/>
              </a:rPr>
              <a:t>appropriate </a:t>
            </a:r>
            <a:r>
              <a:rPr spc="-5" dirty="0">
                <a:latin typeface="Arial"/>
                <a:cs typeface="Arial"/>
              </a:rPr>
              <a:t>parties </a:t>
            </a:r>
            <a:r>
              <a:rPr spc="-10" dirty="0">
                <a:latin typeface="Arial"/>
                <a:cs typeface="Arial"/>
              </a:rPr>
              <a:t>once new </a:t>
            </a:r>
            <a:r>
              <a:rPr spc="-15" dirty="0">
                <a:latin typeface="Arial"/>
                <a:cs typeface="Arial"/>
              </a:rPr>
              <a:t>awards </a:t>
            </a:r>
            <a:r>
              <a:rPr spc="-10" dirty="0">
                <a:latin typeface="Arial"/>
                <a:cs typeface="Arial"/>
              </a:rPr>
              <a:t>and  </a:t>
            </a:r>
            <a:r>
              <a:rPr spc="-5" dirty="0">
                <a:latin typeface="Arial"/>
                <a:cs typeface="Arial"/>
              </a:rPr>
              <a:t>mods are completed in</a:t>
            </a:r>
            <a:r>
              <a:rPr spc="20" dirty="0">
                <a:latin typeface="Arial"/>
                <a:cs typeface="Arial"/>
              </a:rPr>
              <a:t> </a:t>
            </a:r>
            <a:r>
              <a:rPr spc="-30" dirty="0">
                <a:latin typeface="Arial"/>
                <a:cs typeface="Arial"/>
              </a:rPr>
              <a:t>Workday.</a:t>
            </a:r>
            <a:endParaRPr dirty="0">
              <a:latin typeface="Arial"/>
              <a:cs typeface="Arial"/>
            </a:endParaRPr>
          </a:p>
        </p:txBody>
      </p:sp>
    </p:spTree>
    <p:extLst>
      <p:ext uri="{BB962C8B-B14F-4D97-AF65-F5344CB8AC3E}">
        <p14:creationId xmlns:p14="http://schemas.microsoft.com/office/powerpoint/2010/main" val="885805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sp>
        <p:nvSpPr>
          <p:cNvPr id="6" name="Subtitle 2"/>
          <p:cNvSpPr txBox="1">
            <a:spLocks/>
          </p:cNvSpPr>
          <p:nvPr/>
        </p:nvSpPr>
        <p:spPr>
          <a:xfrm>
            <a:off x="0" y="2906713"/>
            <a:ext cx="9144000" cy="16557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smtClean="0">
                <a:latin typeface="+mn-lt"/>
              </a:rPr>
              <a:t>For Service Now requests for a prior year salary cost transfer documentation should include a cost transfer form, appropriately signed ASR and any supporting documentation and emails.</a:t>
            </a:r>
          </a:p>
          <a:p>
            <a:endParaRPr lang="en-US" dirty="0"/>
          </a:p>
        </p:txBody>
      </p:sp>
    </p:spTree>
    <p:extLst>
      <p:ext uri="{BB962C8B-B14F-4D97-AF65-F5344CB8AC3E}">
        <p14:creationId xmlns:p14="http://schemas.microsoft.com/office/powerpoint/2010/main" val="447142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093" y="3707258"/>
            <a:ext cx="4073814"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a:effectLst>
                  <a:outerShdw blurRad="38100" dist="38100" dir="2700000" algn="tl">
                    <a:srgbClr val="000000">
                      <a:alpha val="43137"/>
                    </a:srgbClr>
                  </a:outerShdw>
                </a:effectLst>
                <a:latin typeface="Roboto"/>
                <a:ea typeface="Roboto"/>
                <a:cs typeface="Roboto"/>
              </a:rPr>
              <a:t>Josh </a:t>
            </a:r>
            <a:r>
              <a:rPr lang="en-US" dirty="0">
                <a:solidFill>
                  <a:srgbClr val="B3A369"/>
                </a:solidFill>
                <a:effectLst>
                  <a:outerShdw blurRad="38100" dist="38100" dir="2700000" algn="tl">
                    <a:srgbClr val="000000">
                      <a:alpha val="43137"/>
                    </a:srgbClr>
                  </a:outerShdw>
                </a:effectLst>
                <a:latin typeface="Roboto"/>
                <a:ea typeface="Roboto"/>
                <a:cs typeface="Roboto"/>
              </a:rPr>
              <a:t>Rosenberg</a:t>
            </a:r>
            <a:r>
              <a:rPr lang="en-US" dirty="0">
                <a:latin typeface="Roboto"/>
                <a:ea typeface="Roboto"/>
                <a:cs typeface="Roboto"/>
              </a:rPr>
              <a:t/>
            </a:r>
            <a:br>
              <a:rPr lang="en-US" dirty="0">
                <a:latin typeface="Roboto"/>
                <a:ea typeface="Roboto"/>
                <a:cs typeface="Roboto"/>
              </a:rPr>
            </a:br>
            <a:r>
              <a:rPr lang="en-US" sz="2200" dirty="0">
                <a:solidFill>
                  <a:srgbClr val="B3A369"/>
                </a:solidFill>
                <a:latin typeface="Roboto"/>
                <a:ea typeface="Roboto"/>
                <a:cs typeface="Roboto"/>
              </a:rPr>
              <a:t>Sr. Director, Grants and Contracts</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14639"/>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2200867"/>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a:solidFill>
                  <a:srgbClr val="003057"/>
                </a:solidFill>
                <a:effectLst>
                  <a:outerShdw blurRad="38100" dist="38100" dir="2700000" algn="tl">
                    <a:srgbClr val="000000">
                      <a:alpha val="43137"/>
                    </a:srgbClr>
                  </a:outerShdw>
                </a:effectLst>
                <a:latin typeface="Roboto"/>
                <a:ea typeface="Roboto"/>
                <a:cs typeface="Roboto"/>
              </a:rPr>
              <a:t>Grants and Contracts</a:t>
            </a:r>
          </a:p>
          <a:p>
            <a:pPr algn="ctr"/>
            <a:r>
              <a:rPr lang="en-US" sz="2800" dirty="0">
                <a:solidFill>
                  <a:srgbClr val="003057"/>
                </a:solidFill>
                <a:effectLst>
                  <a:outerShdw blurRad="38100" dist="38100" dir="2700000" algn="tl">
                    <a:srgbClr val="000000">
                      <a:alpha val="43137"/>
                    </a:srgbClr>
                  </a:outerShdw>
                </a:effectLst>
                <a:latin typeface="Roboto"/>
                <a:ea typeface="Roboto"/>
                <a:cs typeface="Roboto"/>
              </a:rPr>
              <a:t>General Updates</a:t>
            </a:r>
            <a:endParaRPr lang="en-US" sz="2800" dirty="0">
              <a:solidFill>
                <a:srgbClr val="003057"/>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3152775" y="6092814"/>
            <a:ext cx="2838450" cy="581025"/>
          </a:xfrm>
          <a:prstGeom prst="rect">
            <a:avLst/>
          </a:prstGeom>
        </p:spPr>
      </p:pic>
    </p:spTree>
    <p:extLst>
      <p:ext uri="{BB962C8B-B14F-4D97-AF65-F5344CB8AC3E}">
        <p14:creationId xmlns:p14="http://schemas.microsoft.com/office/powerpoint/2010/main" val="2544715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sp>
        <p:nvSpPr>
          <p:cNvPr id="4" name="object 3"/>
          <p:cNvSpPr txBox="1"/>
          <p:nvPr/>
        </p:nvSpPr>
        <p:spPr>
          <a:xfrm>
            <a:off x="884303" y="1478155"/>
            <a:ext cx="7779384" cy="2848857"/>
          </a:xfrm>
          <a:prstGeom prst="rect">
            <a:avLst/>
          </a:prstGeom>
        </p:spPr>
        <p:txBody>
          <a:bodyPr vert="horz" wrap="square" lIns="0" tIns="238125" rIns="0" bIns="0" rtlCol="0">
            <a:spAutoFit/>
          </a:bodyPr>
          <a:lstStyle/>
          <a:p>
            <a:pPr marL="12700">
              <a:spcBef>
                <a:spcPts val="1875"/>
              </a:spcBef>
              <a:defRPr/>
            </a:pPr>
            <a:r>
              <a:rPr sz="2800" b="1" spc="-5" dirty="0">
                <a:solidFill>
                  <a:prstClr val="black"/>
                </a:solidFill>
                <a:cs typeface="Arial"/>
              </a:rPr>
              <a:t>Grants</a:t>
            </a:r>
            <a:r>
              <a:rPr sz="2800" b="1" spc="10" dirty="0">
                <a:solidFill>
                  <a:prstClr val="black"/>
                </a:solidFill>
                <a:cs typeface="Arial"/>
              </a:rPr>
              <a:t> </a:t>
            </a:r>
            <a:r>
              <a:rPr sz="2800" b="1" spc="-5" dirty="0">
                <a:solidFill>
                  <a:prstClr val="black"/>
                </a:solidFill>
                <a:cs typeface="Arial"/>
              </a:rPr>
              <a:t>Reports</a:t>
            </a:r>
            <a:endParaRPr sz="2800" dirty="0">
              <a:solidFill>
                <a:prstClr val="black"/>
              </a:solidFill>
              <a:cs typeface="Arial"/>
            </a:endParaRPr>
          </a:p>
          <a:p>
            <a:pPr marL="241300" indent="-228600">
              <a:spcBef>
                <a:spcPts val="1280"/>
              </a:spcBef>
              <a:buSzPct val="95000"/>
              <a:buFont typeface="Wingdings"/>
              <a:buChar char=""/>
              <a:tabLst>
                <a:tab pos="241300" algn="l"/>
              </a:tabLst>
              <a:defRPr/>
            </a:pPr>
            <a:r>
              <a:rPr sz="2000" u="sng" dirty="0">
                <a:solidFill>
                  <a:prstClr val="black"/>
                </a:solidFill>
                <a:uFill>
                  <a:solidFill>
                    <a:srgbClr val="000000"/>
                  </a:solidFill>
                </a:uFill>
                <a:cs typeface="Arial"/>
              </a:rPr>
              <a:t>S</a:t>
            </a:r>
            <a:r>
              <a:rPr sz="2000" dirty="0">
                <a:solidFill>
                  <a:prstClr val="black"/>
                </a:solidFill>
                <a:cs typeface="Arial"/>
              </a:rPr>
              <a:t>ponsored </a:t>
            </a:r>
            <a:r>
              <a:rPr sz="2000" u="sng" spc="-10" dirty="0">
                <a:solidFill>
                  <a:prstClr val="black"/>
                </a:solidFill>
                <a:uFill>
                  <a:solidFill>
                    <a:srgbClr val="000000"/>
                  </a:solidFill>
                </a:uFill>
                <a:cs typeface="Arial"/>
              </a:rPr>
              <a:t>A</a:t>
            </a:r>
            <a:r>
              <a:rPr sz="2000" spc="-10" dirty="0">
                <a:solidFill>
                  <a:prstClr val="black"/>
                </a:solidFill>
                <a:cs typeface="Arial"/>
              </a:rPr>
              <a:t>ward </a:t>
            </a:r>
            <a:r>
              <a:rPr sz="2000" u="sng" dirty="0">
                <a:solidFill>
                  <a:prstClr val="black"/>
                </a:solidFill>
                <a:uFill>
                  <a:solidFill>
                    <a:srgbClr val="000000"/>
                  </a:solidFill>
                </a:uFill>
                <a:cs typeface="Arial"/>
              </a:rPr>
              <a:t>B</a:t>
            </a:r>
            <a:r>
              <a:rPr sz="2000" dirty="0">
                <a:solidFill>
                  <a:prstClr val="black"/>
                </a:solidFill>
                <a:cs typeface="Arial"/>
              </a:rPr>
              <a:t>udget </a:t>
            </a:r>
            <a:r>
              <a:rPr sz="2000" u="sng" dirty="0">
                <a:solidFill>
                  <a:prstClr val="black"/>
                </a:solidFill>
                <a:uFill>
                  <a:solidFill>
                    <a:srgbClr val="000000"/>
                  </a:solidFill>
                </a:uFill>
                <a:cs typeface="Arial"/>
              </a:rPr>
              <a:t>E</a:t>
            </a:r>
            <a:r>
              <a:rPr sz="2000" dirty="0">
                <a:solidFill>
                  <a:prstClr val="black"/>
                </a:solidFill>
                <a:cs typeface="Arial"/>
              </a:rPr>
              <a:t>xpense </a:t>
            </a:r>
            <a:r>
              <a:rPr sz="2000" u="sng" dirty="0">
                <a:solidFill>
                  <a:prstClr val="black"/>
                </a:solidFill>
                <a:uFill>
                  <a:solidFill>
                    <a:srgbClr val="000000"/>
                  </a:solidFill>
                </a:uFill>
                <a:cs typeface="Arial"/>
              </a:rPr>
              <a:t>R</a:t>
            </a:r>
            <a:r>
              <a:rPr sz="2000" dirty="0">
                <a:solidFill>
                  <a:prstClr val="black"/>
                </a:solidFill>
                <a:cs typeface="Arial"/>
              </a:rPr>
              <a:t>eport</a:t>
            </a:r>
            <a:r>
              <a:rPr sz="2000" spc="-254" dirty="0">
                <a:solidFill>
                  <a:prstClr val="black"/>
                </a:solidFill>
                <a:cs typeface="Arial"/>
              </a:rPr>
              <a:t> </a:t>
            </a:r>
            <a:r>
              <a:rPr sz="2000" dirty="0">
                <a:solidFill>
                  <a:prstClr val="black"/>
                </a:solidFill>
                <a:cs typeface="Arial"/>
              </a:rPr>
              <a:t>(SABER)</a:t>
            </a:r>
          </a:p>
          <a:p>
            <a:pPr>
              <a:spcBef>
                <a:spcPts val="45"/>
              </a:spcBef>
              <a:buFont typeface="Wingdings"/>
              <a:buChar char=""/>
              <a:defRPr/>
            </a:pPr>
            <a:endParaRPr sz="1900" dirty="0">
              <a:solidFill>
                <a:prstClr val="black"/>
              </a:solidFill>
              <a:cs typeface="Arial"/>
            </a:endParaRPr>
          </a:p>
          <a:p>
            <a:pPr marL="241300" marR="5080" indent="-228600">
              <a:lnSpc>
                <a:spcPts val="2160"/>
              </a:lnSpc>
              <a:buSzPct val="95000"/>
              <a:buFont typeface="Wingdings"/>
              <a:buChar char=""/>
              <a:tabLst>
                <a:tab pos="241300" algn="l"/>
              </a:tabLst>
              <a:defRPr/>
            </a:pPr>
            <a:r>
              <a:rPr sz="2000" spc="-5" dirty="0">
                <a:solidFill>
                  <a:prstClr val="black"/>
                </a:solidFill>
                <a:cs typeface="Arial"/>
              </a:rPr>
              <a:t>SABER </a:t>
            </a:r>
            <a:r>
              <a:rPr sz="2000" dirty="0">
                <a:solidFill>
                  <a:prstClr val="black"/>
                </a:solidFill>
                <a:cs typeface="Arial"/>
              </a:rPr>
              <a:t>by Object Class - </a:t>
            </a:r>
            <a:r>
              <a:rPr sz="2000" spc="-5" dirty="0">
                <a:solidFill>
                  <a:prstClr val="black"/>
                </a:solidFill>
                <a:cs typeface="Arial"/>
              </a:rPr>
              <a:t>Similar to </a:t>
            </a:r>
            <a:r>
              <a:rPr sz="2000" dirty="0">
                <a:solidFill>
                  <a:prstClr val="black"/>
                </a:solidFill>
                <a:cs typeface="Arial"/>
              </a:rPr>
              <a:t>the </a:t>
            </a:r>
            <a:r>
              <a:rPr sz="2000" spc="-5" dirty="0">
                <a:solidFill>
                  <a:prstClr val="black"/>
                </a:solidFill>
                <a:cs typeface="Arial"/>
              </a:rPr>
              <a:t>SABER </a:t>
            </a:r>
            <a:r>
              <a:rPr sz="2000" dirty="0">
                <a:solidFill>
                  <a:prstClr val="black"/>
                </a:solidFill>
                <a:cs typeface="Arial"/>
              </a:rPr>
              <a:t>but </a:t>
            </a:r>
            <a:r>
              <a:rPr sz="2000" spc="-5" dirty="0">
                <a:solidFill>
                  <a:prstClr val="black"/>
                </a:solidFill>
                <a:cs typeface="Arial"/>
              </a:rPr>
              <a:t>displays </a:t>
            </a:r>
            <a:r>
              <a:rPr sz="2000" dirty="0">
                <a:solidFill>
                  <a:prstClr val="black"/>
                </a:solidFill>
                <a:cs typeface="Arial"/>
              </a:rPr>
              <a:t>award  </a:t>
            </a:r>
            <a:r>
              <a:rPr sz="2000" spc="-5" dirty="0">
                <a:solidFill>
                  <a:prstClr val="black"/>
                </a:solidFill>
                <a:cs typeface="Arial"/>
              </a:rPr>
              <a:t>real-time </a:t>
            </a:r>
            <a:r>
              <a:rPr sz="2000" dirty="0">
                <a:solidFill>
                  <a:prstClr val="black"/>
                </a:solidFill>
                <a:cs typeface="Arial"/>
              </a:rPr>
              <a:t>budgets, commitments, obligations, spend, remaining  balance at the object class </a:t>
            </a:r>
            <a:r>
              <a:rPr sz="2000" spc="-5" dirty="0">
                <a:solidFill>
                  <a:prstClr val="black"/>
                </a:solidFill>
                <a:cs typeface="Arial"/>
              </a:rPr>
              <a:t>level. Drill </a:t>
            </a:r>
            <a:r>
              <a:rPr sz="2000" dirty="0">
                <a:solidFill>
                  <a:prstClr val="black"/>
                </a:solidFill>
                <a:cs typeface="Arial"/>
              </a:rPr>
              <a:t>down </a:t>
            </a:r>
            <a:r>
              <a:rPr sz="2000" spc="-5" dirty="0">
                <a:solidFill>
                  <a:prstClr val="black"/>
                </a:solidFill>
                <a:cs typeface="Arial"/>
              </a:rPr>
              <a:t>into </a:t>
            </a:r>
            <a:r>
              <a:rPr sz="2000" dirty="0">
                <a:solidFill>
                  <a:prstClr val="black"/>
                </a:solidFill>
                <a:cs typeface="Arial"/>
              </a:rPr>
              <a:t>transactions  </a:t>
            </a:r>
            <a:r>
              <a:rPr sz="2000" spc="-5" dirty="0">
                <a:solidFill>
                  <a:prstClr val="black"/>
                </a:solidFill>
                <a:cs typeface="Arial"/>
              </a:rPr>
              <a:t>originated in Workday </a:t>
            </a:r>
            <a:r>
              <a:rPr sz="2000" dirty="0">
                <a:solidFill>
                  <a:prstClr val="black"/>
                </a:solidFill>
                <a:cs typeface="Arial"/>
              </a:rPr>
              <a:t>including supplier invoices, expense </a:t>
            </a:r>
            <a:r>
              <a:rPr sz="2000" spc="-5" dirty="0">
                <a:solidFill>
                  <a:prstClr val="black"/>
                </a:solidFill>
                <a:cs typeface="Arial"/>
              </a:rPr>
              <a:t>reports,  </a:t>
            </a:r>
            <a:r>
              <a:rPr sz="2000" dirty="0">
                <a:solidFill>
                  <a:prstClr val="black"/>
                </a:solidFill>
                <a:cs typeface="Arial"/>
              </a:rPr>
              <a:t>purchase orders, requisitions, and accounting</a:t>
            </a:r>
            <a:r>
              <a:rPr sz="2000" spc="-204" dirty="0">
                <a:solidFill>
                  <a:prstClr val="black"/>
                </a:solidFill>
                <a:cs typeface="Arial"/>
              </a:rPr>
              <a:t> </a:t>
            </a:r>
            <a:r>
              <a:rPr sz="2000" dirty="0">
                <a:solidFill>
                  <a:prstClr val="black"/>
                </a:solidFill>
                <a:cs typeface="Arial"/>
              </a:rPr>
              <a:t>journals.</a:t>
            </a:r>
          </a:p>
        </p:txBody>
      </p:sp>
      <p:sp>
        <p:nvSpPr>
          <p:cNvPr id="5" name="object 4"/>
          <p:cNvSpPr txBox="1"/>
          <p:nvPr/>
        </p:nvSpPr>
        <p:spPr>
          <a:xfrm>
            <a:off x="884303" y="4589685"/>
            <a:ext cx="7861300" cy="1418978"/>
          </a:xfrm>
          <a:prstGeom prst="rect">
            <a:avLst/>
          </a:prstGeom>
        </p:spPr>
        <p:txBody>
          <a:bodyPr vert="horz" wrap="square" lIns="0" tIns="33655" rIns="0" bIns="0" rtlCol="0">
            <a:spAutoFit/>
          </a:bodyPr>
          <a:lstStyle/>
          <a:p>
            <a:pPr marL="240665" marR="5080" indent="-228600">
              <a:lnSpc>
                <a:spcPct val="90000"/>
              </a:lnSpc>
              <a:spcBef>
                <a:spcPts val="265"/>
              </a:spcBef>
              <a:buFont typeface="Wingdings"/>
              <a:buChar char=""/>
              <a:tabLst>
                <a:tab pos="241300" algn="l"/>
              </a:tabLst>
              <a:defRPr/>
            </a:pPr>
            <a:r>
              <a:rPr sz="2000" dirty="0">
                <a:solidFill>
                  <a:prstClr val="black"/>
                </a:solidFill>
                <a:cs typeface="Arial"/>
              </a:rPr>
              <a:t>NOTE: </a:t>
            </a:r>
            <a:r>
              <a:rPr sz="2000" spc="-10" dirty="0">
                <a:solidFill>
                  <a:prstClr val="black"/>
                </a:solidFill>
                <a:cs typeface="Arial"/>
              </a:rPr>
              <a:t>Always </a:t>
            </a:r>
            <a:r>
              <a:rPr sz="2000" dirty="0">
                <a:solidFill>
                  <a:prstClr val="black"/>
                </a:solidFill>
                <a:cs typeface="Arial"/>
              </a:rPr>
              <a:t>prompt by </a:t>
            </a:r>
            <a:r>
              <a:rPr sz="2000" spc="-10" dirty="0">
                <a:solidFill>
                  <a:prstClr val="black"/>
                </a:solidFill>
                <a:cs typeface="Arial"/>
              </a:rPr>
              <a:t>Award (AWD-xxxxxx) </a:t>
            </a:r>
            <a:r>
              <a:rPr sz="2000" dirty="0">
                <a:solidFill>
                  <a:prstClr val="black"/>
                </a:solidFill>
                <a:cs typeface="Arial"/>
              </a:rPr>
              <a:t>to </a:t>
            </a:r>
            <a:r>
              <a:rPr sz="2000" spc="-5" dirty="0">
                <a:solidFill>
                  <a:prstClr val="black"/>
                </a:solidFill>
                <a:cs typeface="Arial"/>
              </a:rPr>
              <a:t>review </a:t>
            </a:r>
            <a:r>
              <a:rPr sz="2000" dirty="0">
                <a:solidFill>
                  <a:prstClr val="black"/>
                </a:solidFill>
                <a:cs typeface="Arial"/>
              </a:rPr>
              <a:t>the scope of the </a:t>
            </a:r>
            <a:r>
              <a:rPr sz="2000" spc="-5" dirty="0">
                <a:solidFill>
                  <a:prstClr val="black"/>
                </a:solidFill>
                <a:cs typeface="Arial"/>
              </a:rPr>
              <a:t>overall </a:t>
            </a:r>
            <a:r>
              <a:rPr sz="2000" dirty="0">
                <a:solidFill>
                  <a:prstClr val="black"/>
                </a:solidFill>
                <a:cs typeface="Arial"/>
              </a:rPr>
              <a:t>budget  balance before initiating actions on an </a:t>
            </a:r>
            <a:r>
              <a:rPr sz="2000" spc="-5" dirty="0">
                <a:solidFill>
                  <a:prstClr val="black"/>
                </a:solidFill>
                <a:cs typeface="Arial"/>
              </a:rPr>
              <a:t>individual </a:t>
            </a:r>
            <a:r>
              <a:rPr sz="2000" dirty="0">
                <a:solidFill>
                  <a:prstClr val="black"/>
                </a:solidFill>
                <a:cs typeface="Arial"/>
              </a:rPr>
              <a:t>Grant </a:t>
            </a:r>
            <a:r>
              <a:rPr sz="2000" spc="-5" dirty="0">
                <a:solidFill>
                  <a:prstClr val="black"/>
                </a:solidFill>
                <a:cs typeface="Arial"/>
              </a:rPr>
              <a:t>(GRxxxxxxxx). </a:t>
            </a:r>
            <a:r>
              <a:rPr sz="2000" spc="-20" dirty="0">
                <a:solidFill>
                  <a:prstClr val="black"/>
                </a:solidFill>
                <a:cs typeface="Arial"/>
              </a:rPr>
              <a:t>All </a:t>
            </a:r>
            <a:r>
              <a:rPr sz="2000" dirty="0">
                <a:solidFill>
                  <a:prstClr val="black"/>
                </a:solidFill>
                <a:cs typeface="Arial"/>
              </a:rPr>
              <a:t>contractual matters  </a:t>
            </a:r>
            <a:r>
              <a:rPr sz="2000" spc="5" dirty="0">
                <a:solidFill>
                  <a:prstClr val="black"/>
                </a:solidFill>
                <a:cs typeface="Arial"/>
              </a:rPr>
              <a:t>with </a:t>
            </a:r>
            <a:r>
              <a:rPr sz="2000" dirty="0">
                <a:solidFill>
                  <a:prstClr val="black"/>
                </a:solidFill>
                <a:cs typeface="Arial"/>
              </a:rPr>
              <a:t>Sponsors are at the </a:t>
            </a:r>
            <a:r>
              <a:rPr sz="2000" spc="-10" dirty="0">
                <a:solidFill>
                  <a:prstClr val="black"/>
                </a:solidFill>
                <a:cs typeface="Arial"/>
              </a:rPr>
              <a:t>Award </a:t>
            </a:r>
            <a:r>
              <a:rPr sz="2000" spc="-5" dirty="0">
                <a:solidFill>
                  <a:prstClr val="black"/>
                </a:solidFill>
                <a:cs typeface="Arial"/>
              </a:rPr>
              <a:t>level, </a:t>
            </a:r>
            <a:r>
              <a:rPr sz="2000" dirty="0">
                <a:solidFill>
                  <a:prstClr val="black"/>
                </a:solidFill>
                <a:cs typeface="Arial"/>
              </a:rPr>
              <a:t>regardless of the number of Grants internally</a:t>
            </a:r>
            <a:r>
              <a:rPr sz="2000" spc="-235" dirty="0">
                <a:solidFill>
                  <a:prstClr val="black"/>
                </a:solidFill>
                <a:cs typeface="Arial"/>
              </a:rPr>
              <a:t> </a:t>
            </a:r>
            <a:r>
              <a:rPr sz="2000" dirty="0">
                <a:solidFill>
                  <a:prstClr val="black"/>
                </a:solidFill>
                <a:cs typeface="Arial"/>
              </a:rPr>
              <a:t>assigned.</a:t>
            </a:r>
          </a:p>
        </p:txBody>
      </p:sp>
    </p:spTree>
    <p:extLst>
      <p:ext uri="{BB962C8B-B14F-4D97-AF65-F5344CB8AC3E}">
        <p14:creationId xmlns:p14="http://schemas.microsoft.com/office/powerpoint/2010/main" val="3122459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10" y="2692536"/>
            <a:ext cx="7176654" cy="3044206"/>
          </a:xfrm>
        </p:spPr>
        <p:txBody>
          <a:bodyPr>
            <a:normAutofit/>
          </a:bodyPr>
          <a:lstStyle/>
          <a:p>
            <a:pPr algn="ctr"/>
            <a:r>
              <a:rPr lang="en-US" dirty="0" smtClean="0">
                <a:effectLst>
                  <a:outerShdw blurRad="38100" dist="38100" dir="2700000" algn="tl">
                    <a:srgbClr val="000000">
                      <a:alpha val="43137"/>
                    </a:srgbClr>
                  </a:outerShdw>
                </a:effectLst>
                <a:latin typeface="Roboto"/>
                <a:ea typeface="Roboto"/>
                <a:cs typeface="Roboto"/>
              </a:rPr>
              <a:t>Kimberly </a:t>
            </a:r>
            <a:r>
              <a:rPr lang="en-US" dirty="0">
                <a:effectLst>
                  <a:outerShdw blurRad="38100" dist="38100" dir="2700000" algn="tl">
                    <a:srgbClr val="000000">
                      <a:alpha val="43137"/>
                    </a:srgbClr>
                  </a:outerShdw>
                </a:effectLst>
                <a:latin typeface="Roboto"/>
                <a:ea typeface="Roboto"/>
                <a:cs typeface="Roboto"/>
              </a:rPr>
              <a:t>Short </a:t>
            </a:r>
            <a:r>
              <a:rPr lang="en-US" dirty="0">
                <a:latin typeface="Roboto"/>
                <a:ea typeface="Roboto"/>
                <a:cs typeface="Roboto"/>
              </a:rPr>
              <a:t/>
            </a:r>
            <a:br>
              <a:rPr lang="en-US" dirty="0">
                <a:latin typeface="Roboto"/>
                <a:ea typeface="Roboto"/>
                <a:cs typeface="Roboto"/>
              </a:rPr>
            </a:br>
            <a:r>
              <a:rPr lang="en-US" sz="2200" dirty="0">
                <a:solidFill>
                  <a:srgbClr val="B3A369"/>
                </a:solidFill>
                <a:latin typeface="Roboto"/>
                <a:ea typeface="Roboto"/>
                <a:cs typeface="Roboto"/>
              </a:rPr>
              <a:t>Commitment Acct Analyst </a:t>
            </a:r>
            <a:r>
              <a:rPr lang="en-US" sz="2200" dirty="0" err="1">
                <a:solidFill>
                  <a:srgbClr val="B3A369"/>
                </a:solidFill>
                <a:latin typeface="Roboto"/>
                <a:ea typeface="Roboto"/>
                <a:cs typeface="Roboto"/>
              </a:rPr>
              <a:t>Sr</a:t>
            </a:r>
            <a:r>
              <a:rPr lang="en-US" sz="2200" dirty="0">
                <a:solidFill>
                  <a:srgbClr val="B3A369"/>
                </a:solidFill>
                <a:latin typeface="Roboto"/>
                <a:ea typeface="Roboto"/>
                <a:cs typeface="Roboto"/>
              </a:rPr>
              <a:t>, Institute Budget Planning and Administration</a:t>
            </a:r>
            <a:r>
              <a:rPr lang="en-US" sz="2200" dirty="0" smtClean="0">
                <a:solidFill>
                  <a:srgbClr val="B3A369"/>
                </a:solidFill>
                <a:latin typeface="Roboto"/>
                <a:ea typeface="Roboto"/>
                <a:cs typeface="Roboto"/>
              </a:rPr>
              <a:t> </a:t>
            </a:r>
            <a:br>
              <a:rPr lang="en-US" sz="2200" dirty="0" smtClean="0">
                <a:solidFill>
                  <a:srgbClr val="B3A369"/>
                </a:solidFill>
                <a:latin typeface="Roboto"/>
                <a:ea typeface="Roboto"/>
                <a:cs typeface="Roboto"/>
              </a:rPr>
            </a:br>
            <a:r>
              <a:rPr lang="en-US" sz="2200" dirty="0" smtClean="0">
                <a:solidFill>
                  <a:srgbClr val="B3A369"/>
                </a:solidFill>
                <a:latin typeface="Roboto"/>
                <a:ea typeface="Roboto"/>
                <a:cs typeface="Roboto"/>
              </a:rPr>
              <a:t/>
            </a:r>
            <a:br>
              <a:rPr lang="en-US" sz="2200" dirty="0" smtClean="0">
                <a:solidFill>
                  <a:srgbClr val="B3A369"/>
                </a:solidFill>
                <a:latin typeface="Roboto"/>
                <a:ea typeface="Roboto"/>
                <a:cs typeface="Roboto"/>
              </a:rPr>
            </a:br>
            <a:r>
              <a:rPr lang="en-US" dirty="0" smtClean="0">
                <a:effectLst>
                  <a:outerShdw blurRad="38100" dist="38100" dir="2700000" algn="tl">
                    <a:srgbClr val="000000">
                      <a:alpha val="43137"/>
                    </a:srgbClr>
                  </a:outerShdw>
                </a:effectLst>
                <a:latin typeface="Roboto"/>
                <a:ea typeface="Roboto"/>
                <a:cs typeface="Roboto"/>
              </a:rPr>
              <a:t>Jason </a:t>
            </a:r>
            <a:r>
              <a:rPr lang="en-US" dirty="0">
                <a:effectLst>
                  <a:outerShdw blurRad="38100" dist="38100" dir="2700000" algn="tl">
                    <a:srgbClr val="000000">
                      <a:alpha val="43137"/>
                    </a:srgbClr>
                  </a:outerShdw>
                </a:effectLst>
                <a:latin typeface="Roboto"/>
                <a:ea typeface="Roboto"/>
                <a:cs typeface="Roboto"/>
              </a:rPr>
              <a:t>Cole</a:t>
            </a:r>
            <a:r>
              <a:rPr lang="en-US" sz="2400" dirty="0">
                <a:latin typeface="Roboto"/>
                <a:ea typeface="Roboto"/>
                <a:cs typeface="Roboto"/>
              </a:rPr>
              <a:t/>
            </a:r>
            <a:br>
              <a:rPr lang="en-US" sz="2400" dirty="0">
                <a:latin typeface="Roboto"/>
                <a:ea typeface="Roboto"/>
                <a:cs typeface="Roboto"/>
              </a:rPr>
            </a:br>
            <a:r>
              <a:rPr lang="en-US" sz="2200" dirty="0">
                <a:solidFill>
                  <a:srgbClr val="B3A369"/>
                </a:solidFill>
                <a:latin typeface="Roboto"/>
                <a:ea typeface="Roboto"/>
                <a:cs typeface="Roboto"/>
              </a:rPr>
              <a:t>Commitment Acct Analyst </a:t>
            </a:r>
            <a:r>
              <a:rPr lang="en-US" sz="2200" dirty="0" err="1">
                <a:solidFill>
                  <a:srgbClr val="B3A369"/>
                </a:solidFill>
                <a:latin typeface="Roboto"/>
                <a:ea typeface="Roboto"/>
                <a:cs typeface="Roboto"/>
              </a:rPr>
              <a:t>Sr</a:t>
            </a:r>
            <a:r>
              <a:rPr lang="en-US" sz="2200" dirty="0" smtClean="0">
                <a:solidFill>
                  <a:srgbClr val="B3A369"/>
                </a:solidFill>
                <a:latin typeface="Roboto"/>
                <a:ea typeface="Roboto"/>
                <a:cs typeface="Roboto"/>
              </a:rPr>
              <a:t>, </a:t>
            </a:r>
            <a:r>
              <a:rPr lang="en-US" sz="2200" dirty="0">
                <a:solidFill>
                  <a:srgbClr val="B3A369"/>
                </a:solidFill>
                <a:latin typeface="Roboto"/>
                <a:ea typeface="Roboto"/>
                <a:cs typeface="Roboto"/>
              </a:rPr>
              <a:t>Institute Budget Planning and Administration</a:t>
            </a:r>
          </a:p>
        </p:txBody>
      </p:sp>
      <p:sp>
        <p:nvSpPr>
          <p:cNvPr id="3" name="Title 1"/>
          <p:cNvSpPr txBox="1">
            <a:spLocks/>
          </p:cNvSpPr>
          <p:nvPr/>
        </p:nvSpPr>
        <p:spPr>
          <a:xfrm>
            <a:off x="285750" y="4214639"/>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483536"/>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a:solidFill>
                  <a:srgbClr val="003057"/>
                </a:solidFill>
                <a:effectLst>
                  <a:outerShdw blurRad="38100" dist="38100" dir="2700000" algn="tl">
                    <a:srgbClr val="000000">
                      <a:alpha val="43137"/>
                    </a:srgbClr>
                  </a:outerShdw>
                </a:effectLst>
                <a:latin typeface="Roboto"/>
                <a:ea typeface="Roboto"/>
                <a:cs typeface="Roboto"/>
              </a:rPr>
              <a:t>Grants and Contracts</a:t>
            </a:r>
          </a:p>
          <a:p>
            <a:pPr algn="ctr"/>
            <a:r>
              <a:rPr lang="en-US" sz="2800" dirty="0">
                <a:solidFill>
                  <a:srgbClr val="003057"/>
                </a:solidFill>
                <a:effectLst>
                  <a:outerShdw blurRad="38100" dist="38100" dir="2700000" algn="tl">
                    <a:srgbClr val="000000">
                      <a:alpha val="43137"/>
                    </a:srgbClr>
                  </a:outerShdw>
                </a:effectLst>
                <a:latin typeface="Roboto"/>
                <a:ea typeface="Roboto"/>
                <a:cs typeface="Roboto"/>
              </a:rPr>
              <a:t>General Updates</a:t>
            </a:r>
            <a:endParaRPr lang="en-US" sz="2800" dirty="0">
              <a:solidFill>
                <a:srgbClr val="00305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5692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Commitment Accounting </a:t>
            </a:r>
            <a:endParaRPr lang="en-US" dirty="0"/>
          </a:p>
        </p:txBody>
      </p:sp>
      <p:sp>
        <p:nvSpPr>
          <p:cNvPr id="3" name="TextBox 2"/>
          <p:cNvSpPr txBox="1"/>
          <p:nvPr/>
        </p:nvSpPr>
        <p:spPr>
          <a:xfrm>
            <a:off x="427702" y="1215482"/>
            <a:ext cx="8430547" cy="3603551"/>
          </a:xfrm>
          <a:prstGeom prst="rect">
            <a:avLst/>
          </a:prstGeom>
          <a:noFill/>
        </p:spPr>
        <p:txBody>
          <a:bodyPr wrap="square" rtlCol="0">
            <a:spAutoFit/>
          </a:bodyPr>
          <a:lstStyle/>
          <a:p>
            <a:pPr marL="12700">
              <a:lnSpc>
                <a:spcPct val="100000"/>
              </a:lnSpc>
              <a:spcBef>
                <a:spcPts val="1025"/>
              </a:spcBef>
            </a:pPr>
            <a:r>
              <a:rPr lang="en-US" u="heavy" spc="-5" dirty="0">
                <a:uFill>
                  <a:solidFill>
                    <a:srgbClr val="000000"/>
                  </a:solidFill>
                </a:uFill>
                <a:cs typeface="Arial"/>
              </a:rPr>
              <a:t>Review Salaries Posted to </a:t>
            </a:r>
            <a:r>
              <a:rPr lang="en-US" u="heavy" spc="-5" dirty="0" err="1">
                <a:uFill>
                  <a:solidFill>
                    <a:srgbClr val="000000"/>
                  </a:solidFill>
                </a:uFill>
                <a:cs typeface="Arial"/>
              </a:rPr>
              <a:t>Undesigated</a:t>
            </a:r>
            <a:r>
              <a:rPr lang="en-US" u="heavy" spc="-5" dirty="0">
                <a:uFill>
                  <a:solidFill>
                    <a:srgbClr val="000000"/>
                  </a:solidFill>
                </a:uFill>
                <a:cs typeface="Arial"/>
              </a:rPr>
              <a:t> Worktags</a:t>
            </a:r>
            <a:endParaRPr lang="en-US" dirty="0">
              <a:cs typeface="Arial"/>
            </a:endParaRPr>
          </a:p>
          <a:p>
            <a:pPr marL="756285" indent="-287020">
              <a:lnSpc>
                <a:spcPct val="100000"/>
              </a:lnSpc>
              <a:spcBef>
                <a:spcPts val="695"/>
              </a:spcBef>
              <a:buChar char="•"/>
              <a:tabLst>
                <a:tab pos="756285" algn="l"/>
                <a:tab pos="756920" algn="l"/>
              </a:tabLst>
            </a:pPr>
            <a:r>
              <a:rPr lang="en-US" sz="1400" spc="-5" dirty="0">
                <a:cs typeface="Arial"/>
              </a:rPr>
              <a:t>All charges must be cleared by 6/30/2021</a:t>
            </a:r>
            <a:endParaRPr lang="en-US" sz="1400" dirty="0">
              <a:cs typeface="Arial"/>
            </a:endParaRPr>
          </a:p>
          <a:p>
            <a:pPr marL="756285" indent="-287020">
              <a:lnSpc>
                <a:spcPct val="100000"/>
              </a:lnSpc>
              <a:spcBef>
                <a:spcPts val="1080"/>
              </a:spcBef>
              <a:buChar char="•"/>
              <a:tabLst>
                <a:tab pos="756285" algn="l"/>
                <a:tab pos="756920" algn="l"/>
              </a:tabLst>
            </a:pPr>
            <a:r>
              <a:rPr lang="en-US" sz="1400" spc="-10" dirty="0">
                <a:cs typeface="Arial"/>
              </a:rPr>
              <a:t>Includes credits / negative amounts</a:t>
            </a:r>
            <a:endParaRPr lang="en-US" sz="1400" dirty="0">
              <a:cs typeface="Arial"/>
            </a:endParaRPr>
          </a:p>
          <a:p>
            <a:pPr marL="756285" indent="-287020">
              <a:lnSpc>
                <a:spcPct val="100000"/>
              </a:lnSpc>
              <a:spcBef>
                <a:spcPts val="1080"/>
              </a:spcBef>
              <a:buChar char="•"/>
              <a:tabLst>
                <a:tab pos="756285" algn="l"/>
                <a:tab pos="756920" algn="l"/>
              </a:tabLst>
            </a:pPr>
            <a:r>
              <a:rPr lang="en-US" sz="1400" spc="-5" dirty="0">
                <a:cs typeface="Arial"/>
              </a:rPr>
              <a:t>Charges remaining after the deadline will be moved to cost overrun</a:t>
            </a:r>
            <a:endParaRPr lang="en-US" sz="1400" dirty="0">
              <a:cs typeface="Arial"/>
            </a:endParaRPr>
          </a:p>
          <a:p>
            <a:pPr>
              <a:lnSpc>
                <a:spcPct val="100000"/>
              </a:lnSpc>
              <a:spcBef>
                <a:spcPts val="10"/>
              </a:spcBef>
              <a:buFont typeface="Arial"/>
              <a:buChar char="•"/>
            </a:pPr>
            <a:endParaRPr lang="en-US" dirty="0">
              <a:cs typeface="Arial"/>
            </a:endParaRPr>
          </a:p>
          <a:p>
            <a:pPr marL="12700">
              <a:lnSpc>
                <a:spcPct val="100000"/>
              </a:lnSpc>
            </a:pPr>
            <a:r>
              <a:rPr lang="en-US" u="heavy" spc="-5" dirty="0">
                <a:uFill>
                  <a:solidFill>
                    <a:srgbClr val="000000"/>
                  </a:solidFill>
                </a:uFill>
                <a:cs typeface="Arial"/>
              </a:rPr>
              <a:t>EDR Year-end Approval Deadline</a:t>
            </a:r>
            <a:endParaRPr lang="en-US" dirty="0">
              <a:cs typeface="Arial"/>
            </a:endParaRPr>
          </a:p>
          <a:p>
            <a:pPr marL="756285" indent="-287020">
              <a:lnSpc>
                <a:spcPct val="100000"/>
              </a:lnSpc>
              <a:spcBef>
                <a:spcPts val="2400"/>
              </a:spcBef>
              <a:buChar char="•"/>
              <a:tabLst>
                <a:tab pos="756285" algn="l"/>
                <a:tab pos="756920" algn="l"/>
              </a:tabLst>
            </a:pPr>
            <a:r>
              <a:rPr lang="en-US" sz="1400" dirty="0">
                <a:cs typeface="Arial"/>
              </a:rPr>
              <a:t>6/30/2021 4:45 pm NO EXCEPTIONS </a:t>
            </a:r>
          </a:p>
          <a:p>
            <a:pPr>
              <a:lnSpc>
                <a:spcPct val="100000"/>
              </a:lnSpc>
              <a:spcBef>
                <a:spcPts val="30"/>
              </a:spcBef>
              <a:buFont typeface="Arial"/>
              <a:buChar char="•"/>
            </a:pPr>
            <a:endParaRPr lang="en-US" sz="1600" dirty="0">
              <a:cs typeface="Arial"/>
            </a:endParaRPr>
          </a:p>
          <a:p>
            <a:pPr marL="756285" indent="-287020">
              <a:lnSpc>
                <a:spcPct val="100000"/>
              </a:lnSpc>
              <a:buChar char="•"/>
              <a:tabLst>
                <a:tab pos="756285" algn="l"/>
                <a:tab pos="756920" algn="l"/>
              </a:tabLst>
            </a:pPr>
            <a:r>
              <a:rPr lang="en-US" sz="1400" spc="-10" dirty="0">
                <a:cs typeface="Arial"/>
              </a:rPr>
              <a:t>Coordinate with members in the workflow</a:t>
            </a:r>
            <a:endParaRPr lang="en-US" sz="1400" dirty="0">
              <a:cs typeface="Arial"/>
            </a:endParaRPr>
          </a:p>
          <a:p>
            <a:pPr>
              <a:lnSpc>
                <a:spcPct val="100000"/>
              </a:lnSpc>
              <a:spcBef>
                <a:spcPts val="35"/>
              </a:spcBef>
              <a:buFont typeface="Arial"/>
              <a:buChar char="•"/>
            </a:pPr>
            <a:endParaRPr lang="en-US" sz="1600" dirty="0">
              <a:cs typeface="Arial"/>
            </a:endParaRPr>
          </a:p>
          <a:p>
            <a:pPr marL="756285" indent="-287020">
              <a:lnSpc>
                <a:spcPct val="100000"/>
              </a:lnSpc>
              <a:buChar char="•"/>
              <a:tabLst>
                <a:tab pos="756285" algn="l"/>
                <a:tab pos="756920" algn="l"/>
              </a:tabLst>
            </a:pPr>
            <a:r>
              <a:rPr lang="en-US" sz="1400" spc="-10" dirty="0">
                <a:cs typeface="Arial"/>
              </a:rPr>
              <a:t>Make sure someone is available to approve before adding them into a transaction</a:t>
            </a:r>
            <a:endParaRPr lang="en-US" sz="1400" dirty="0">
              <a:cs typeface="Arial"/>
            </a:endParaRPr>
          </a:p>
          <a:p>
            <a:endParaRPr lang="en-US" sz="1400" dirty="0"/>
          </a:p>
        </p:txBody>
      </p:sp>
    </p:spTree>
    <p:extLst>
      <p:ext uri="{BB962C8B-B14F-4D97-AF65-F5344CB8AC3E}">
        <p14:creationId xmlns:p14="http://schemas.microsoft.com/office/powerpoint/2010/main" val="4230421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Commitment Accounting </a:t>
            </a:r>
            <a:endParaRPr lang="en-US" dirty="0"/>
          </a:p>
        </p:txBody>
      </p:sp>
      <p:graphicFrame>
        <p:nvGraphicFramePr>
          <p:cNvPr id="4" name="object 2"/>
          <p:cNvGraphicFramePr>
            <a:graphicFrameLocks noGrp="1"/>
          </p:cNvGraphicFramePr>
          <p:nvPr>
            <p:extLst/>
          </p:nvPr>
        </p:nvGraphicFramePr>
        <p:xfrm>
          <a:off x="529677" y="1390651"/>
          <a:ext cx="8142604" cy="3219041"/>
        </p:xfrm>
        <a:graphic>
          <a:graphicData uri="http://schemas.openxmlformats.org/drawingml/2006/table">
            <a:tbl>
              <a:tblPr firstRow="1" bandRow="1">
                <a:tableStyleId>{2D5ABB26-0587-4C30-8999-92F81FD0307C}</a:tableStyleId>
              </a:tblPr>
              <a:tblGrid>
                <a:gridCol w="1847214">
                  <a:extLst>
                    <a:ext uri="{9D8B030D-6E8A-4147-A177-3AD203B41FA5}">
                      <a16:colId xmlns:a16="http://schemas.microsoft.com/office/drawing/2014/main" val="20000"/>
                    </a:ext>
                  </a:extLst>
                </a:gridCol>
                <a:gridCol w="6295390">
                  <a:extLst>
                    <a:ext uri="{9D8B030D-6E8A-4147-A177-3AD203B41FA5}">
                      <a16:colId xmlns:a16="http://schemas.microsoft.com/office/drawing/2014/main" val="20001"/>
                    </a:ext>
                  </a:extLst>
                </a:gridCol>
              </a:tblGrid>
              <a:tr h="564766">
                <a:tc gridSpan="2">
                  <a:txBody>
                    <a:bodyPr/>
                    <a:lstStyle/>
                    <a:p>
                      <a:pPr algn="ctr">
                        <a:lnSpc>
                          <a:spcPct val="100000"/>
                        </a:lnSpc>
                        <a:spcBef>
                          <a:spcPts val="300"/>
                        </a:spcBef>
                      </a:pPr>
                      <a:r>
                        <a:rPr sz="2400" b="1" spc="-40" dirty="0">
                          <a:latin typeface="Arial"/>
                          <a:cs typeface="Arial"/>
                        </a:rPr>
                        <a:t>Year </a:t>
                      </a:r>
                      <a:r>
                        <a:rPr sz="2400" b="1" spc="-5" dirty="0">
                          <a:latin typeface="Arial"/>
                          <a:cs typeface="Arial"/>
                        </a:rPr>
                        <a:t>End Close</a:t>
                      </a:r>
                      <a:r>
                        <a:rPr sz="2400" b="1" spc="40" dirty="0">
                          <a:latin typeface="Arial"/>
                          <a:cs typeface="Arial"/>
                        </a:rPr>
                        <a:t> </a:t>
                      </a:r>
                      <a:r>
                        <a:rPr sz="2400" b="1" spc="-5" dirty="0">
                          <a:latin typeface="Arial"/>
                          <a:cs typeface="Arial"/>
                        </a:rPr>
                        <a:t>Dates</a:t>
                      </a:r>
                      <a:endParaRPr sz="2400" dirty="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hMerge="1">
                  <a:txBody>
                    <a:bodyPr/>
                    <a:lstStyle/>
                    <a:p>
                      <a:endParaRPr/>
                    </a:p>
                  </a:txBody>
                  <a:tcPr marL="0" marR="0" marT="0" marB="0"/>
                </a:tc>
                <a:extLst>
                  <a:ext uri="{0D108BD9-81ED-4DB2-BD59-A6C34878D82A}">
                    <a16:rowId xmlns:a16="http://schemas.microsoft.com/office/drawing/2014/main" val="10000"/>
                  </a:ext>
                </a:extLst>
              </a:tr>
              <a:tr h="850747">
                <a:tc>
                  <a:txBody>
                    <a:bodyPr/>
                    <a:lstStyle/>
                    <a:p>
                      <a:pPr marL="91440">
                        <a:lnSpc>
                          <a:spcPct val="100000"/>
                        </a:lnSpc>
                        <a:spcBef>
                          <a:spcPts val="310"/>
                        </a:spcBef>
                      </a:pPr>
                      <a:r>
                        <a:rPr sz="1800" spc="-5" dirty="0">
                          <a:latin typeface="Arial"/>
                          <a:cs typeface="Arial"/>
                        </a:rPr>
                        <a:t>June </a:t>
                      </a:r>
                      <a:r>
                        <a:rPr sz="1800" spc="-10" dirty="0" smtClean="0">
                          <a:latin typeface="Arial"/>
                          <a:cs typeface="Arial"/>
                        </a:rPr>
                        <a:t>1</a:t>
                      </a:r>
                      <a:r>
                        <a:rPr lang="en-US" sz="1800" spc="-10" dirty="0" smtClean="0">
                          <a:latin typeface="Arial"/>
                          <a:cs typeface="Arial"/>
                        </a:rPr>
                        <a:t>1</a:t>
                      </a:r>
                      <a:r>
                        <a:rPr sz="1800" spc="-10" dirty="0" smtClean="0">
                          <a:latin typeface="Arial"/>
                          <a:cs typeface="Arial"/>
                        </a:rPr>
                        <a:t>, 202</a:t>
                      </a:r>
                      <a:r>
                        <a:rPr lang="en-US" sz="1800" spc="-10" dirty="0" smtClean="0">
                          <a:latin typeface="Arial"/>
                          <a:cs typeface="Arial"/>
                        </a:rPr>
                        <a:t>1</a:t>
                      </a:r>
                      <a:endParaRPr sz="1800" dirty="0">
                        <a:latin typeface="Arial"/>
                        <a:cs typeface="Arial"/>
                      </a:endParaRPr>
                    </a:p>
                  </a:txBody>
                  <a:tcPr marL="0" marR="0" marT="393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0805" marR="444500">
                        <a:lnSpc>
                          <a:spcPct val="100000"/>
                        </a:lnSpc>
                        <a:spcBef>
                          <a:spcPts val="310"/>
                        </a:spcBef>
                      </a:pPr>
                      <a:r>
                        <a:rPr sz="1800" spc="-10" dirty="0">
                          <a:latin typeface="Arial"/>
                          <a:cs typeface="Arial"/>
                        </a:rPr>
                        <a:t>Deadline </a:t>
                      </a:r>
                      <a:r>
                        <a:rPr sz="1800" spc="-5" dirty="0">
                          <a:latin typeface="Arial"/>
                          <a:cs typeface="Arial"/>
                        </a:rPr>
                        <a:t>for 90 Day Late Salary cost transfer </a:t>
                      </a:r>
                      <a:r>
                        <a:rPr sz="1800" spc="-10" dirty="0">
                          <a:latin typeface="Arial"/>
                          <a:cs typeface="Arial"/>
                        </a:rPr>
                        <a:t>requests </a:t>
                      </a:r>
                      <a:r>
                        <a:rPr sz="1800" dirty="0">
                          <a:latin typeface="Arial"/>
                          <a:cs typeface="Arial"/>
                        </a:rPr>
                        <a:t>to  </a:t>
                      </a:r>
                      <a:r>
                        <a:rPr sz="1800" spc="-10" dirty="0">
                          <a:latin typeface="Arial"/>
                          <a:cs typeface="Arial"/>
                        </a:rPr>
                        <a:t>externally funded sponsored</a:t>
                      </a:r>
                      <a:r>
                        <a:rPr sz="1800" spc="70" dirty="0">
                          <a:latin typeface="Arial"/>
                          <a:cs typeface="Arial"/>
                        </a:rPr>
                        <a:t> </a:t>
                      </a:r>
                      <a:r>
                        <a:rPr sz="1800" spc="-5" dirty="0" smtClean="0">
                          <a:latin typeface="Arial"/>
                          <a:cs typeface="Arial"/>
                        </a:rPr>
                        <a:t>projects</a:t>
                      </a:r>
                      <a:r>
                        <a:rPr lang="en-US" sz="1800" spc="-5" dirty="0" smtClean="0">
                          <a:latin typeface="Arial"/>
                          <a:cs typeface="Arial"/>
                        </a:rPr>
                        <a:t> (includes</a:t>
                      </a:r>
                      <a:r>
                        <a:rPr lang="en-US" sz="1800" spc="-5" baseline="0" dirty="0" smtClean="0">
                          <a:latin typeface="Arial"/>
                          <a:cs typeface="Arial"/>
                        </a:rPr>
                        <a:t> cost share)</a:t>
                      </a:r>
                      <a:endParaRPr sz="1800" dirty="0">
                        <a:latin typeface="Arial"/>
                        <a:cs typeface="Arial"/>
                      </a:endParaRPr>
                    </a:p>
                  </a:txBody>
                  <a:tcPr marL="0" marR="0" marT="393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599699">
                <a:tc>
                  <a:txBody>
                    <a:bodyPr/>
                    <a:lstStyle/>
                    <a:p>
                      <a:pPr marL="91440">
                        <a:lnSpc>
                          <a:spcPct val="100000"/>
                        </a:lnSpc>
                        <a:spcBef>
                          <a:spcPts val="310"/>
                        </a:spcBef>
                      </a:pPr>
                      <a:r>
                        <a:rPr lang="en-US" sz="1800" dirty="0" smtClean="0">
                          <a:latin typeface="Arial"/>
                          <a:cs typeface="Arial"/>
                        </a:rPr>
                        <a:t>June 28, 2021</a:t>
                      </a:r>
                      <a:endParaRPr sz="1800" dirty="0">
                        <a:latin typeface="Arial"/>
                        <a:cs typeface="Arial"/>
                      </a:endParaRPr>
                    </a:p>
                  </a:txBody>
                  <a:tcPr marL="0" marR="0" marT="3937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BF5"/>
                    </a:solidFill>
                  </a:tcPr>
                </a:tc>
                <a:tc>
                  <a:txBody>
                    <a:bodyPr/>
                    <a:lstStyle/>
                    <a:p>
                      <a:pPr marL="90805">
                        <a:lnSpc>
                          <a:spcPct val="100000"/>
                        </a:lnSpc>
                        <a:spcBef>
                          <a:spcPts val="310"/>
                        </a:spcBef>
                      </a:pPr>
                      <a:r>
                        <a:rPr lang="en-US" sz="1800" dirty="0" smtClean="0">
                          <a:latin typeface="Arial"/>
                          <a:cs typeface="Arial"/>
                        </a:rPr>
                        <a:t>Liquidate</a:t>
                      </a:r>
                      <a:r>
                        <a:rPr lang="en-US" sz="1800" baseline="0" dirty="0" smtClean="0">
                          <a:latin typeface="Arial"/>
                          <a:cs typeface="Arial"/>
                        </a:rPr>
                        <a:t> encumbrances post biweekly accrual</a:t>
                      </a:r>
                      <a:endParaRPr sz="1800" dirty="0">
                        <a:latin typeface="Arial"/>
                        <a:cs typeface="Arial"/>
                      </a:endParaRPr>
                    </a:p>
                  </a:txBody>
                  <a:tcPr marL="0" marR="0" marT="3937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26446597"/>
                  </a:ext>
                </a:extLst>
              </a:tr>
              <a:tr h="599699">
                <a:tc>
                  <a:txBody>
                    <a:bodyPr/>
                    <a:lstStyle/>
                    <a:p>
                      <a:pPr marL="91440">
                        <a:lnSpc>
                          <a:spcPct val="100000"/>
                        </a:lnSpc>
                        <a:spcBef>
                          <a:spcPts val="310"/>
                        </a:spcBef>
                      </a:pPr>
                      <a:r>
                        <a:rPr sz="1800" spc="-5" dirty="0">
                          <a:latin typeface="Arial"/>
                          <a:cs typeface="Arial"/>
                        </a:rPr>
                        <a:t>June </a:t>
                      </a:r>
                      <a:r>
                        <a:rPr lang="en-US" sz="1800" spc="-10" dirty="0" smtClean="0">
                          <a:latin typeface="Arial"/>
                          <a:cs typeface="Arial"/>
                        </a:rPr>
                        <a:t>30</a:t>
                      </a:r>
                      <a:r>
                        <a:rPr sz="1800" spc="-10" dirty="0" smtClean="0">
                          <a:latin typeface="Arial"/>
                          <a:cs typeface="Arial"/>
                        </a:rPr>
                        <a:t>, 202</a:t>
                      </a:r>
                      <a:r>
                        <a:rPr lang="en-US" sz="1800" spc="-10" dirty="0" smtClean="0">
                          <a:latin typeface="Arial"/>
                          <a:cs typeface="Arial"/>
                        </a:rPr>
                        <a:t>1</a:t>
                      </a:r>
                      <a:endParaRPr sz="1800" dirty="0">
                        <a:latin typeface="Arial"/>
                        <a:cs typeface="Arial"/>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90805">
                        <a:lnSpc>
                          <a:spcPct val="100000"/>
                        </a:lnSpc>
                        <a:spcBef>
                          <a:spcPts val="310"/>
                        </a:spcBef>
                      </a:pPr>
                      <a:r>
                        <a:rPr sz="1800" spc="-10" dirty="0">
                          <a:latin typeface="Arial"/>
                          <a:cs typeface="Arial"/>
                        </a:rPr>
                        <a:t>Last </a:t>
                      </a:r>
                      <a:r>
                        <a:rPr sz="1800" spc="-5" dirty="0">
                          <a:latin typeface="Arial"/>
                          <a:cs typeface="Arial"/>
                        </a:rPr>
                        <a:t>Day for </a:t>
                      </a:r>
                      <a:r>
                        <a:rPr sz="1800" spc="-10" dirty="0">
                          <a:latin typeface="Arial"/>
                          <a:cs typeface="Arial"/>
                        </a:rPr>
                        <a:t>Campus </a:t>
                      </a:r>
                      <a:r>
                        <a:rPr sz="1800" spc="-5" dirty="0">
                          <a:latin typeface="Arial"/>
                          <a:cs typeface="Arial"/>
                        </a:rPr>
                        <a:t>Online EDR</a:t>
                      </a:r>
                      <a:r>
                        <a:rPr sz="1800" spc="65" dirty="0">
                          <a:latin typeface="Arial"/>
                          <a:cs typeface="Arial"/>
                        </a:rPr>
                        <a:t> </a:t>
                      </a:r>
                      <a:r>
                        <a:rPr sz="1800" spc="-10" dirty="0">
                          <a:latin typeface="Arial"/>
                          <a:cs typeface="Arial"/>
                        </a:rPr>
                        <a:t>Redistributions</a:t>
                      </a:r>
                      <a:endParaRPr sz="1800" dirty="0">
                        <a:latin typeface="Arial"/>
                        <a:cs typeface="Arial"/>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592547">
                <a:tc>
                  <a:txBody>
                    <a:bodyPr/>
                    <a:lstStyle/>
                    <a:p>
                      <a:pPr marL="91440">
                        <a:lnSpc>
                          <a:spcPct val="100000"/>
                        </a:lnSpc>
                        <a:spcBef>
                          <a:spcPts val="310"/>
                        </a:spcBef>
                      </a:pPr>
                      <a:r>
                        <a:rPr sz="1800" spc="-5" dirty="0">
                          <a:latin typeface="Arial"/>
                          <a:cs typeface="Arial"/>
                        </a:rPr>
                        <a:t>July </a:t>
                      </a:r>
                      <a:r>
                        <a:rPr sz="1800" spc="-10" dirty="0" smtClean="0">
                          <a:latin typeface="Arial"/>
                          <a:cs typeface="Arial"/>
                        </a:rPr>
                        <a:t>1</a:t>
                      </a:r>
                      <a:r>
                        <a:rPr lang="en-US" sz="1800" spc="-10" dirty="0" smtClean="0">
                          <a:latin typeface="Arial"/>
                          <a:cs typeface="Arial"/>
                        </a:rPr>
                        <a:t>2</a:t>
                      </a:r>
                      <a:r>
                        <a:rPr sz="1800" spc="-10" dirty="0" smtClean="0">
                          <a:latin typeface="Arial"/>
                          <a:cs typeface="Arial"/>
                        </a:rPr>
                        <a:t>,</a:t>
                      </a:r>
                      <a:r>
                        <a:rPr sz="1800" spc="-15" dirty="0" smtClean="0">
                          <a:latin typeface="Arial"/>
                          <a:cs typeface="Arial"/>
                        </a:rPr>
                        <a:t> </a:t>
                      </a:r>
                      <a:r>
                        <a:rPr sz="1800" spc="-10" dirty="0" smtClean="0">
                          <a:latin typeface="Arial"/>
                          <a:cs typeface="Arial"/>
                        </a:rPr>
                        <a:t>202</a:t>
                      </a:r>
                      <a:r>
                        <a:rPr lang="en-US" sz="1800" spc="-10" dirty="0" smtClean="0">
                          <a:latin typeface="Arial"/>
                          <a:cs typeface="Arial"/>
                        </a:rPr>
                        <a:t>1</a:t>
                      </a:r>
                      <a:endParaRPr sz="1800" dirty="0">
                        <a:latin typeface="Arial"/>
                        <a:cs typeface="Arial"/>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90805">
                        <a:lnSpc>
                          <a:spcPct val="100000"/>
                        </a:lnSpc>
                        <a:spcBef>
                          <a:spcPts val="310"/>
                        </a:spcBef>
                      </a:pPr>
                      <a:r>
                        <a:rPr sz="1800" spc="-5" dirty="0">
                          <a:latin typeface="Arial"/>
                          <a:cs typeface="Arial"/>
                        </a:rPr>
                        <a:t>Commitment Accounting Open for</a:t>
                      </a:r>
                      <a:r>
                        <a:rPr sz="1800" spc="-65" dirty="0">
                          <a:latin typeface="Arial"/>
                          <a:cs typeface="Arial"/>
                        </a:rPr>
                        <a:t> </a:t>
                      </a:r>
                      <a:r>
                        <a:rPr sz="1800" spc="-10" dirty="0" smtClean="0">
                          <a:latin typeface="Arial"/>
                          <a:cs typeface="Arial"/>
                        </a:rPr>
                        <a:t>FY202</a:t>
                      </a:r>
                      <a:r>
                        <a:rPr lang="en-US" sz="1800" spc="-10" dirty="0" smtClean="0">
                          <a:latin typeface="Arial"/>
                          <a:cs typeface="Arial"/>
                        </a:rPr>
                        <a:t>2</a:t>
                      </a:r>
                      <a:endParaRPr sz="1800" dirty="0">
                        <a:latin typeface="Arial"/>
                        <a:cs typeface="Arial"/>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22292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dirty="0" smtClean="0"/>
              <a:t>Commitment Accounting Reports</a:t>
            </a:r>
            <a:endParaRPr lang="en-US" dirty="0"/>
          </a:p>
        </p:txBody>
      </p:sp>
      <p:sp>
        <p:nvSpPr>
          <p:cNvPr id="2" name="Date Placeholder 1"/>
          <p:cNvSpPr>
            <a:spLocks noGrp="1"/>
          </p:cNvSpPr>
          <p:nvPr>
            <p:ph type="dt" sz="half" idx="10"/>
          </p:nvPr>
        </p:nvSpPr>
        <p:spPr/>
        <p:txBody>
          <a:bodyPr/>
          <a:lstStyle/>
          <a:p>
            <a:fld id="{8AF255D6-A16F-4F15-930C-1E5D7030AC35}"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44</a:t>
            </a:fld>
            <a:endParaRPr lang="en-US"/>
          </a:p>
        </p:txBody>
      </p:sp>
    </p:spTree>
    <p:custDataLst>
      <p:tags r:id="rId1"/>
    </p:custDataLst>
    <p:extLst>
      <p:ext uri="{BB962C8B-B14F-4D97-AF65-F5344CB8AC3E}">
        <p14:creationId xmlns:p14="http://schemas.microsoft.com/office/powerpoint/2010/main" val="380943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46500-0352-4890-A656-E156299EEB6C}"/>
              </a:ext>
            </a:extLst>
          </p:cNvPr>
          <p:cNvSpPr>
            <a:spLocks noGrp="1"/>
          </p:cNvSpPr>
          <p:nvPr>
            <p:ph type="title"/>
          </p:nvPr>
        </p:nvSpPr>
        <p:spPr/>
        <p:txBody>
          <a:bodyPr/>
          <a:lstStyle/>
          <a:p>
            <a:r>
              <a:rPr lang="en-US"/>
              <a:t>Types of Reports</a:t>
            </a:r>
          </a:p>
        </p:txBody>
      </p:sp>
      <p:sp>
        <p:nvSpPr>
          <p:cNvPr id="2" name="Date Placeholder 1"/>
          <p:cNvSpPr>
            <a:spLocks noGrp="1"/>
          </p:cNvSpPr>
          <p:nvPr>
            <p:ph type="dt" sz="half" idx="10"/>
          </p:nvPr>
        </p:nvSpPr>
        <p:spPr/>
        <p:txBody>
          <a:bodyPr/>
          <a:lstStyle/>
          <a:p>
            <a:fld id="{AA60AFE4-7E5C-4760-A8C5-2DB9A6AB8CDE}"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45</a:t>
            </a:fld>
            <a:endParaRPr lang="en-US"/>
          </a:p>
        </p:txBody>
      </p:sp>
      <p:graphicFrame>
        <p:nvGraphicFramePr>
          <p:cNvPr id="5" name="Diagram 4">
            <a:extLst>
              <a:ext uri="{FF2B5EF4-FFF2-40B4-BE49-F238E27FC236}">
                <a16:creationId xmlns:a16="http://schemas.microsoft.com/office/drawing/2014/main" id="{F45445E1-ECF9-4DF0-BFEF-6DA1347242FC}"/>
              </a:ext>
            </a:extLst>
          </p:cNvPr>
          <p:cNvGraphicFramePr/>
          <p:nvPr>
            <p:extLst/>
          </p:nvPr>
        </p:nvGraphicFramePr>
        <p:xfrm>
          <a:off x="1114425" y="1511694"/>
          <a:ext cx="6886575" cy="4203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478620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a:t>Monthly Project Detail Report</a:t>
            </a:r>
          </a:p>
        </p:txBody>
      </p:sp>
      <p:sp>
        <p:nvSpPr>
          <p:cNvPr id="2" name="Date Placeholder 1"/>
          <p:cNvSpPr>
            <a:spLocks noGrp="1"/>
          </p:cNvSpPr>
          <p:nvPr>
            <p:ph type="dt" sz="half" idx="10"/>
          </p:nvPr>
        </p:nvSpPr>
        <p:spPr/>
        <p:txBody>
          <a:bodyPr/>
          <a:lstStyle/>
          <a:p>
            <a:fld id="{E4BE6420-DBC5-4C6F-BF4F-1AB0F07622B7}"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46</a:t>
            </a:fld>
            <a:endParaRPr lang="en-US"/>
          </a:p>
        </p:txBody>
      </p:sp>
    </p:spTree>
    <p:custDataLst>
      <p:tags r:id="rId1"/>
    </p:custDataLst>
    <p:extLst>
      <p:ext uri="{BB962C8B-B14F-4D97-AF65-F5344CB8AC3E}">
        <p14:creationId xmlns:p14="http://schemas.microsoft.com/office/powerpoint/2010/main" val="4019689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p:txBody>
          <a:bodyPr vert="horz" lIns="68580" tIns="34290" rIns="68580" bIns="34290" rtlCol="0" anchor="t">
            <a:normAutofit/>
          </a:bodyPr>
          <a:lstStyle/>
          <a:p>
            <a:pPr fontAlgn="base"/>
            <a:endParaRPr lang="en-US" sz="2200" dirty="0" smtClean="0"/>
          </a:p>
          <a:p>
            <a:pPr fontAlgn="base"/>
            <a:r>
              <a:rPr lang="en-US" sz="2200" dirty="0" smtClean="0">
                <a:latin typeface="+mn-lt"/>
              </a:rPr>
              <a:t>Gives </a:t>
            </a:r>
            <a:r>
              <a:rPr lang="en-US" sz="2200" dirty="0">
                <a:latin typeface="+mn-lt"/>
              </a:rPr>
              <a:t>a cost report by month for selected worktag for the fiscal year, and includes expended and encumbered salary, fringe, and tuition amounts.</a:t>
            </a:r>
            <a:r>
              <a:rPr lang="en-US" sz="2200" dirty="0" smtClean="0">
                <a:latin typeface="+mn-lt"/>
              </a:rPr>
              <a:t>​</a:t>
            </a:r>
            <a:endParaRPr lang="en-US" sz="2200" dirty="0">
              <a:latin typeface="+mn-lt"/>
            </a:endParaRPr>
          </a:p>
          <a:p>
            <a:pPr fontAlgn="base"/>
            <a:r>
              <a:rPr lang="en-US" sz="2200" dirty="0">
                <a:latin typeface="+mn-lt"/>
              </a:rPr>
              <a:t>Includes Payroll postings and EDR transactions after final approval.</a:t>
            </a:r>
            <a:r>
              <a:rPr lang="en-US" sz="2200" dirty="0" smtClean="0">
                <a:latin typeface="+mn-lt"/>
              </a:rPr>
              <a:t>​</a:t>
            </a:r>
            <a:endParaRPr lang="en-US" sz="2200" dirty="0">
              <a:latin typeface="+mn-lt"/>
            </a:endParaRPr>
          </a:p>
          <a:p>
            <a:pPr fontAlgn="base"/>
            <a:r>
              <a:rPr lang="en-US" sz="2200" dirty="0">
                <a:latin typeface="+mn-lt"/>
              </a:rPr>
              <a:t>Project cost detail reports displays all positions/employees whose salaries are allocated to a combo code/worktag.</a:t>
            </a:r>
            <a:r>
              <a:rPr lang="en-US" sz="2200" dirty="0" smtClean="0">
                <a:latin typeface="+mn-lt"/>
              </a:rPr>
              <a:t>​</a:t>
            </a:r>
            <a:endParaRPr lang="en-US" sz="2200" dirty="0">
              <a:latin typeface="+mn-lt"/>
            </a:endParaRPr>
          </a:p>
          <a:p>
            <a:pPr fontAlgn="base"/>
            <a:r>
              <a:rPr lang="en-US" sz="2200" dirty="0">
                <a:latin typeface="+mn-lt"/>
              </a:rPr>
              <a:t>Gross salary updated with EDR transaction, fringe and tuition updated overnight. </a:t>
            </a:r>
          </a:p>
          <a:p>
            <a:endParaRPr lang="en-US" dirty="0"/>
          </a:p>
        </p:txBody>
      </p:sp>
      <p:sp>
        <p:nvSpPr>
          <p:cNvPr id="4" name="Title 3"/>
          <p:cNvSpPr>
            <a:spLocks noGrp="1"/>
          </p:cNvSpPr>
          <p:nvPr>
            <p:ph type="title"/>
          </p:nvPr>
        </p:nvSpPr>
        <p:spPr/>
        <p:txBody>
          <a:bodyPr/>
          <a:lstStyle/>
          <a:p>
            <a:r>
              <a:rPr lang="en-US"/>
              <a:t>Monthly</a:t>
            </a:r>
            <a:r>
              <a:rPr lang="en-US">
                <a:latin typeface="Arial"/>
                <a:cs typeface="Arial"/>
              </a:rPr>
              <a:t> Project Detail Report</a:t>
            </a:r>
          </a:p>
        </p:txBody>
      </p:sp>
      <p:sp>
        <p:nvSpPr>
          <p:cNvPr id="2" name="Date Placeholder 1"/>
          <p:cNvSpPr>
            <a:spLocks noGrp="1"/>
          </p:cNvSpPr>
          <p:nvPr>
            <p:ph type="dt" sz="half" idx="10"/>
          </p:nvPr>
        </p:nvSpPr>
        <p:spPr/>
        <p:txBody>
          <a:bodyPr/>
          <a:lstStyle/>
          <a:p>
            <a:fld id="{D76ABD8A-1D9A-43AF-B57F-340199C361BD}"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47</a:t>
            </a:fld>
            <a:endParaRPr lang="en-US"/>
          </a:p>
        </p:txBody>
      </p:sp>
    </p:spTree>
    <p:custDataLst>
      <p:tags r:id="rId1"/>
    </p:custDataLst>
    <p:extLst>
      <p:ext uri="{BB962C8B-B14F-4D97-AF65-F5344CB8AC3E}">
        <p14:creationId xmlns:p14="http://schemas.microsoft.com/office/powerpoint/2010/main" val="3668586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04F02A-5471-4826-8773-CAD0B76FD001}"/>
              </a:ext>
            </a:extLst>
          </p:cNvPr>
          <p:cNvPicPr>
            <a:picLocks noChangeAspect="1"/>
          </p:cNvPicPr>
          <p:nvPr/>
        </p:nvPicPr>
        <p:blipFill>
          <a:blip r:embed="rId4"/>
          <a:stretch>
            <a:fillRect/>
          </a:stretch>
        </p:blipFill>
        <p:spPr>
          <a:xfrm>
            <a:off x="553915" y="1621393"/>
            <a:ext cx="7675685" cy="4068453"/>
          </a:xfrm>
          <a:prstGeom prst="rect">
            <a:avLst/>
          </a:prstGeom>
          <a:ln>
            <a:solidFill>
              <a:srgbClr val="003057"/>
            </a:solidFill>
          </a:ln>
        </p:spPr>
      </p:pic>
      <p:sp>
        <p:nvSpPr>
          <p:cNvPr id="8" name="Rectangle 7">
            <a:extLst>
              <a:ext uri="{FF2B5EF4-FFF2-40B4-BE49-F238E27FC236}">
                <a16:creationId xmlns:a16="http://schemas.microsoft.com/office/drawing/2014/main" id="{E31FACAF-CA3B-43C4-BFAB-A832B5F344A1}"/>
              </a:ext>
            </a:extLst>
          </p:cNvPr>
          <p:cNvSpPr/>
          <p:nvPr/>
        </p:nvSpPr>
        <p:spPr>
          <a:xfrm>
            <a:off x="2004647" y="4940661"/>
            <a:ext cx="1186262" cy="747190"/>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p:cNvSpPr>
            <a:spLocks noGrp="1"/>
          </p:cNvSpPr>
          <p:nvPr>
            <p:ph type="title"/>
          </p:nvPr>
        </p:nvSpPr>
        <p:spPr/>
        <p:txBody>
          <a:bodyPr/>
          <a:lstStyle/>
          <a:p>
            <a:r>
              <a:rPr lang="en-US"/>
              <a:t>Navigate to Monthly Project Detail</a:t>
            </a:r>
          </a:p>
        </p:txBody>
      </p:sp>
      <p:sp>
        <p:nvSpPr>
          <p:cNvPr id="3" name="Slide Number Placeholder 2"/>
          <p:cNvSpPr>
            <a:spLocks noGrp="1"/>
          </p:cNvSpPr>
          <p:nvPr>
            <p:ph type="sldNum" sz="quarter" idx="12"/>
          </p:nvPr>
        </p:nvSpPr>
        <p:spPr/>
        <p:txBody>
          <a:bodyPr/>
          <a:lstStyle/>
          <a:p>
            <a:fld id="{AE678206-0642-9F48-9727-6B519CB285FA}" type="slidenum">
              <a:rPr lang="en-US" smtClean="0"/>
              <a:t>48</a:t>
            </a:fld>
            <a:endParaRPr lang="en-US"/>
          </a:p>
        </p:txBody>
      </p:sp>
    </p:spTree>
    <p:custDataLst>
      <p:tags r:id="rId1"/>
    </p:custDataLst>
    <p:extLst>
      <p:ext uri="{BB962C8B-B14F-4D97-AF65-F5344CB8AC3E}">
        <p14:creationId xmlns:p14="http://schemas.microsoft.com/office/powerpoint/2010/main" val="13098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7C020-075F-42A0-B8A5-A5FD13C2B8C1}"/>
              </a:ext>
            </a:extLst>
          </p:cNvPr>
          <p:cNvPicPr>
            <a:picLocks noChangeAspect="1"/>
          </p:cNvPicPr>
          <p:nvPr/>
        </p:nvPicPr>
        <p:blipFill>
          <a:blip r:embed="rId4"/>
          <a:stretch>
            <a:fillRect/>
          </a:stretch>
        </p:blipFill>
        <p:spPr>
          <a:xfrm>
            <a:off x="1170091" y="1833197"/>
            <a:ext cx="6162647" cy="3864711"/>
          </a:xfrm>
          <a:prstGeom prst="rect">
            <a:avLst/>
          </a:prstGeom>
          <a:ln>
            <a:solidFill>
              <a:srgbClr val="003057"/>
            </a:solidFill>
          </a:ln>
        </p:spPr>
      </p:pic>
      <p:sp>
        <p:nvSpPr>
          <p:cNvPr id="6" name="Title 5"/>
          <p:cNvSpPr>
            <a:spLocks noGrp="1"/>
          </p:cNvSpPr>
          <p:nvPr>
            <p:ph type="title"/>
          </p:nvPr>
        </p:nvSpPr>
        <p:spPr/>
        <p:txBody>
          <a:bodyPr/>
          <a:lstStyle/>
          <a:p>
            <a:r>
              <a:rPr lang="en-US"/>
              <a:t>Navigate to Monthly Project Detail</a:t>
            </a:r>
          </a:p>
        </p:txBody>
      </p:sp>
      <p:sp>
        <p:nvSpPr>
          <p:cNvPr id="10" name="Rectangle 9">
            <a:extLst>
              <a:ext uri="{FF2B5EF4-FFF2-40B4-BE49-F238E27FC236}">
                <a16:creationId xmlns:a16="http://schemas.microsoft.com/office/drawing/2014/main" id="{3CA6FC15-7125-450C-BABD-A108A2B11CD6}"/>
              </a:ext>
            </a:extLst>
          </p:cNvPr>
          <p:cNvSpPr/>
          <p:nvPr/>
        </p:nvSpPr>
        <p:spPr>
          <a:xfrm>
            <a:off x="990976" y="5098149"/>
            <a:ext cx="1640574" cy="31172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p:txBody>
          <a:bodyPr/>
          <a:lstStyle/>
          <a:p>
            <a:fld id="{AE678206-0642-9F48-9727-6B519CB285FA}" type="slidenum">
              <a:rPr lang="en-US" smtClean="0"/>
              <a:t>49</a:t>
            </a:fld>
            <a:endParaRPr lang="en-US"/>
          </a:p>
        </p:txBody>
      </p:sp>
    </p:spTree>
    <p:custDataLst>
      <p:tags r:id="rId1"/>
    </p:custDataLst>
    <p:extLst>
      <p:ext uri="{BB962C8B-B14F-4D97-AF65-F5344CB8AC3E}">
        <p14:creationId xmlns:p14="http://schemas.microsoft.com/office/powerpoint/2010/main" val="228789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Trends</a:t>
            </a:r>
            <a:endParaRPr lang="en-US" dirty="0"/>
          </a:p>
        </p:txBody>
      </p:sp>
      <p:sp>
        <p:nvSpPr>
          <p:cNvPr id="3" name="TextBox 2"/>
          <p:cNvSpPr txBox="1"/>
          <p:nvPr/>
        </p:nvSpPr>
        <p:spPr>
          <a:xfrm>
            <a:off x="427703" y="1215482"/>
            <a:ext cx="8288594" cy="5016758"/>
          </a:xfrm>
          <a:prstGeom prst="rect">
            <a:avLst/>
          </a:prstGeom>
          <a:noFill/>
        </p:spPr>
        <p:txBody>
          <a:bodyPr wrap="square" rtlCol="0">
            <a:spAutoFit/>
          </a:bodyPr>
          <a:lstStyle/>
          <a:p>
            <a:r>
              <a:rPr lang="en-US" sz="2400" dirty="0" smtClean="0">
                <a:solidFill>
                  <a:srgbClr val="0000FF"/>
                </a:solidFill>
              </a:rPr>
              <a:t>Resident Instruction (through March)</a:t>
            </a:r>
            <a:r>
              <a:rPr lang="en-US" sz="2400" dirty="0" smtClean="0"/>
              <a:t>:</a:t>
            </a:r>
          </a:p>
          <a:p>
            <a:pPr marL="742950" lvl="1" indent="-285750">
              <a:buFont typeface="Arial" panose="020B0604020202020204" pitchFamily="34" charset="0"/>
              <a:buChar char="•"/>
            </a:pPr>
            <a:r>
              <a:rPr lang="en-US" sz="2400" dirty="0" smtClean="0"/>
              <a:t>Proposals: up $138.9 million (13.3%) to $1.2 billion.</a:t>
            </a:r>
          </a:p>
          <a:p>
            <a:pPr marL="742950" lvl="1" indent="-285750">
              <a:buFont typeface="Arial" panose="020B0604020202020204" pitchFamily="34" charset="0"/>
              <a:buChar char="•"/>
            </a:pPr>
            <a:r>
              <a:rPr lang="en-US" sz="2400" dirty="0" smtClean="0"/>
              <a:t>Awards: up $17.9 million (6.0%) to $314.6 million.</a:t>
            </a:r>
          </a:p>
          <a:p>
            <a:pPr marL="742950" lvl="1" indent="-285750">
              <a:buFont typeface="Arial" panose="020B0604020202020204" pitchFamily="34" charset="0"/>
              <a:buChar char="•"/>
            </a:pPr>
            <a:r>
              <a:rPr lang="en-US" sz="2400" u="sng" dirty="0" smtClean="0"/>
              <a:t>Expenditures</a:t>
            </a:r>
            <a:r>
              <a:rPr lang="en-US" sz="2400" dirty="0" smtClean="0"/>
              <a:t>:</a:t>
            </a:r>
          </a:p>
          <a:p>
            <a:pPr marL="1200150" lvl="2" indent="-285750">
              <a:buFont typeface="Arial" panose="020B0604020202020204" pitchFamily="34" charset="0"/>
              <a:buChar char="•"/>
            </a:pPr>
            <a:r>
              <a:rPr lang="en-US" sz="2400" dirty="0" smtClean="0"/>
              <a:t>Direct: up $4.9 million (2.3%) to $216.0 million.</a:t>
            </a:r>
          </a:p>
          <a:p>
            <a:pPr marL="1200150" lvl="2" indent="-285750">
              <a:buFont typeface="Arial" panose="020B0604020202020204" pitchFamily="34" charset="0"/>
              <a:buChar char="•"/>
            </a:pPr>
            <a:r>
              <a:rPr lang="en-US" sz="2400" dirty="0" smtClean="0"/>
              <a:t>Indirect: down $2.3 million (3.7%) to $61.4 million.</a:t>
            </a:r>
          </a:p>
          <a:p>
            <a:pPr marL="742950" lvl="1" indent="-285750">
              <a:buFont typeface="Arial" panose="020B0604020202020204" pitchFamily="34" charset="0"/>
              <a:buChar char="•"/>
            </a:pPr>
            <a:endParaRPr lang="en-US" sz="2400" dirty="0" smtClean="0"/>
          </a:p>
          <a:p>
            <a:r>
              <a:rPr lang="en-US" sz="2400" dirty="0" smtClean="0">
                <a:solidFill>
                  <a:srgbClr val="0000FF"/>
                </a:solidFill>
              </a:rPr>
              <a:t>GTRI (through March)</a:t>
            </a:r>
            <a:r>
              <a:rPr lang="en-US" sz="2400" dirty="0" smtClean="0"/>
              <a:t>:</a:t>
            </a:r>
          </a:p>
          <a:p>
            <a:pPr marL="742950" lvl="1" indent="-285750">
              <a:buFont typeface="Arial" panose="020B0604020202020204" pitchFamily="34" charset="0"/>
              <a:buChar char="•"/>
            </a:pPr>
            <a:r>
              <a:rPr lang="en-US" sz="2400" dirty="0" smtClean="0"/>
              <a:t>Awards: up $101.7 million (21.3%) to $580.1 million.</a:t>
            </a:r>
          </a:p>
          <a:p>
            <a:pPr marL="742950" lvl="1" indent="-285750">
              <a:buFont typeface="Arial" panose="020B0604020202020204" pitchFamily="34" charset="0"/>
              <a:buChar char="•"/>
            </a:pPr>
            <a:r>
              <a:rPr lang="en-US" sz="2400" u="sng" dirty="0" smtClean="0"/>
              <a:t>Expenditures</a:t>
            </a:r>
            <a:r>
              <a:rPr lang="en-US" sz="2400" dirty="0" smtClean="0"/>
              <a:t>:</a:t>
            </a:r>
          </a:p>
          <a:p>
            <a:pPr marL="1200150" lvl="2" indent="-285750">
              <a:buFont typeface="Arial" panose="020B0604020202020204" pitchFamily="34" charset="0"/>
              <a:buChar char="•"/>
            </a:pPr>
            <a:r>
              <a:rPr lang="en-US" sz="2400" dirty="0" smtClean="0"/>
              <a:t>Direct: up $52.6 million (20.9%) to $304.0 million.</a:t>
            </a:r>
          </a:p>
          <a:p>
            <a:pPr marL="1200150" lvl="2" indent="-285750">
              <a:buFont typeface="Arial" panose="020B0604020202020204" pitchFamily="34" charset="0"/>
              <a:buChar char="•"/>
            </a:pPr>
            <a:r>
              <a:rPr lang="en-US" sz="2400" dirty="0" smtClean="0"/>
              <a:t>Indirect: up $6.3 million (4.7%) to $138.7 million.</a:t>
            </a:r>
            <a:endParaRPr lang="en-US" sz="2400" dirty="0"/>
          </a:p>
          <a:p>
            <a:pPr lvl="1"/>
            <a:endParaRPr lang="en-US" dirty="0"/>
          </a:p>
          <a:p>
            <a:endParaRPr lang="en-US" sz="1400" dirty="0"/>
          </a:p>
        </p:txBody>
      </p:sp>
    </p:spTree>
    <p:extLst>
      <p:ext uri="{BB962C8B-B14F-4D97-AF65-F5344CB8AC3E}">
        <p14:creationId xmlns:p14="http://schemas.microsoft.com/office/powerpoint/2010/main" val="2164528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299C6B-FBF0-4A89-81A4-A16636933196}"/>
              </a:ext>
            </a:extLst>
          </p:cNvPr>
          <p:cNvPicPr>
            <a:picLocks noChangeAspect="1"/>
          </p:cNvPicPr>
          <p:nvPr/>
        </p:nvPicPr>
        <p:blipFill>
          <a:blip r:embed="rId4"/>
          <a:stretch>
            <a:fillRect/>
          </a:stretch>
        </p:blipFill>
        <p:spPr>
          <a:xfrm>
            <a:off x="2718919" y="2100572"/>
            <a:ext cx="5394284" cy="2500661"/>
          </a:xfrm>
          <a:prstGeom prst="rect">
            <a:avLst/>
          </a:prstGeom>
          <a:ln>
            <a:solidFill>
              <a:srgbClr val="003057"/>
            </a:solidFill>
          </a:ln>
        </p:spPr>
      </p:pic>
      <p:sp>
        <p:nvSpPr>
          <p:cNvPr id="4" name="Text Placeholder 3"/>
          <p:cNvSpPr>
            <a:spLocks noGrp="1"/>
          </p:cNvSpPr>
          <p:nvPr>
            <p:ph idx="1"/>
          </p:nvPr>
        </p:nvSpPr>
        <p:spPr>
          <a:xfrm>
            <a:off x="285751" y="1923544"/>
            <a:ext cx="2316773" cy="2758360"/>
          </a:xfrm>
        </p:spPr>
        <p:txBody>
          <a:bodyPr vert="horz" lIns="68580" tIns="34290" rIns="68580" bIns="34290" rtlCol="0" anchor="t">
            <a:normAutofit/>
          </a:bodyPr>
          <a:lstStyle/>
          <a:p>
            <a:endParaRPr lang="en-US" sz="1800" dirty="0"/>
          </a:p>
          <a:p>
            <a:r>
              <a:rPr lang="en-US" sz="1800" dirty="0">
                <a:latin typeface="+mn-lt"/>
                <a:ea typeface="+mn-lt"/>
                <a:cs typeface="+mn-lt"/>
              </a:rPr>
              <a:t>Select Search or Add a New Value to search for a Run Control ID to run the Monthly Project Detail.</a:t>
            </a:r>
            <a:r>
              <a:rPr lang="en-US" sz="1800" dirty="0">
                <a:latin typeface="+mn-lt"/>
              </a:rPr>
              <a:t> </a:t>
            </a:r>
            <a:endParaRPr lang="en-US" sz="1800" dirty="0">
              <a:latin typeface="+mn-lt"/>
              <a:cs typeface="Arial"/>
            </a:endParaRPr>
          </a:p>
        </p:txBody>
      </p:sp>
      <p:sp>
        <p:nvSpPr>
          <p:cNvPr id="6" name="Title 5"/>
          <p:cNvSpPr>
            <a:spLocks noGrp="1"/>
          </p:cNvSpPr>
          <p:nvPr>
            <p:ph type="title"/>
          </p:nvPr>
        </p:nvSpPr>
        <p:spPr/>
        <p:txBody>
          <a:bodyPr/>
          <a:lstStyle/>
          <a:p>
            <a:r>
              <a:rPr lang="en-US"/>
              <a:t>Monthly Project Detail</a:t>
            </a:r>
          </a:p>
        </p:txBody>
      </p:sp>
      <p:sp>
        <p:nvSpPr>
          <p:cNvPr id="9" name="Rectangle 8"/>
          <p:cNvSpPr/>
          <p:nvPr/>
        </p:nvSpPr>
        <p:spPr>
          <a:xfrm>
            <a:off x="3745229" y="2596897"/>
            <a:ext cx="1081748" cy="379301"/>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2718919" y="3535541"/>
            <a:ext cx="851529" cy="28318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0792A8B8-6FEE-48A3-B664-04B5FAB4CE94}"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50</a:t>
            </a:fld>
            <a:endParaRPr lang="en-US"/>
          </a:p>
        </p:txBody>
      </p:sp>
    </p:spTree>
    <p:custDataLst>
      <p:tags r:id="rId1"/>
    </p:custDataLst>
    <p:extLst>
      <p:ext uri="{BB962C8B-B14F-4D97-AF65-F5344CB8AC3E}">
        <p14:creationId xmlns:p14="http://schemas.microsoft.com/office/powerpoint/2010/main" val="3266955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7E1FEF-0C02-412E-B2BB-0DECE1BBA340}"/>
              </a:ext>
            </a:extLst>
          </p:cNvPr>
          <p:cNvPicPr>
            <a:picLocks noChangeAspect="1"/>
          </p:cNvPicPr>
          <p:nvPr/>
        </p:nvPicPr>
        <p:blipFill>
          <a:blip r:embed="rId4"/>
          <a:stretch>
            <a:fillRect/>
          </a:stretch>
        </p:blipFill>
        <p:spPr>
          <a:xfrm>
            <a:off x="3167743" y="2188498"/>
            <a:ext cx="4665520" cy="2243450"/>
          </a:xfrm>
          <a:prstGeom prst="rect">
            <a:avLst/>
          </a:prstGeom>
          <a:ln>
            <a:solidFill>
              <a:srgbClr val="002060"/>
            </a:solidFill>
          </a:ln>
        </p:spPr>
      </p:pic>
      <p:sp>
        <p:nvSpPr>
          <p:cNvPr id="4" name="Text Placeholder 3"/>
          <p:cNvSpPr>
            <a:spLocks noGrp="1"/>
          </p:cNvSpPr>
          <p:nvPr>
            <p:ph idx="1"/>
          </p:nvPr>
        </p:nvSpPr>
        <p:spPr>
          <a:xfrm>
            <a:off x="285750" y="1915309"/>
            <a:ext cx="2881993" cy="3447266"/>
          </a:xfrm>
        </p:spPr>
        <p:txBody>
          <a:bodyPr>
            <a:normAutofit/>
          </a:bodyPr>
          <a:lstStyle/>
          <a:p>
            <a:r>
              <a:rPr lang="en-US" sz="1800" dirty="0">
                <a:latin typeface="+mn-lt"/>
                <a:ea typeface="Roboto" panose="020B0604020202020204" charset="0"/>
                <a:cs typeface="Roboto" panose="020B0604020202020204" charset="0"/>
              </a:rPr>
              <a:t>Populate the Run Control ID field. </a:t>
            </a:r>
          </a:p>
          <a:p>
            <a:r>
              <a:rPr lang="en-US" sz="1800" dirty="0">
                <a:latin typeface="+mn-lt"/>
                <a:ea typeface="Roboto" panose="020B0604020202020204" charset="0"/>
                <a:cs typeface="Roboto" panose="020B0604020202020204" charset="0"/>
              </a:rPr>
              <a:t>To run the monthly project detailed report, use your fist initial and last name as the Run Control ID. </a:t>
            </a:r>
          </a:p>
        </p:txBody>
      </p:sp>
      <p:sp>
        <p:nvSpPr>
          <p:cNvPr id="6" name="Title 5"/>
          <p:cNvSpPr>
            <a:spLocks noGrp="1"/>
          </p:cNvSpPr>
          <p:nvPr>
            <p:ph type="title"/>
          </p:nvPr>
        </p:nvSpPr>
        <p:spPr/>
        <p:txBody>
          <a:bodyPr/>
          <a:lstStyle/>
          <a:p>
            <a:r>
              <a:rPr lang="en-US"/>
              <a:t>Monthly Project Detail</a:t>
            </a:r>
          </a:p>
        </p:txBody>
      </p:sp>
      <p:sp>
        <p:nvSpPr>
          <p:cNvPr id="10" name="Rectangle 9"/>
          <p:cNvSpPr/>
          <p:nvPr/>
        </p:nvSpPr>
        <p:spPr>
          <a:xfrm>
            <a:off x="3167743" y="2904780"/>
            <a:ext cx="3154994" cy="308809"/>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60528442-135A-444A-B447-921F3CB280A1}"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51</a:t>
            </a:fld>
            <a:endParaRPr lang="en-US"/>
          </a:p>
        </p:txBody>
      </p:sp>
    </p:spTree>
    <p:custDataLst>
      <p:tags r:id="rId1"/>
    </p:custDataLst>
    <p:extLst>
      <p:ext uri="{BB962C8B-B14F-4D97-AF65-F5344CB8AC3E}">
        <p14:creationId xmlns:p14="http://schemas.microsoft.com/office/powerpoint/2010/main" val="408312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D92A85-1E71-45DB-97A7-4106EBA1DD77}"/>
              </a:ext>
            </a:extLst>
          </p:cNvPr>
          <p:cNvPicPr>
            <a:picLocks noChangeAspect="1"/>
          </p:cNvPicPr>
          <p:nvPr/>
        </p:nvPicPr>
        <p:blipFill>
          <a:blip r:embed="rId4"/>
          <a:stretch>
            <a:fillRect/>
          </a:stretch>
        </p:blipFill>
        <p:spPr>
          <a:xfrm>
            <a:off x="2980487" y="1997464"/>
            <a:ext cx="5451442" cy="2450648"/>
          </a:xfrm>
          <a:prstGeom prst="rect">
            <a:avLst/>
          </a:prstGeom>
          <a:ln>
            <a:solidFill>
              <a:srgbClr val="003057"/>
            </a:solidFill>
          </a:ln>
        </p:spPr>
      </p:pic>
      <p:sp>
        <p:nvSpPr>
          <p:cNvPr id="4" name="Text Placeholder 3"/>
          <p:cNvSpPr>
            <a:spLocks noGrp="1"/>
          </p:cNvSpPr>
          <p:nvPr>
            <p:ph idx="1"/>
          </p:nvPr>
        </p:nvSpPr>
        <p:spPr>
          <a:xfrm>
            <a:off x="285751" y="1997464"/>
            <a:ext cx="2565026" cy="3447266"/>
          </a:xfrm>
        </p:spPr>
        <p:txBody>
          <a:bodyPr vert="horz" lIns="68580" tIns="34290" rIns="68580" bIns="34290" rtlCol="0" anchor="t">
            <a:normAutofit fontScale="85000" lnSpcReduction="10000"/>
          </a:bodyPr>
          <a:lstStyle/>
          <a:p>
            <a:r>
              <a:rPr lang="en-US" dirty="0">
                <a:latin typeface="+mn-lt"/>
              </a:rPr>
              <a:t>Populate the details in the Report Request Parameter with the all required fields: </a:t>
            </a:r>
            <a:endParaRPr lang="en-US" dirty="0">
              <a:latin typeface="+mn-lt"/>
              <a:cs typeface="Arial"/>
            </a:endParaRPr>
          </a:p>
          <a:p>
            <a:r>
              <a:rPr lang="en-US" dirty="0">
                <a:latin typeface="+mn-lt"/>
              </a:rPr>
              <a:t>Select Run for a list of available output options</a:t>
            </a:r>
            <a:endParaRPr lang="en-US" dirty="0">
              <a:latin typeface="+mn-lt"/>
              <a:cs typeface="Arial" panose="020B0604020202020204"/>
            </a:endParaRPr>
          </a:p>
          <a:p>
            <a:pPr marL="0" indent="0">
              <a:buNone/>
            </a:pPr>
            <a:endParaRPr lang="en-US" dirty="0"/>
          </a:p>
        </p:txBody>
      </p:sp>
      <p:sp>
        <p:nvSpPr>
          <p:cNvPr id="6" name="Title 5"/>
          <p:cNvSpPr>
            <a:spLocks noGrp="1"/>
          </p:cNvSpPr>
          <p:nvPr>
            <p:ph type="title"/>
          </p:nvPr>
        </p:nvSpPr>
        <p:spPr/>
        <p:txBody>
          <a:bodyPr/>
          <a:lstStyle/>
          <a:p>
            <a:r>
              <a:rPr lang="en-US"/>
              <a:t>Monthly Project Detail</a:t>
            </a:r>
          </a:p>
        </p:txBody>
      </p:sp>
      <p:sp>
        <p:nvSpPr>
          <p:cNvPr id="7" name="Rectangle 6">
            <a:extLst>
              <a:ext uri="{FF2B5EF4-FFF2-40B4-BE49-F238E27FC236}">
                <a16:creationId xmlns:a16="http://schemas.microsoft.com/office/drawing/2014/main" id="{23A57EBE-D853-4C4D-9399-5BDA83AECC33}"/>
              </a:ext>
            </a:extLst>
          </p:cNvPr>
          <p:cNvSpPr/>
          <p:nvPr/>
        </p:nvSpPr>
        <p:spPr>
          <a:xfrm>
            <a:off x="6530617" y="2180866"/>
            <a:ext cx="666395" cy="443639"/>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E0C5273F-C5BE-4244-A871-5389BFB9A79F}"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52</a:t>
            </a:fld>
            <a:endParaRPr lang="en-US"/>
          </a:p>
        </p:txBody>
      </p:sp>
      <p:sp>
        <p:nvSpPr>
          <p:cNvPr id="12" name="Rectangle 11">
            <a:extLst>
              <a:ext uri="{FF2B5EF4-FFF2-40B4-BE49-F238E27FC236}">
                <a16:creationId xmlns:a16="http://schemas.microsoft.com/office/drawing/2014/main" id="{7EB72CC2-188A-4C0C-A781-735B8F471F0B}"/>
              </a:ext>
            </a:extLst>
          </p:cNvPr>
          <p:cNvSpPr/>
          <p:nvPr/>
        </p:nvSpPr>
        <p:spPr>
          <a:xfrm>
            <a:off x="4685017" y="3284520"/>
            <a:ext cx="739739" cy="14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23D50848-0500-423A-892C-918B429CAA1F}"/>
              </a:ext>
            </a:extLst>
          </p:cNvPr>
          <p:cNvSpPr/>
          <p:nvPr/>
        </p:nvSpPr>
        <p:spPr>
          <a:xfrm>
            <a:off x="3952982" y="3314380"/>
            <a:ext cx="300519" cy="8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689631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9B49AE-FF36-42DD-9343-35ABDADBC09D}"/>
              </a:ext>
            </a:extLst>
          </p:cNvPr>
          <p:cNvPicPr>
            <a:picLocks noChangeAspect="1"/>
          </p:cNvPicPr>
          <p:nvPr/>
        </p:nvPicPr>
        <p:blipFill>
          <a:blip r:embed="rId4"/>
          <a:stretch>
            <a:fillRect/>
          </a:stretch>
        </p:blipFill>
        <p:spPr>
          <a:xfrm>
            <a:off x="1048051" y="1894742"/>
            <a:ext cx="7178792" cy="3321387"/>
          </a:xfrm>
          <a:prstGeom prst="rect">
            <a:avLst/>
          </a:prstGeom>
          <a:ln>
            <a:solidFill>
              <a:srgbClr val="003057"/>
            </a:solidFill>
          </a:ln>
        </p:spPr>
      </p:pic>
      <p:sp>
        <p:nvSpPr>
          <p:cNvPr id="6" name="Title 5"/>
          <p:cNvSpPr>
            <a:spLocks noGrp="1"/>
          </p:cNvSpPr>
          <p:nvPr>
            <p:ph type="title"/>
          </p:nvPr>
        </p:nvSpPr>
        <p:spPr/>
        <p:txBody>
          <a:bodyPr/>
          <a:lstStyle/>
          <a:p>
            <a:r>
              <a:rPr lang="en-US"/>
              <a:t>Monthly Project Detail</a:t>
            </a:r>
          </a:p>
        </p:txBody>
      </p:sp>
      <p:sp>
        <p:nvSpPr>
          <p:cNvPr id="9" name="Rectangle 8">
            <a:extLst>
              <a:ext uri="{FF2B5EF4-FFF2-40B4-BE49-F238E27FC236}">
                <a16:creationId xmlns:a16="http://schemas.microsoft.com/office/drawing/2014/main" id="{0EB56B56-A0DB-4A37-B92F-CFE0AC320CDA}"/>
              </a:ext>
            </a:extLst>
          </p:cNvPr>
          <p:cNvSpPr/>
          <p:nvPr/>
        </p:nvSpPr>
        <p:spPr>
          <a:xfrm>
            <a:off x="1114160" y="4334015"/>
            <a:ext cx="746229" cy="296562"/>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98CC9EA0-7351-40C2-964C-D55827EB679C}"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53</a:t>
            </a:fld>
            <a:endParaRPr lang="en-US"/>
          </a:p>
        </p:txBody>
      </p:sp>
      <p:pic>
        <p:nvPicPr>
          <p:cNvPr id="12" name="Picture 11">
            <a:extLst>
              <a:ext uri="{FF2B5EF4-FFF2-40B4-BE49-F238E27FC236}">
                <a16:creationId xmlns:a16="http://schemas.microsoft.com/office/drawing/2014/main" id="{8F9E1AC7-F4A7-4256-9F24-709C407F03D7}"/>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2239886" y="2266373"/>
            <a:ext cx="1491788" cy="176084"/>
          </a:xfrm>
          <a:prstGeom prst="rect">
            <a:avLst/>
          </a:prstGeom>
        </p:spPr>
      </p:pic>
    </p:spTree>
    <p:custDataLst>
      <p:tags r:id="rId1"/>
    </p:custDataLst>
    <p:extLst>
      <p:ext uri="{BB962C8B-B14F-4D97-AF65-F5344CB8AC3E}">
        <p14:creationId xmlns:p14="http://schemas.microsoft.com/office/powerpoint/2010/main" val="1770018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EC9FCD-77C6-4EFE-9479-A39FB61D5B61}"/>
              </a:ext>
            </a:extLst>
          </p:cNvPr>
          <p:cNvPicPr>
            <a:picLocks noChangeAspect="1"/>
          </p:cNvPicPr>
          <p:nvPr/>
        </p:nvPicPr>
        <p:blipFill>
          <a:blip r:embed="rId4"/>
          <a:stretch>
            <a:fillRect/>
          </a:stretch>
        </p:blipFill>
        <p:spPr>
          <a:xfrm>
            <a:off x="1204547" y="1947042"/>
            <a:ext cx="6875690" cy="3090907"/>
          </a:xfrm>
          <a:prstGeom prst="rect">
            <a:avLst/>
          </a:prstGeom>
          <a:ln>
            <a:solidFill>
              <a:srgbClr val="003057"/>
            </a:solidFill>
          </a:ln>
        </p:spPr>
      </p:pic>
      <p:sp>
        <p:nvSpPr>
          <p:cNvPr id="6" name="Title 5"/>
          <p:cNvSpPr>
            <a:spLocks noGrp="1"/>
          </p:cNvSpPr>
          <p:nvPr>
            <p:ph type="title"/>
          </p:nvPr>
        </p:nvSpPr>
        <p:spPr/>
        <p:txBody>
          <a:bodyPr/>
          <a:lstStyle/>
          <a:p>
            <a:r>
              <a:rPr lang="en-US"/>
              <a:t>Monthly Project Detail</a:t>
            </a:r>
          </a:p>
        </p:txBody>
      </p:sp>
      <p:sp>
        <p:nvSpPr>
          <p:cNvPr id="7" name="Rectangle 6">
            <a:extLst>
              <a:ext uri="{FF2B5EF4-FFF2-40B4-BE49-F238E27FC236}">
                <a16:creationId xmlns:a16="http://schemas.microsoft.com/office/drawing/2014/main" id="{2EABC7D4-B359-4E6F-BCB7-8A9598D0CD0D}"/>
              </a:ext>
            </a:extLst>
          </p:cNvPr>
          <p:cNvSpPr/>
          <p:nvPr/>
        </p:nvSpPr>
        <p:spPr>
          <a:xfrm>
            <a:off x="3846103" y="2332290"/>
            <a:ext cx="1152857" cy="397682"/>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5B549D29-40FB-4C36-B63C-3A370EB54014}"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54</a:t>
            </a:fld>
            <a:endParaRPr lang="en-US"/>
          </a:p>
        </p:txBody>
      </p:sp>
      <p:sp>
        <p:nvSpPr>
          <p:cNvPr id="12" name="Rectangle 11">
            <a:extLst>
              <a:ext uri="{FF2B5EF4-FFF2-40B4-BE49-F238E27FC236}">
                <a16:creationId xmlns:a16="http://schemas.microsoft.com/office/drawing/2014/main" id="{AD3D9B25-1B2A-443E-AC30-BD322115D81B}"/>
              </a:ext>
            </a:extLst>
          </p:cNvPr>
          <p:cNvSpPr/>
          <p:nvPr/>
        </p:nvSpPr>
        <p:spPr>
          <a:xfrm>
            <a:off x="3367355" y="3599487"/>
            <a:ext cx="916969" cy="16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552E5D2E-6BC8-471B-8491-2D037852D37B}"/>
              </a:ext>
            </a:extLst>
          </p:cNvPr>
          <p:cNvSpPr/>
          <p:nvPr/>
        </p:nvSpPr>
        <p:spPr>
          <a:xfrm>
            <a:off x="2450387" y="3599488"/>
            <a:ext cx="300519" cy="8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58776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3942B6-D111-43D1-919E-4E09DC98274A}"/>
              </a:ext>
            </a:extLst>
          </p:cNvPr>
          <p:cNvPicPr>
            <a:picLocks noChangeAspect="1"/>
          </p:cNvPicPr>
          <p:nvPr/>
        </p:nvPicPr>
        <p:blipFill>
          <a:blip r:embed="rId4"/>
          <a:stretch>
            <a:fillRect/>
          </a:stretch>
        </p:blipFill>
        <p:spPr>
          <a:xfrm>
            <a:off x="1314451" y="1641323"/>
            <a:ext cx="6266408" cy="3900581"/>
          </a:xfrm>
          <a:prstGeom prst="rect">
            <a:avLst/>
          </a:prstGeom>
          <a:ln>
            <a:solidFill>
              <a:srgbClr val="003057"/>
            </a:solidFill>
          </a:ln>
        </p:spPr>
      </p:pic>
      <p:sp>
        <p:nvSpPr>
          <p:cNvPr id="6" name="Title 5"/>
          <p:cNvSpPr>
            <a:spLocks noGrp="1"/>
          </p:cNvSpPr>
          <p:nvPr>
            <p:ph type="title"/>
          </p:nvPr>
        </p:nvSpPr>
        <p:spPr/>
        <p:txBody>
          <a:bodyPr/>
          <a:lstStyle/>
          <a:p>
            <a:r>
              <a:rPr lang="en-US"/>
              <a:t>Monthly Project Detail</a:t>
            </a:r>
          </a:p>
        </p:txBody>
      </p:sp>
      <p:sp>
        <p:nvSpPr>
          <p:cNvPr id="10" name="Rectangle 9">
            <a:extLst>
              <a:ext uri="{FF2B5EF4-FFF2-40B4-BE49-F238E27FC236}">
                <a16:creationId xmlns:a16="http://schemas.microsoft.com/office/drawing/2014/main" id="{DEDC6FEC-2D40-4BB9-952D-C2729CA65939}"/>
              </a:ext>
            </a:extLst>
          </p:cNvPr>
          <p:cNvSpPr/>
          <p:nvPr/>
        </p:nvSpPr>
        <p:spPr>
          <a:xfrm>
            <a:off x="1960684" y="3575624"/>
            <a:ext cx="4677508" cy="34014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CD4D6AD-7C37-4346-9032-C6954D34F847}"/>
              </a:ext>
            </a:extLst>
          </p:cNvPr>
          <p:cNvSpPr/>
          <p:nvPr/>
        </p:nvSpPr>
        <p:spPr>
          <a:xfrm>
            <a:off x="2343150" y="1725464"/>
            <a:ext cx="909204" cy="268406"/>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FB41E48A-3C2D-4331-B140-355328D4B559}"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55</a:t>
            </a:fld>
            <a:endParaRPr lang="en-US"/>
          </a:p>
        </p:txBody>
      </p:sp>
      <p:pic>
        <p:nvPicPr>
          <p:cNvPr id="5" name="Picture 6">
            <a:extLst>
              <a:ext uri="{FF2B5EF4-FFF2-40B4-BE49-F238E27FC236}">
                <a16:creationId xmlns:a16="http://schemas.microsoft.com/office/drawing/2014/main" id="{140F9DE1-0929-4BB5-B27A-1E05C103F9F8}"/>
              </a:ext>
            </a:extLst>
          </p:cNvPr>
          <p:cNvPicPr>
            <a:picLocks noChangeAspect="1"/>
          </p:cNvPicPr>
          <p:nvPr/>
        </p:nvPicPr>
        <p:blipFill>
          <a:blip r:embed="rId5"/>
          <a:stretch>
            <a:fillRect/>
          </a:stretch>
        </p:blipFill>
        <p:spPr>
          <a:xfrm>
            <a:off x="1493869" y="2523650"/>
            <a:ext cx="564356" cy="91763"/>
          </a:xfrm>
          <a:prstGeom prst="rect">
            <a:avLst/>
          </a:prstGeom>
        </p:spPr>
      </p:pic>
    </p:spTree>
    <p:custDataLst>
      <p:tags r:id="rId1"/>
    </p:custDataLst>
    <p:extLst>
      <p:ext uri="{BB962C8B-B14F-4D97-AF65-F5344CB8AC3E}">
        <p14:creationId xmlns:p14="http://schemas.microsoft.com/office/powerpoint/2010/main" val="116312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Monthly Project Detail</a:t>
            </a:r>
          </a:p>
        </p:txBody>
      </p:sp>
      <p:sp>
        <p:nvSpPr>
          <p:cNvPr id="3" name="Slide Number Placeholder 2"/>
          <p:cNvSpPr>
            <a:spLocks noGrp="1"/>
          </p:cNvSpPr>
          <p:nvPr>
            <p:ph type="sldNum" sz="quarter" idx="12"/>
          </p:nvPr>
        </p:nvSpPr>
        <p:spPr/>
        <p:txBody>
          <a:bodyPr/>
          <a:lstStyle/>
          <a:p>
            <a:fld id="{AE678206-0642-9F48-9727-6B519CB285FA}" type="slidenum">
              <a:rPr lang="en-US" smtClean="0"/>
              <a:t>56</a:t>
            </a:fld>
            <a:endParaRPr lang="en-US"/>
          </a:p>
        </p:txBody>
      </p:sp>
      <p:grpSp>
        <p:nvGrpSpPr>
          <p:cNvPr id="23" name="Group 22">
            <a:extLst>
              <a:ext uri="{FF2B5EF4-FFF2-40B4-BE49-F238E27FC236}">
                <a16:creationId xmlns:a16="http://schemas.microsoft.com/office/drawing/2014/main" id="{237776A5-9CB0-4599-8420-E96E5B5C4DF3}"/>
              </a:ext>
            </a:extLst>
          </p:cNvPr>
          <p:cNvGrpSpPr/>
          <p:nvPr/>
        </p:nvGrpSpPr>
        <p:grpSpPr>
          <a:xfrm>
            <a:off x="1094197" y="1616310"/>
            <a:ext cx="6149084" cy="4179045"/>
            <a:chOff x="1458929" y="1012080"/>
            <a:chExt cx="8198779" cy="5572060"/>
          </a:xfrm>
        </p:grpSpPr>
        <p:pic>
          <p:nvPicPr>
            <p:cNvPr id="6" name="Picture 5">
              <a:extLst>
                <a:ext uri="{FF2B5EF4-FFF2-40B4-BE49-F238E27FC236}">
                  <a16:creationId xmlns:a16="http://schemas.microsoft.com/office/drawing/2014/main" id="{E3512EBE-9029-4205-B847-0311A647E2C6}"/>
                </a:ext>
              </a:extLst>
            </p:cNvPr>
            <p:cNvPicPr>
              <a:picLocks noChangeAspect="1"/>
            </p:cNvPicPr>
            <p:nvPr/>
          </p:nvPicPr>
          <p:blipFill>
            <a:blip r:embed="rId4"/>
            <a:stretch>
              <a:fillRect/>
            </a:stretch>
          </p:blipFill>
          <p:spPr>
            <a:xfrm>
              <a:off x="1458929" y="1012080"/>
              <a:ext cx="8198779" cy="5572060"/>
            </a:xfrm>
            <a:prstGeom prst="rect">
              <a:avLst/>
            </a:prstGeom>
            <a:ln>
              <a:solidFill>
                <a:srgbClr val="002060"/>
              </a:solidFill>
            </a:ln>
          </p:spPr>
        </p:pic>
        <p:pic>
          <p:nvPicPr>
            <p:cNvPr id="4" name="Picture 4">
              <a:extLst>
                <a:ext uri="{FF2B5EF4-FFF2-40B4-BE49-F238E27FC236}">
                  <a16:creationId xmlns:a16="http://schemas.microsoft.com/office/drawing/2014/main" id="{E8DD784B-A66F-4140-8B87-4881AE5DFD06}"/>
                </a:ext>
              </a:extLst>
            </p:cNvPr>
            <p:cNvPicPr>
              <a:picLocks noChangeAspect="1"/>
            </p:cNvPicPr>
            <p:nvPr/>
          </p:nvPicPr>
          <p:blipFill>
            <a:blip r:embed="rId5"/>
            <a:stretch>
              <a:fillRect/>
            </a:stretch>
          </p:blipFill>
          <p:spPr>
            <a:xfrm>
              <a:off x="1482387" y="2847544"/>
              <a:ext cx="995431" cy="334479"/>
            </a:xfrm>
            <a:prstGeom prst="rect">
              <a:avLst/>
            </a:prstGeom>
          </p:spPr>
        </p:pic>
        <p:pic>
          <p:nvPicPr>
            <p:cNvPr id="9" name="Picture 4">
              <a:extLst>
                <a:ext uri="{FF2B5EF4-FFF2-40B4-BE49-F238E27FC236}">
                  <a16:creationId xmlns:a16="http://schemas.microsoft.com/office/drawing/2014/main" id="{62EFF0E2-CE5F-4A10-BCCD-C74C886C7B64}"/>
                </a:ext>
              </a:extLst>
            </p:cNvPr>
            <p:cNvPicPr>
              <a:picLocks noChangeAspect="1"/>
            </p:cNvPicPr>
            <p:nvPr/>
          </p:nvPicPr>
          <p:blipFill>
            <a:blip r:embed="rId5"/>
            <a:stretch>
              <a:fillRect/>
            </a:stretch>
          </p:blipFill>
          <p:spPr>
            <a:xfrm>
              <a:off x="1482387" y="3532202"/>
              <a:ext cx="1459256" cy="367609"/>
            </a:xfrm>
            <a:prstGeom prst="rect">
              <a:avLst/>
            </a:prstGeom>
          </p:spPr>
        </p:pic>
        <p:pic>
          <p:nvPicPr>
            <p:cNvPr id="7" name="Picture 10">
              <a:extLst>
                <a:ext uri="{FF2B5EF4-FFF2-40B4-BE49-F238E27FC236}">
                  <a16:creationId xmlns:a16="http://schemas.microsoft.com/office/drawing/2014/main" id="{28A71F9E-4F64-4222-BD5A-045866FCB6E5}"/>
                </a:ext>
              </a:extLst>
            </p:cNvPr>
            <p:cNvPicPr>
              <a:picLocks noChangeAspect="1"/>
            </p:cNvPicPr>
            <p:nvPr/>
          </p:nvPicPr>
          <p:blipFill>
            <a:blip r:embed="rId6"/>
            <a:stretch>
              <a:fillRect/>
            </a:stretch>
          </p:blipFill>
          <p:spPr>
            <a:xfrm>
              <a:off x="5228673" y="1619237"/>
              <a:ext cx="1734654" cy="144393"/>
            </a:xfrm>
            <a:prstGeom prst="rect">
              <a:avLst/>
            </a:prstGeom>
          </p:spPr>
        </p:pic>
        <p:pic>
          <p:nvPicPr>
            <p:cNvPr id="11" name="Picture 4">
              <a:extLst>
                <a:ext uri="{FF2B5EF4-FFF2-40B4-BE49-F238E27FC236}">
                  <a16:creationId xmlns:a16="http://schemas.microsoft.com/office/drawing/2014/main" id="{106FBB07-E16D-4AF0-8AB6-14D0014584DE}"/>
                </a:ext>
              </a:extLst>
            </p:cNvPr>
            <p:cNvPicPr>
              <a:picLocks noChangeAspect="1"/>
            </p:cNvPicPr>
            <p:nvPr/>
          </p:nvPicPr>
          <p:blipFill>
            <a:blip r:embed="rId5"/>
            <a:stretch>
              <a:fillRect/>
            </a:stretch>
          </p:blipFill>
          <p:spPr>
            <a:xfrm>
              <a:off x="1482387" y="4283843"/>
              <a:ext cx="1459256" cy="367609"/>
            </a:xfrm>
            <a:prstGeom prst="rect">
              <a:avLst/>
            </a:prstGeom>
          </p:spPr>
        </p:pic>
        <p:pic>
          <p:nvPicPr>
            <p:cNvPr id="12" name="Picture 4">
              <a:extLst>
                <a:ext uri="{FF2B5EF4-FFF2-40B4-BE49-F238E27FC236}">
                  <a16:creationId xmlns:a16="http://schemas.microsoft.com/office/drawing/2014/main" id="{5F12F883-BD7A-4B19-813C-913751503683}"/>
                </a:ext>
              </a:extLst>
            </p:cNvPr>
            <p:cNvPicPr>
              <a:picLocks noChangeAspect="1"/>
            </p:cNvPicPr>
            <p:nvPr/>
          </p:nvPicPr>
          <p:blipFill>
            <a:blip r:embed="rId5"/>
            <a:stretch>
              <a:fillRect/>
            </a:stretch>
          </p:blipFill>
          <p:spPr>
            <a:xfrm>
              <a:off x="1482387" y="4910246"/>
              <a:ext cx="1459256" cy="367609"/>
            </a:xfrm>
            <a:prstGeom prst="rect">
              <a:avLst/>
            </a:prstGeom>
          </p:spPr>
        </p:pic>
        <p:sp>
          <p:nvSpPr>
            <p:cNvPr id="14" name="Rectangle 13">
              <a:extLst>
                <a:ext uri="{FF2B5EF4-FFF2-40B4-BE49-F238E27FC236}">
                  <a16:creationId xmlns:a16="http://schemas.microsoft.com/office/drawing/2014/main" id="{E5F4EC09-6F23-4997-A360-57F31018C4E9}"/>
                </a:ext>
              </a:extLst>
            </p:cNvPr>
            <p:cNvSpPr/>
            <p:nvPr/>
          </p:nvSpPr>
          <p:spPr>
            <a:xfrm>
              <a:off x="2321960" y="1910993"/>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A0897FEB-C142-4B02-AF3A-EAF621606DE5}"/>
                </a:ext>
              </a:extLst>
            </p:cNvPr>
            <p:cNvSpPr/>
            <p:nvPr/>
          </p:nvSpPr>
          <p:spPr>
            <a:xfrm>
              <a:off x="4304871" y="3069007"/>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2DA5C2FA-240A-4D6A-9600-6EFD268D22D0}"/>
                </a:ext>
              </a:extLst>
            </p:cNvPr>
            <p:cNvSpPr/>
            <p:nvPr/>
          </p:nvSpPr>
          <p:spPr>
            <a:xfrm>
              <a:off x="4304871" y="3786795"/>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E6F756AD-A76B-419F-94DF-EF743CC34D02}"/>
                </a:ext>
              </a:extLst>
            </p:cNvPr>
            <p:cNvSpPr/>
            <p:nvPr/>
          </p:nvSpPr>
          <p:spPr>
            <a:xfrm>
              <a:off x="4304871" y="4448075"/>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A8853E44-D79E-415A-8FC6-912C92674C19}"/>
                </a:ext>
              </a:extLst>
            </p:cNvPr>
            <p:cNvSpPr/>
            <p:nvPr/>
          </p:nvSpPr>
          <p:spPr>
            <a:xfrm>
              <a:off x="4314272" y="5164839"/>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3702F38E-81AE-4CCC-B335-141E09036194}"/>
                </a:ext>
              </a:extLst>
            </p:cNvPr>
            <p:cNvSpPr/>
            <p:nvPr/>
          </p:nvSpPr>
          <p:spPr>
            <a:xfrm>
              <a:off x="3044385" y="3070951"/>
              <a:ext cx="531022" cy="111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FF08B34C-57EA-4536-9C2B-45BB5F170E98}"/>
                </a:ext>
              </a:extLst>
            </p:cNvPr>
            <p:cNvSpPr/>
            <p:nvPr/>
          </p:nvSpPr>
          <p:spPr>
            <a:xfrm>
              <a:off x="3054659" y="3773898"/>
              <a:ext cx="531022" cy="111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2B67C7F5-F3E8-4B94-849D-B53F8697E5F4}"/>
                </a:ext>
              </a:extLst>
            </p:cNvPr>
            <p:cNvSpPr/>
            <p:nvPr/>
          </p:nvSpPr>
          <p:spPr>
            <a:xfrm>
              <a:off x="3064933" y="4434660"/>
              <a:ext cx="531022" cy="111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F0518294-B2D2-4841-A159-9E9DF8AB9985}"/>
                </a:ext>
              </a:extLst>
            </p:cNvPr>
            <p:cNvSpPr/>
            <p:nvPr/>
          </p:nvSpPr>
          <p:spPr>
            <a:xfrm>
              <a:off x="3196785" y="3223351"/>
              <a:ext cx="531022" cy="10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custDataLst>
      <p:tags r:id="rId1"/>
    </p:custDataLst>
    <p:extLst>
      <p:ext uri="{BB962C8B-B14F-4D97-AF65-F5344CB8AC3E}">
        <p14:creationId xmlns:p14="http://schemas.microsoft.com/office/powerpoint/2010/main" val="23262292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Demonstration-Monthly Project Detail</a:t>
            </a:r>
          </a:p>
        </p:txBody>
      </p:sp>
      <p:sp>
        <p:nvSpPr>
          <p:cNvPr id="2" name="Date Placeholder 1"/>
          <p:cNvSpPr>
            <a:spLocks noGrp="1"/>
          </p:cNvSpPr>
          <p:nvPr>
            <p:ph type="dt" sz="half" idx="10"/>
          </p:nvPr>
        </p:nvSpPr>
        <p:spPr/>
        <p:txBody>
          <a:bodyPr/>
          <a:lstStyle/>
          <a:p>
            <a:fld id="{E7F5B620-9C03-450A-99CE-5F421CC60C9C}"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57</a:t>
            </a:fld>
            <a:endParaRPr lang="en-US"/>
          </a:p>
        </p:txBody>
      </p:sp>
      <p:pic>
        <p:nvPicPr>
          <p:cNvPr id="8" name="Picture 7" descr="A picture containing clipart&#10;&#10;Description generated with very high confidence">
            <a:extLst>
              <a:ext uri="{FF2B5EF4-FFF2-40B4-BE49-F238E27FC236}">
                <a16:creationId xmlns:a16="http://schemas.microsoft.com/office/drawing/2014/main" id="{1CD2F2A4-CCB4-4A6A-8BB1-65E1688E3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802" y="4128363"/>
            <a:ext cx="1036647" cy="1036647"/>
          </a:xfrm>
          <a:prstGeom prst="rect">
            <a:avLst/>
          </a:prstGeom>
        </p:spPr>
      </p:pic>
      <p:pic>
        <p:nvPicPr>
          <p:cNvPr id="4" name="69TasMLfcdg">
            <a:hlinkClick r:id="" action="ppaction://media"/>
            <a:extLst>
              <a:ext uri="{FF2B5EF4-FFF2-40B4-BE49-F238E27FC236}">
                <a16:creationId xmlns:a16="http://schemas.microsoft.com/office/drawing/2014/main" id="{9B41DB14-DBD7-4ED3-B7F6-5A24FA7C2AE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50144" y="2016919"/>
            <a:ext cx="6672263" cy="3028950"/>
          </a:xfrm>
          <a:prstGeom prst="rect">
            <a:avLst/>
          </a:prstGeom>
        </p:spPr>
      </p:pic>
    </p:spTree>
    <p:custDataLst>
      <p:tags r:id="rId1"/>
    </p:custDataLst>
    <p:extLst>
      <p:ext uri="{BB962C8B-B14F-4D97-AF65-F5344CB8AC3E}">
        <p14:creationId xmlns:p14="http://schemas.microsoft.com/office/powerpoint/2010/main" val="201635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a:t>Employee Cost Detail Report</a:t>
            </a:r>
          </a:p>
        </p:txBody>
      </p:sp>
      <p:sp>
        <p:nvSpPr>
          <p:cNvPr id="2" name="Date Placeholder 1"/>
          <p:cNvSpPr>
            <a:spLocks noGrp="1"/>
          </p:cNvSpPr>
          <p:nvPr>
            <p:ph type="dt" sz="half" idx="10"/>
          </p:nvPr>
        </p:nvSpPr>
        <p:spPr/>
        <p:txBody>
          <a:bodyPr/>
          <a:lstStyle/>
          <a:p>
            <a:fld id="{1FDBD635-281F-4429-9852-7163E4DF670D}"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dirty="0" smtClean="0"/>
              <a:t>58</a:t>
            </a:fld>
            <a:endParaRPr lang="en-US"/>
          </a:p>
        </p:txBody>
      </p:sp>
    </p:spTree>
    <p:custDataLst>
      <p:tags r:id="rId1"/>
    </p:custDataLst>
    <p:extLst>
      <p:ext uri="{BB962C8B-B14F-4D97-AF65-F5344CB8AC3E}">
        <p14:creationId xmlns:p14="http://schemas.microsoft.com/office/powerpoint/2010/main" val="2888110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p:txBody>
          <a:bodyPr vert="horz" lIns="68580" tIns="34290" rIns="68580" bIns="34290" rtlCol="0" anchor="t">
            <a:normAutofit/>
          </a:bodyPr>
          <a:lstStyle/>
          <a:p>
            <a:pPr fontAlgn="base"/>
            <a:r>
              <a:rPr lang="en-US" sz="2400" dirty="0">
                <a:latin typeface="+mn-lt"/>
                <a:ea typeface="Roboto" panose="020B0604020202020204" charset="0"/>
                <a:cs typeface="Roboto" panose="020B0604020202020204" charset="0"/>
              </a:rPr>
              <a:t>The report can be run for one employee by entering the employee ID# or for multiple employees by leaving the employee ID # blank ​</a:t>
            </a:r>
          </a:p>
          <a:p>
            <a:pPr fontAlgn="base"/>
            <a:r>
              <a:rPr lang="en-US" sz="2400" dirty="0">
                <a:latin typeface="+mn-lt"/>
                <a:ea typeface="Roboto" panose="020B0604020202020204" charset="0"/>
                <a:cs typeface="Roboto" panose="020B0604020202020204" charset="0"/>
              </a:rPr>
              <a:t>Can be run for all paid employees, specific employees, Undergraduate and Graduate employees​</a:t>
            </a:r>
          </a:p>
          <a:p>
            <a:pPr fontAlgn="base"/>
            <a:r>
              <a:rPr lang="en-US" sz="2400" dirty="0">
                <a:latin typeface="+mn-lt"/>
                <a:ea typeface="Roboto" panose="020B0604020202020204" charset="0"/>
                <a:cs typeface="Roboto" panose="020B0604020202020204" charset="0"/>
              </a:rPr>
              <a:t>Report updated with pending EDR transaction.​</a:t>
            </a:r>
          </a:p>
          <a:p>
            <a:pPr fontAlgn="base"/>
            <a:r>
              <a:rPr lang="en-US" sz="2400" dirty="0">
                <a:latin typeface="+mn-lt"/>
                <a:ea typeface="Roboto" panose="020B0604020202020204" charset="0"/>
                <a:cs typeface="Roboto" panose="020B0604020202020204" charset="0"/>
              </a:rPr>
              <a:t>EDR denied report reverts back to original distribution ​</a:t>
            </a:r>
          </a:p>
          <a:p>
            <a:pPr fontAlgn="base"/>
            <a:r>
              <a:rPr lang="en-US" sz="2400" b="1" dirty="0">
                <a:solidFill>
                  <a:srgbClr val="FF0000"/>
                </a:solidFill>
                <a:latin typeface="+mn-lt"/>
                <a:ea typeface="Roboto" panose="020B0604020202020204" charset="0"/>
                <a:cs typeface="Roboto" panose="020B0604020202020204" charset="0"/>
              </a:rPr>
              <a:t>A </a:t>
            </a:r>
            <a:r>
              <a:rPr lang="en-US" sz="2400" b="1" u="sng" dirty="0">
                <a:solidFill>
                  <a:srgbClr val="FF0000"/>
                </a:solidFill>
                <a:latin typeface="+mn-lt"/>
                <a:ea typeface="Roboto" panose="020B0604020202020204" charset="0"/>
                <a:cs typeface="Roboto" panose="020B0604020202020204" charset="0"/>
              </a:rPr>
              <a:t>CURRENT</a:t>
            </a:r>
            <a:r>
              <a:rPr lang="en-US" sz="2400" b="1" dirty="0">
                <a:solidFill>
                  <a:srgbClr val="FF0000"/>
                </a:solidFill>
                <a:latin typeface="+mn-lt"/>
                <a:ea typeface="Roboto" panose="020B0604020202020204" charset="0"/>
                <a:cs typeface="Roboto" panose="020B0604020202020204" charset="0"/>
              </a:rPr>
              <a:t> Employee Cost Detail report is required to be attached on all EDR transactions (</a:t>
            </a:r>
            <a:r>
              <a:rPr lang="en-US" sz="2400" b="1" u="sng" dirty="0">
                <a:solidFill>
                  <a:srgbClr val="FF0000"/>
                </a:solidFill>
                <a:latin typeface="+mn-lt"/>
                <a:ea typeface="Roboto" panose="020B0604020202020204" charset="0"/>
                <a:cs typeface="Roboto" panose="020B0604020202020204" charset="0"/>
              </a:rPr>
              <a:t>within the </a:t>
            </a:r>
            <a:r>
              <a:rPr lang="en-US" sz="2400" b="1" u="sng" dirty="0" smtClean="0">
                <a:solidFill>
                  <a:srgbClr val="FF0000"/>
                </a:solidFill>
                <a:latin typeface="+mn-lt"/>
                <a:ea typeface="Roboto" panose="020B0604020202020204" charset="0"/>
                <a:cs typeface="Roboto" panose="020B0604020202020204" charset="0"/>
              </a:rPr>
              <a:t>same period)</a:t>
            </a:r>
            <a:endParaRPr lang="en-US" sz="2400" dirty="0">
              <a:solidFill>
                <a:srgbClr val="FF0000"/>
              </a:solidFill>
              <a:latin typeface="+mn-lt"/>
              <a:ea typeface="Roboto" panose="020B0604020202020204" charset="0"/>
              <a:cs typeface="Roboto" panose="020B0604020202020204" charset="0"/>
            </a:endParaRPr>
          </a:p>
          <a:p>
            <a:endParaRPr lang="en-US" dirty="0">
              <a:cs typeface="Arial"/>
            </a:endParaRPr>
          </a:p>
        </p:txBody>
      </p:sp>
      <p:sp>
        <p:nvSpPr>
          <p:cNvPr id="6" name="Title 5"/>
          <p:cNvSpPr>
            <a:spLocks noGrp="1"/>
          </p:cNvSpPr>
          <p:nvPr>
            <p:ph type="title"/>
          </p:nvPr>
        </p:nvSpPr>
        <p:spPr/>
        <p:txBody>
          <a:bodyPr/>
          <a:lstStyle/>
          <a:p>
            <a:r>
              <a:rPr lang="en-US"/>
              <a:t>Employee Cost Detail</a:t>
            </a:r>
          </a:p>
        </p:txBody>
      </p:sp>
      <p:sp>
        <p:nvSpPr>
          <p:cNvPr id="2" name="Date Placeholder 1"/>
          <p:cNvSpPr>
            <a:spLocks noGrp="1"/>
          </p:cNvSpPr>
          <p:nvPr>
            <p:ph type="dt" sz="half" idx="10"/>
          </p:nvPr>
        </p:nvSpPr>
        <p:spPr/>
        <p:txBody>
          <a:bodyPr/>
          <a:lstStyle/>
          <a:p>
            <a:fld id="{92F121C4-762D-484E-AB81-F77A9D517D90}"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59</a:t>
            </a:fld>
            <a:endParaRPr lang="en-US"/>
          </a:p>
        </p:txBody>
      </p:sp>
    </p:spTree>
    <p:custDataLst>
      <p:tags r:id="rId1"/>
    </p:custDataLst>
    <p:extLst>
      <p:ext uri="{BB962C8B-B14F-4D97-AF65-F5344CB8AC3E}">
        <p14:creationId xmlns:p14="http://schemas.microsoft.com/office/powerpoint/2010/main" val="344912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Trends</a:t>
            </a:r>
            <a:endParaRPr lang="en-US" dirty="0"/>
          </a:p>
        </p:txBody>
      </p:sp>
      <p:pic>
        <p:nvPicPr>
          <p:cNvPr id="5" name="Picture 4"/>
          <p:cNvPicPr>
            <a:picLocks noChangeAspect="1"/>
          </p:cNvPicPr>
          <p:nvPr/>
        </p:nvPicPr>
        <p:blipFill>
          <a:blip r:embed="rId3"/>
          <a:stretch>
            <a:fillRect/>
          </a:stretch>
        </p:blipFill>
        <p:spPr>
          <a:xfrm>
            <a:off x="1033462" y="2124075"/>
            <a:ext cx="6864612" cy="3276600"/>
          </a:xfrm>
          <a:prstGeom prst="rect">
            <a:avLst/>
          </a:prstGeom>
        </p:spPr>
      </p:pic>
      <p:sp>
        <p:nvSpPr>
          <p:cNvPr id="6" name="TextBox 5"/>
          <p:cNvSpPr txBox="1"/>
          <p:nvPr/>
        </p:nvSpPr>
        <p:spPr>
          <a:xfrm>
            <a:off x="2581275" y="1405982"/>
            <a:ext cx="4257675" cy="369332"/>
          </a:xfrm>
          <a:prstGeom prst="rect">
            <a:avLst/>
          </a:prstGeom>
          <a:noFill/>
        </p:spPr>
        <p:txBody>
          <a:bodyPr wrap="square" rtlCol="0">
            <a:spAutoFit/>
          </a:bodyPr>
          <a:lstStyle/>
          <a:p>
            <a:r>
              <a:rPr lang="en-US" dirty="0" smtClean="0"/>
              <a:t>RI Expenditures: FY20 v. FY21 YOY</a:t>
            </a:r>
            <a:endParaRPr lang="en-US" dirty="0"/>
          </a:p>
        </p:txBody>
      </p:sp>
    </p:spTree>
    <p:extLst>
      <p:ext uri="{BB962C8B-B14F-4D97-AF65-F5344CB8AC3E}">
        <p14:creationId xmlns:p14="http://schemas.microsoft.com/office/powerpoint/2010/main" val="1163603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Navigate to Employee Cost Detail</a:t>
            </a:r>
          </a:p>
        </p:txBody>
      </p:sp>
      <p:sp>
        <p:nvSpPr>
          <p:cNvPr id="3" name="Slide Number Placeholder 2"/>
          <p:cNvSpPr>
            <a:spLocks noGrp="1"/>
          </p:cNvSpPr>
          <p:nvPr>
            <p:ph type="sldNum" sz="quarter" idx="12"/>
          </p:nvPr>
        </p:nvSpPr>
        <p:spPr/>
        <p:txBody>
          <a:bodyPr/>
          <a:lstStyle/>
          <a:p>
            <a:fld id="{AE678206-0642-9F48-9727-6B519CB285FA}" type="slidenum">
              <a:rPr lang="en-US" smtClean="0"/>
              <a:t>60</a:t>
            </a:fld>
            <a:endParaRPr lang="en-US"/>
          </a:p>
        </p:txBody>
      </p:sp>
      <p:pic>
        <p:nvPicPr>
          <p:cNvPr id="7" name="Picture 6">
            <a:extLst>
              <a:ext uri="{FF2B5EF4-FFF2-40B4-BE49-F238E27FC236}">
                <a16:creationId xmlns:a16="http://schemas.microsoft.com/office/drawing/2014/main" id="{B8B17C00-DF0E-4820-9AA7-08172C6A1F3A}"/>
              </a:ext>
            </a:extLst>
          </p:cNvPr>
          <p:cNvPicPr>
            <a:picLocks noChangeAspect="1"/>
          </p:cNvPicPr>
          <p:nvPr/>
        </p:nvPicPr>
        <p:blipFill>
          <a:blip r:embed="rId4"/>
          <a:stretch>
            <a:fillRect/>
          </a:stretch>
        </p:blipFill>
        <p:spPr>
          <a:xfrm>
            <a:off x="553915" y="1621393"/>
            <a:ext cx="7675685" cy="4068453"/>
          </a:xfrm>
          <a:prstGeom prst="rect">
            <a:avLst/>
          </a:prstGeom>
          <a:ln>
            <a:solidFill>
              <a:srgbClr val="003057"/>
            </a:solidFill>
          </a:ln>
        </p:spPr>
      </p:pic>
      <p:sp>
        <p:nvSpPr>
          <p:cNvPr id="8" name="Rectangle 7">
            <a:extLst>
              <a:ext uri="{FF2B5EF4-FFF2-40B4-BE49-F238E27FC236}">
                <a16:creationId xmlns:a16="http://schemas.microsoft.com/office/drawing/2014/main" id="{C8B699B1-4950-46DB-B2A9-309B2A535CFE}"/>
              </a:ext>
            </a:extLst>
          </p:cNvPr>
          <p:cNvSpPr/>
          <p:nvPr/>
        </p:nvSpPr>
        <p:spPr>
          <a:xfrm>
            <a:off x="2004647" y="4940661"/>
            <a:ext cx="1160285" cy="773168"/>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40875987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B5A18-24EA-45E7-97D8-9EEDEB77C5D3}"/>
              </a:ext>
            </a:extLst>
          </p:cNvPr>
          <p:cNvSpPr>
            <a:spLocks noGrp="1"/>
          </p:cNvSpPr>
          <p:nvPr>
            <p:ph type="title"/>
          </p:nvPr>
        </p:nvSpPr>
        <p:spPr/>
        <p:txBody>
          <a:bodyPr/>
          <a:lstStyle/>
          <a:p>
            <a:r>
              <a:rPr lang="en-US"/>
              <a:t>Employee Cost Detail </a:t>
            </a:r>
          </a:p>
        </p:txBody>
      </p:sp>
      <p:sp>
        <p:nvSpPr>
          <p:cNvPr id="2" name="Date Placeholder 1"/>
          <p:cNvSpPr>
            <a:spLocks noGrp="1"/>
          </p:cNvSpPr>
          <p:nvPr>
            <p:ph type="dt" sz="half" idx="10"/>
          </p:nvPr>
        </p:nvSpPr>
        <p:spPr/>
        <p:txBody>
          <a:bodyPr/>
          <a:lstStyle/>
          <a:p>
            <a:fld id="{7B487C59-6433-4491-B4FE-056A88B9FFA9}"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61</a:t>
            </a:fld>
            <a:endParaRPr lang="en-US"/>
          </a:p>
        </p:txBody>
      </p:sp>
      <p:pic>
        <p:nvPicPr>
          <p:cNvPr id="6" name="Picture 5">
            <a:extLst>
              <a:ext uri="{FF2B5EF4-FFF2-40B4-BE49-F238E27FC236}">
                <a16:creationId xmlns:a16="http://schemas.microsoft.com/office/drawing/2014/main" id="{492DC9E1-7C84-4DA5-997B-B55EF012640F}"/>
              </a:ext>
            </a:extLst>
          </p:cNvPr>
          <p:cNvPicPr>
            <a:picLocks noChangeAspect="1"/>
          </p:cNvPicPr>
          <p:nvPr/>
        </p:nvPicPr>
        <p:blipFill>
          <a:blip r:embed="rId4"/>
          <a:stretch>
            <a:fillRect/>
          </a:stretch>
        </p:blipFill>
        <p:spPr>
          <a:xfrm>
            <a:off x="1155842" y="1635813"/>
            <a:ext cx="6129269" cy="3586375"/>
          </a:xfrm>
          <a:prstGeom prst="rect">
            <a:avLst/>
          </a:prstGeom>
          <a:ln>
            <a:solidFill>
              <a:srgbClr val="002060"/>
            </a:solidFill>
          </a:ln>
        </p:spPr>
      </p:pic>
      <p:sp>
        <p:nvSpPr>
          <p:cNvPr id="10" name="Rectangle 9">
            <a:extLst>
              <a:ext uri="{FF2B5EF4-FFF2-40B4-BE49-F238E27FC236}">
                <a16:creationId xmlns:a16="http://schemas.microsoft.com/office/drawing/2014/main" id="{3E4F5DAA-92F1-4260-9FD7-23C176484E38}"/>
              </a:ext>
            </a:extLst>
          </p:cNvPr>
          <p:cNvSpPr/>
          <p:nvPr/>
        </p:nvSpPr>
        <p:spPr>
          <a:xfrm>
            <a:off x="944742" y="4636616"/>
            <a:ext cx="1640574" cy="31172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36145009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7A7DC2E-023A-4855-8CAA-AFB0422195F1}"/>
              </a:ext>
            </a:extLst>
          </p:cNvPr>
          <p:cNvSpPr>
            <a:spLocks noGrp="1"/>
          </p:cNvSpPr>
          <p:nvPr>
            <p:ph type="dt" sz="half" idx="10"/>
          </p:nvPr>
        </p:nvSpPr>
        <p:spPr/>
        <p:txBody>
          <a:bodyPr/>
          <a:lstStyle/>
          <a:p>
            <a:fld id="{1F88B9CB-2999-4E5A-8A49-7FC0B1B9EB7A}" type="datetime1">
              <a:rPr lang="en-US" smtClean="0"/>
              <a:t>4/29/2021</a:t>
            </a:fld>
            <a:endParaRPr lang="en-US"/>
          </a:p>
        </p:txBody>
      </p:sp>
      <p:sp>
        <p:nvSpPr>
          <p:cNvPr id="6" name="Slide Number Placeholder 5">
            <a:extLst>
              <a:ext uri="{FF2B5EF4-FFF2-40B4-BE49-F238E27FC236}">
                <a16:creationId xmlns:a16="http://schemas.microsoft.com/office/drawing/2014/main" id="{D148D61E-A209-4021-80CC-CBEF038708C0}"/>
              </a:ext>
            </a:extLst>
          </p:cNvPr>
          <p:cNvSpPr>
            <a:spLocks noGrp="1"/>
          </p:cNvSpPr>
          <p:nvPr>
            <p:ph type="sldNum" sz="quarter" idx="12"/>
          </p:nvPr>
        </p:nvSpPr>
        <p:spPr/>
        <p:txBody>
          <a:bodyPr/>
          <a:lstStyle/>
          <a:p>
            <a:fld id="{AE678206-0642-9F48-9727-6B519CB285FA}" type="slidenum">
              <a:rPr lang="en-US" smtClean="0"/>
              <a:t>62</a:t>
            </a:fld>
            <a:endParaRPr lang="en-US"/>
          </a:p>
        </p:txBody>
      </p:sp>
      <p:sp>
        <p:nvSpPr>
          <p:cNvPr id="9" name="Title 8">
            <a:extLst>
              <a:ext uri="{FF2B5EF4-FFF2-40B4-BE49-F238E27FC236}">
                <a16:creationId xmlns:a16="http://schemas.microsoft.com/office/drawing/2014/main" id="{98D92E86-4068-4A70-BE68-1BA930FEAB7B}"/>
              </a:ext>
            </a:extLst>
          </p:cNvPr>
          <p:cNvSpPr>
            <a:spLocks noGrp="1"/>
          </p:cNvSpPr>
          <p:nvPr>
            <p:ph type="title"/>
          </p:nvPr>
        </p:nvSpPr>
        <p:spPr/>
        <p:txBody>
          <a:bodyPr/>
          <a:lstStyle/>
          <a:p>
            <a:r>
              <a:rPr lang="en-US"/>
              <a:t>Employee Cost Detail</a:t>
            </a:r>
          </a:p>
        </p:txBody>
      </p:sp>
      <p:pic>
        <p:nvPicPr>
          <p:cNvPr id="8" name="Picture 7">
            <a:extLst>
              <a:ext uri="{FF2B5EF4-FFF2-40B4-BE49-F238E27FC236}">
                <a16:creationId xmlns:a16="http://schemas.microsoft.com/office/drawing/2014/main" id="{B3AA683C-908A-4F37-A07C-B118D14AC46E}"/>
              </a:ext>
            </a:extLst>
          </p:cNvPr>
          <p:cNvPicPr>
            <a:picLocks noChangeAspect="1"/>
          </p:cNvPicPr>
          <p:nvPr/>
        </p:nvPicPr>
        <p:blipFill>
          <a:blip r:embed="rId3"/>
          <a:stretch>
            <a:fillRect/>
          </a:stretch>
        </p:blipFill>
        <p:spPr>
          <a:xfrm>
            <a:off x="3356575" y="2000196"/>
            <a:ext cx="5351416" cy="2629267"/>
          </a:xfrm>
          <a:prstGeom prst="rect">
            <a:avLst/>
          </a:prstGeom>
          <a:ln>
            <a:solidFill>
              <a:srgbClr val="002060"/>
            </a:solidFill>
          </a:ln>
        </p:spPr>
      </p:pic>
      <p:sp>
        <p:nvSpPr>
          <p:cNvPr id="12" name="TextBox 11">
            <a:extLst>
              <a:ext uri="{FF2B5EF4-FFF2-40B4-BE49-F238E27FC236}">
                <a16:creationId xmlns:a16="http://schemas.microsoft.com/office/drawing/2014/main" id="{DCEB9499-BAF6-44BA-BBD7-4E9F74CCB01A}"/>
              </a:ext>
            </a:extLst>
          </p:cNvPr>
          <p:cNvSpPr txBox="1"/>
          <p:nvPr/>
        </p:nvSpPr>
        <p:spPr>
          <a:xfrm>
            <a:off x="285750" y="1832817"/>
            <a:ext cx="2750746" cy="1754326"/>
          </a:xfrm>
          <a:prstGeom prst="rect">
            <a:avLst/>
          </a:prstGeom>
          <a:noFill/>
        </p:spPr>
        <p:txBody>
          <a:bodyPr wrap="square">
            <a:spAutoFit/>
          </a:bodyPr>
          <a:lstStyle/>
          <a:p>
            <a:endParaRPr lang="en-US" dirty="0">
              <a:ea typeface="Roboto" panose="02000000000000000000" pitchFamily="2" charset="0"/>
              <a:cs typeface="Roboto" panose="02000000000000000000" pitchFamily="2" charset="0"/>
            </a:endParaRPr>
          </a:p>
          <a:p>
            <a:r>
              <a:rPr lang="en-US" dirty="0">
                <a:ea typeface="Roboto" panose="02000000000000000000" pitchFamily="2" charset="0"/>
                <a:cs typeface="Roboto" panose="02000000000000000000" pitchFamily="2" charset="0"/>
              </a:rPr>
              <a:t>Select Search or Add a New Value to search for a Run Control ID to run the Employee Cost Detail. </a:t>
            </a:r>
          </a:p>
        </p:txBody>
      </p:sp>
      <p:sp>
        <p:nvSpPr>
          <p:cNvPr id="13" name="Rectangle 12">
            <a:extLst>
              <a:ext uri="{FF2B5EF4-FFF2-40B4-BE49-F238E27FC236}">
                <a16:creationId xmlns:a16="http://schemas.microsoft.com/office/drawing/2014/main" id="{00D5F240-F064-4FE1-A44E-5EA3E6148E1F}"/>
              </a:ext>
            </a:extLst>
          </p:cNvPr>
          <p:cNvSpPr/>
          <p:nvPr/>
        </p:nvSpPr>
        <p:spPr>
          <a:xfrm>
            <a:off x="4436511" y="2490355"/>
            <a:ext cx="1081748" cy="379301"/>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DF0E4ADF-06D7-480A-9189-E0DAFF625664}"/>
              </a:ext>
            </a:extLst>
          </p:cNvPr>
          <p:cNvSpPr/>
          <p:nvPr/>
        </p:nvSpPr>
        <p:spPr>
          <a:xfrm>
            <a:off x="3273723" y="3429000"/>
            <a:ext cx="851529" cy="28318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37406809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6DFA935-F9A3-45AB-B01A-BDD8FDF4D6DF}"/>
              </a:ext>
            </a:extLst>
          </p:cNvPr>
          <p:cNvPicPr>
            <a:picLocks noGrp="1" noChangeAspect="1"/>
          </p:cNvPicPr>
          <p:nvPr>
            <p:ph idx="1"/>
          </p:nvPr>
        </p:nvPicPr>
        <p:blipFill>
          <a:blip r:embed="rId3"/>
          <a:stretch>
            <a:fillRect/>
          </a:stretch>
        </p:blipFill>
        <p:spPr>
          <a:xfrm>
            <a:off x="2863809" y="2096075"/>
            <a:ext cx="5994441" cy="2665851"/>
          </a:xfrm>
          <a:ln>
            <a:solidFill>
              <a:srgbClr val="002060"/>
            </a:solidFill>
          </a:ln>
        </p:spPr>
      </p:pic>
      <p:sp>
        <p:nvSpPr>
          <p:cNvPr id="5" name="Date Placeholder 4">
            <a:extLst>
              <a:ext uri="{FF2B5EF4-FFF2-40B4-BE49-F238E27FC236}">
                <a16:creationId xmlns:a16="http://schemas.microsoft.com/office/drawing/2014/main" id="{AE95B443-C130-4FC9-9474-C317D8E56BF6}"/>
              </a:ext>
            </a:extLst>
          </p:cNvPr>
          <p:cNvSpPr>
            <a:spLocks noGrp="1"/>
          </p:cNvSpPr>
          <p:nvPr>
            <p:ph type="dt" sz="half" idx="10"/>
          </p:nvPr>
        </p:nvSpPr>
        <p:spPr/>
        <p:txBody>
          <a:bodyPr/>
          <a:lstStyle/>
          <a:p>
            <a:fld id="{1F88B9CB-2999-4E5A-8A49-7FC0B1B9EB7A}" type="datetime1">
              <a:rPr lang="en-US" smtClean="0"/>
              <a:t>4/29/2021</a:t>
            </a:fld>
            <a:endParaRPr lang="en-US"/>
          </a:p>
        </p:txBody>
      </p:sp>
      <p:sp>
        <p:nvSpPr>
          <p:cNvPr id="6" name="Slide Number Placeholder 5">
            <a:extLst>
              <a:ext uri="{FF2B5EF4-FFF2-40B4-BE49-F238E27FC236}">
                <a16:creationId xmlns:a16="http://schemas.microsoft.com/office/drawing/2014/main" id="{ACF7DA7A-987C-4BFA-A5C7-AACB578958EB}"/>
              </a:ext>
            </a:extLst>
          </p:cNvPr>
          <p:cNvSpPr>
            <a:spLocks noGrp="1"/>
          </p:cNvSpPr>
          <p:nvPr>
            <p:ph type="sldNum" sz="quarter" idx="12"/>
          </p:nvPr>
        </p:nvSpPr>
        <p:spPr/>
        <p:txBody>
          <a:bodyPr/>
          <a:lstStyle/>
          <a:p>
            <a:fld id="{AE678206-0642-9F48-9727-6B519CB285FA}" type="slidenum">
              <a:rPr lang="en-US" smtClean="0"/>
              <a:t>63</a:t>
            </a:fld>
            <a:endParaRPr lang="en-US"/>
          </a:p>
        </p:txBody>
      </p:sp>
      <p:sp>
        <p:nvSpPr>
          <p:cNvPr id="7" name="Title 6">
            <a:extLst>
              <a:ext uri="{FF2B5EF4-FFF2-40B4-BE49-F238E27FC236}">
                <a16:creationId xmlns:a16="http://schemas.microsoft.com/office/drawing/2014/main" id="{761F70E4-46BB-4D53-995E-1DF519FDF0DA}"/>
              </a:ext>
            </a:extLst>
          </p:cNvPr>
          <p:cNvSpPr>
            <a:spLocks noGrp="1"/>
          </p:cNvSpPr>
          <p:nvPr>
            <p:ph type="title"/>
          </p:nvPr>
        </p:nvSpPr>
        <p:spPr/>
        <p:txBody>
          <a:bodyPr/>
          <a:lstStyle/>
          <a:p>
            <a:r>
              <a:rPr lang="en-US"/>
              <a:t>Employee Cost Detail </a:t>
            </a:r>
          </a:p>
        </p:txBody>
      </p:sp>
      <p:sp>
        <p:nvSpPr>
          <p:cNvPr id="12" name="TextBox 11">
            <a:extLst>
              <a:ext uri="{FF2B5EF4-FFF2-40B4-BE49-F238E27FC236}">
                <a16:creationId xmlns:a16="http://schemas.microsoft.com/office/drawing/2014/main" id="{8C3098CD-CE4B-48F7-B97F-F4DAFADB8F9A}"/>
              </a:ext>
            </a:extLst>
          </p:cNvPr>
          <p:cNvSpPr txBox="1"/>
          <p:nvPr/>
        </p:nvSpPr>
        <p:spPr>
          <a:xfrm>
            <a:off x="285750" y="2096074"/>
            <a:ext cx="2606426" cy="2031325"/>
          </a:xfrm>
          <a:prstGeom prst="rect">
            <a:avLst/>
          </a:prstGeom>
          <a:noFill/>
        </p:spPr>
        <p:txBody>
          <a:bodyPr wrap="square">
            <a:spAutoFit/>
          </a:bodyPr>
          <a:lstStyle/>
          <a:p>
            <a:r>
              <a:rPr lang="en-US" dirty="0" smtClean="0">
                <a:ea typeface="Roboto" panose="02000000000000000000" pitchFamily="2" charset="0"/>
                <a:cs typeface="Roboto" panose="02000000000000000000" pitchFamily="2" charset="0"/>
              </a:rPr>
              <a:t>Populate the Run Control ID field. </a:t>
            </a:r>
          </a:p>
          <a:p>
            <a:r>
              <a:rPr lang="en-US" dirty="0" smtClean="0">
                <a:ea typeface="Roboto" panose="02000000000000000000" pitchFamily="2" charset="0"/>
                <a:cs typeface="Roboto" panose="02000000000000000000" pitchFamily="2" charset="0"/>
              </a:rPr>
              <a:t>To run the monthly project detailed report, use your fist initial and last name as the Run Control ID. </a:t>
            </a:r>
            <a:endParaRPr lang="en-US" dirty="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F588BE7C-7AFB-410C-8EF6-8CCFC4BAE34A}"/>
              </a:ext>
            </a:extLst>
          </p:cNvPr>
          <p:cNvSpPr/>
          <p:nvPr/>
        </p:nvSpPr>
        <p:spPr>
          <a:xfrm>
            <a:off x="2892175" y="2858547"/>
            <a:ext cx="3154994" cy="308809"/>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6546429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09B029-3549-4092-BEF0-4A92732AE88B}"/>
              </a:ext>
            </a:extLst>
          </p:cNvPr>
          <p:cNvPicPr>
            <a:picLocks noChangeAspect="1"/>
          </p:cNvPicPr>
          <p:nvPr/>
        </p:nvPicPr>
        <p:blipFill>
          <a:blip r:embed="rId4"/>
          <a:stretch>
            <a:fillRect/>
          </a:stretch>
        </p:blipFill>
        <p:spPr>
          <a:xfrm>
            <a:off x="382099" y="1638231"/>
            <a:ext cx="7346637" cy="4031109"/>
          </a:xfrm>
          <a:prstGeom prst="rect">
            <a:avLst/>
          </a:prstGeom>
        </p:spPr>
      </p:pic>
      <p:sp>
        <p:nvSpPr>
          <p:cNvPr id="4" name="Title 3">
            <a:extLst>
              <a:ext uri="{FF2B5EF4-FFF2-40B4-BE49-F238E27FC236}">
                <a16:creationId xmlns:a16="http://schemas.microsoft.com/office/drawing/2014/main" id="{9941BD6B-09EF-4D50-8C39-8FCFDCC69FB0}"/>
              </a:ext>
            </a:extLst>
          </p:cNvPr>
          <p:cNvSpPr>
            <a:spLocks noGrp="1"/>
          </p:cNvSpPr>
          <p:nvPr>
            <p:ph type="title"/>
          </p:nvPr>
        </p:nvSpPr>
        <p:spPr/>
        <p:txBody>
          <a:bodyPr/>
          <a:lstStyle/>
          <a:p>
            <a:r>
              <a:rPr lang="en-US"/>
              <a:t>Employee Cost Detail </a:t>
            </a:r>
          </a:p>
        </p:txBody>
      </p:sp>
      <p:sp>
        <p:nvSpPr>
          <p:cNvPr id="12" name="Rectangle 11">
            <a:extLst>
              <a:ext uri="{FF2B5EF4-FFF2-40B4-BE49-F238E27FC236}">
                <a16:creationId xmlns:a16="http://schemas.microsoft.com/office/drawing/2014/main" id="{369CA533-A136-4EC4-9AF8-AE6A578490AF}"/>
              </a:ext>
            </a:extLst>
          </p:cNvPr>
          <p:cNvSpPr/>
          <p:nvPr/>
        </p:nvSpPr>
        <p:spPr>
          <a:xfrm>
            <a:off x="3194923" y="1981462"/>
            <a:ext cx="758060" cy="417840"/>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p:txBody>
          <a:bodyPr/>
          <a:lstStyle/>
          <a:p>
            <a:fld id="{AE678206-0642-9F48-9727-6B519CB285FA}" type="slidenum">
              <a:rPr lang="en-US" smtClean="0"/>
              <a:t>64</a:t>
            </a:fld>
            <a:endParaRPr lang="en-US"/>
          </a:p>
        </p:txBody>
      </p:sp>
    </p:spTree>
    <p:custDataLst>
      <p:tags r:id="rId1"/>
    </p:custDataLst>
    <p:extLst>
      <p:ext uri="{BB962C8B-B14F-4D97-AF65-F5344CB8AC3E}">
        <p14:creationId xmlns:p14="http://schemas.microsoft.com/office/powerpoint/2010/main" val="11871600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1B63C8-655F-43CF-AC33-4CE47AF5ED93}"/>
              </a:ext>
            </a:extLst>
          </p:cNvPr>
          <p:cNvPicPr>
            <a:picLocks noChangeAspect="1"/>
          </p:cNvPicPr>
          <p:nvPr/>
        </p:nvPicPr>
        <p:blipFill>
          <a:blip r:embed="rId4"/>
          <a:stretch>
            <a:fillRect/>
          </a:stretch>
        </p:blipFill>
        <p:spPr>
          <a:xfrm>
            <a:off x="867825" y="1994825"/>
            <a:ext cx="6750122" cy="3149455"/>
          </a:xfrm>
          <a:prstGeom prst="rect">
            <a:avLst/>
          </a:prstGeom>
          <a:ln>
            <a:solidFill>
              <a:schemeClr val="tx1"/>
            </a:solidFill>
          </a:ln>
        </p:spPr>
      </p:pic>
      <p:sp>
        <p:nvSpPr>
          <p:cNvPr id="4" name="Title 3"/>
          <p:cNvSpPr>
            <a:spLocks noGrp="1"/>
          </p:cNvSpPr>
          <p:nvPr>
            <p:ph type="title"/>
          </p:nvPr>
        </p:nvSpPr>
        <p:spPr/>
        <p:txBody>
          <a:bodyPr/>
          <a:lstStyle/>
          <a:p>
            <a:r>
              <a:rPr lang="en-US"/>
              <a:t>Employee Cost Detail</a:t>
            </a:r>
          </a:p>
        </p:txBody>
      </p:sp>
      <p:sp>
        <p:nvSpPr>
          <p:cNvPr id="2" name="Date Placeholder 1"/>
          <p:cNvSpPr>
            <a:spLocks noGrp="1"/>
          </p:cNvSpPr>
          <p:nvPr>
            <p:ph type="dt" sz="half" idx="10"/>
          </p:nvPr>
        </p:nvSpPr>
        <p:spPr/>
        <p:txBody>
          <a:bodyPr/>
          <a:lstStyle/>
          <a:p>
            <a:fld id="{7A3C279D-FA35-4F0C-94DA-87EF388608C0}"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65</a:t>
            </a:fld>
            <a:endParaRPr lang="en-US"/>
          </a:p>
        </p:txBody>
      </p:sp>
      <p:sp>
        <p:nvSpPr>
          <p:cNvPr id="10" name="Rectangle 9">
            <a:extLst>
              <a:ext uri="{FF2B5EF4-FFF2-40B4-BE49-F238E27FC236}">
                <a16:creationId xmlns:a16="http://schemas.microsoft.com/office/drawing/2014/main" id="{0DDF5D88-2828-4867-BD5B-EF28C97FF5B3}"/>
              </a:ext>
            </a:extLst>
          </p:cNvPr>
          <p:cNvSpPr/>
          <p:nvPr/>
        </p:nvSpPr>
        <p:spPr>
          <a:xfrm>
            <a:off x="867826" y="4293147"/>
            <a:ext cx="758060" cy="417840"/>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8BAFD6A5-B854-4BF9-82E7-E07A37A8C425}"/>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1970189" y="2381957"/>
            <a:ext cx="1491788" cy="176084"/>
          </a:xfrm>
          <a:prstGeom prst="rect">
            <a:avLst/>
          </a:prstGeom>
        </p:spPr>
      </p:pic>
    </p:spTree>
    <p:custDataLst>
      <p:tags r:id="rId1"/>
    </p:custDataLst>
    <p:extLst>
      <p:ext uri="{BB962C8B-B14F-4D97-AF65-F5344CB8AC3E}">
        <p14:creationId xmlns:p14="http://schemas.microsoft.com/office/powerpoint/2010/main" val="33506591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025D25-1850-4782-9745-47E47B9320B7}"/>
              </a:ext>
            </a:extLst>
          </p:cNvPr>
          <p:cNvPicPr>
            <a:picLocks noChangeAspect="1"/>
          </p:cNvPicPr>
          <p:nvPr/>
        </p:nvPicPr>
        <p:blipFill>
          <a:blip r:embed="rId4"/>
          <a:stretch>
            <a:fillRect/>
          </a:stretch>
        </p:blipFill>
        <p:spPr>
          <a:xfrm>
            <a:off x="1147812" y="1672907"/>
            <a:ext cx="6253749" cy="3661307"/>
          </a:xfrm>
          <a:prstGeom prst="rect">
            <a:avLst/>
          </a:prstGeom>
          <a:ln>
            <a:solidFill>
              <a:schemeClr val="tx1"/>
            </a:solidFill>
          </a:ln>
        </p:spPr>
      </p:pic>
      <p:sp>
        <p:nvSpPr>
          <p:cNvPr id="4" name="Title 3"/>
          <p:cNvSpPr>
            <a:spLocks noGrp="1"/>
          </p:cNvSpPr>
          <p:nvPr>
            <p:ph type="title"/>
          </p:nvPr>
        </p:nvSpPr>
        <p:spPr/>
        <p:txBody>
          <a:bodyPr/>
          <a:lstStyle/>
          <a:p>
            <a:r>
              <a:rPr lang="en-US"/>
              <a:t>Employee Cost Detail</a:t>
            </a:r>
          </a:p>
        </p:txBody>
      </p:sp>
      <p:sp>
        <p:nvSpPr>
          <p:cNvPr id="8" name="Rectangle 7">
            <a:extLst>
              <a:ext uri="{FF2B5EF4-FFF2-40B4-BE49-F238E27FC236}">
                <a16:creationId xmlns:a16="http://schemas.microsoft.com/office/drawing/2014/main" id="{369CA533-A136-4EC4-9AF8-AE6A578490AF}"/>
              </a:ext>
            </a:extLst>
          </p:cNvPr>
          <p:cNvSpPr/>
          <p:nvPr/>
        </p:nvSpPr>
        <p:spPr>
          <a:xfrm>
            <a:off x="2867082" y="2142073"/>
            <a:ext cx="732773" cy="291905"/>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99581805-0AE1-46B1-9B13-F16DC21CEC78}"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66</a:t>
            </a:fld>
            <a:endParaRPr lang="en-US"/>
          </a:p>
        </p:txBody>
      </p:sp>
    </p:spTree>
    <p:custDataLst>
      <p:tags r:id="rId1"/>
    </p:custDataLst>
    <p:extLst>
      <p:ext uri="{BB962C8B-B14F-4D97-AF65-F5344CB8AC3E}">
        <p14:creationId xmlns:p14="http://schemas.microsoft.com/office/powerpoint/2010/main" val="27613392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2FA810-4056-45C6-8F6F-F8B95CA874B7}"/>
              </a:ext>
            </a:extLst>
          </p:cNvPr>
          <p:cNvPicPr>
            <a:picLocks noChangeAspect="1"/>
          </p:cNvPicPr>
          <p:nvPr/>
        </p:nvPicPr>
        <p:blipFill>
          <a:blip r:embed="rId4"/>
          <a:stretch>
            <a:fillRect/>
          </a:stretch>
        </p:blipFill>
        <p:spPr>
          <a:xfrm>
            <a:off x="1040901" y="1684132"/>
            <a:ext cx="6788649" cy="3805841"/>
          </a:xfrm>
          <a:prstGeom prst="rect">
            <a:avLst/>
          </a:prstGeom>
          <a:ln>
            <a:solidFill>
              <a:srgbClr val="003057"/>
            </a:solidFill>
          </a:ln>
        </p:spPr>
      </p:pic>
      <p:sp>
        <p:nvSpPr>
          <p:cNvPr id="4" name="Title 3">
            <a:extLst>
              <a:ext uri="{FF2B5EF4-FFF2-40B4-BE49-F238E27FC236}">
                <a16:creationId xmlns:a16="http://schemas.microsoft.com/office/drawing/2014/main" id="{F0C85216-24D0-456A-9C98-D2A8ACDEFB91}"/>
              </a:ext>
            </a:extLst>
          </p:cNvPr>
          <p:cNvSpPr>
            <a:spLocks noGrp="1"/>
          </p:cNvSpPr>
          <p:nvPr>
            <p:ph type="title"/>
          </p:nvPr>
        </p:nvSpPr>
        <p:spPr/>
        <p:txBody>
          <a:bodyPr/>
          <a:lstStyle/>
          <a:p>
            <a:r>
              <a:rPr lang="en-US"/>
              <a:t>Employee Cost Detail </a:t>
            </a:r>
          </a:p>
        </p:txBody>
      </p:sp>
      <p:sp>
        <p:nvSpPr>
          <p:cNvPr id="10" name="Rectangle 9">
            <a:extLst>
              <a:ext uri="{FF2B5EF4-FFF2-40B4-BE49-F238E27FC236}">
                <a16:creationId xmlns:a16="http://schemas.microsoft.com/office/drawing/2014/main" id="{369CA533-A136-4EC4-9AF8-AE6A578490AF}"/>
              </a:ext>
            </a:extLst>
          </p:cNvPr>
          <p:cNvSpPr/>
          <p:nvPr/>
        </p:nvSpPr>
        <p:spPr>
          <a:xfrm>
            <a:off x="1934110" y="1768862"/>
            <a:ext cx="847618" cy="282344"/>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B943B50D-96A6-4292-8D1F-A000EC130451}"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67</a:t>
            </a:fld>
            <a:endParaRPr lang="en-US"/>
          </a:p>
        </p:txBody>
      </p:sp>
      <p:sp>
        <p:nvSpPr>
          <p:cNvPr id="9" name="Rectangle 8">
            <a:extLst>
              <a:ext uri="{FF2B5EF4-FFF2-40B4-BE49-F238E27FC236}">
                <a16:creationId xmlns:a16="http://schemas.microsoft.com/office/drawing/2014/main" id="{165B3354-0D39-4806-B758-76BCE7994081}"/>
              </a:ext>
            </a:extLst>
          </p:cNvPr>
          <p:cNvSpPr/>
          <p:nvPr/>
        </p:nvSpPr>
        <p:spPr>
          <a:xfrm>
            <a:off x="1578367" y="3701688"/>
            <a:ext cx="4509071" cy="282344"/>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8AB64904-AA84-4826-A424-F47FE65B207F}"/>
              </a:ext>
            </a:extLst>
          </p:cNvPr>
          <p:cNvPicPr preferRelativeResize="0">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1578367" y="2313612"/>
            <a:ext cx="579206" cy="131591"/>
          </a:xfrm>
          <a:prstGeom prst="rect">
            <a:avLst/>
          </a:prstGeom>
        </p:spPr>
      </p:pic>
    </p:spTree>
    <p:custDataLst>
      <p:tags r:id="rId1"/>
    </p:custDataLst>
    <p:extLst>
      <p:ext uri="{BB962C8B-B14F-4D97-AF65-F5344CB8AC3E}">
        <p14:creationId xmlns:p14="http://schemas.microsoft.com/office/powerpoint/2010/main" val="21488447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3F79-A9B2-4C0A-889A-D5A478EC6684}"/>
              </a:ext>
            </a:extLst>
          </p:cNvPr>
          <p:cNvSpPr>
            <a:spLocks noGrp="1"/>
          </p:cNvSpPr>
          <p:nvPr>
            <p:ph type="title"/>
          </p:nvPr>
        </p:nvSpPr>
        <p:spPr/>
        <p:txBody>
          <a:bodyPr/>
          <a:lstStyle/>
          <a:p>
            <a:r>
              <a:rPr lang="en-US"/>
              <a:t>Employee Cost Detail </a:t>
            </a:r>
          </a:p>
        </p:txBody>
      </p:sp>
      <p:sp>
        <p:nvSpPr>
          <p:cNvPr id="3" name="Slide Number Placeholder 2"/>
          <p:cNvSpPr>
            <a:spLocks noGrp="1"/>
          </p:cNvSpPr>
          <p:nvPr>
            <p:ph type="sldNum" sz="quarter" idx="12"/>
          </p:nvPr>
        </p:nvSpPr>
        <p:spPr/>
        <p:txBody>
          <a:bodyPr/>
          <a:lstStyle/>
          <a:p>
            <a:fld id="{AE678206-0642-9F48-9727-6B519CB285FA}" type="slidenum">
              <a:rPr lang="en-US" smtClean="0"/>
              <a:t>68</a:t>
            </a:fld>
            <a:endParaRPr lang="en-US"/>
          </a:p>
        </p:txBody>
      </p:sp>
      <p:grpSp>
        <p:nvGrpSpPr>
          <p:cNvPr id="15" name="Group 14">
            <a:extLst>
              <a:ext uri="{FF2B5EF4-FFF2-40B4-BE49-F238E27FC236}">
                <a16:creationId xmlns:a16="http://schemas.microsoft.com/office/drawing/2014/main" id="{FD68347F-178A-451D-A1C0-2E9104B89D2D}"/>
              </a:ext>
            </a:extLst>
          </p:cNvPr>
          <p:cNvGrpSpPr/>
          <p:nvPr/>
        </p:nvGrpSpPr>
        <p:grpSpPr>
          <a:xfrm>
            <a:off x="762856" y="1623872"/>
            <a:ext cx="6719299" cy="4226337"/>
            <a:chOff x="1017141" y="1022162"/>
            <a:chExt cx="8959065" cy="5635116"/>
          </a:xfrm>
        </p:grpSpPr>
        <p:pic>
          <p:nvPicPr>
            <p:cNvPr id="9" name="Picture 8">
              <a:extLst>
                <a:ext uri="{FF2B5EF4-FFF2-40B4-BE49-F238E27FC236}">
                  <a16:creationId xmlns:a16="http://schemas.microsoft.com/office/drawing/2014/main" id="{922385E5-1FAB-4007-9621-424ACE74F2C0}"/>
                </a:ext>
              </a:extLst>
            </p:cNvPr>
            <p:cNvPicPr>
              <a:picLocks noChangeAspect="1"/>
            </p:cNvPicPr>
            <p:nvPr/>
          </p:nvPicPr>
          <p:blipFill>
            <a:blip r:embed="rId3"/>
            <a:stretch>
              <a:fillRect/>
            </a:stretch>
          </p:blipFill>
          <p:spPr>
            <a:xfrm>
              <a:off x="1017141" y="1022162"/>
              <a:ext cx="8959065" cy="5635116"/>
            </a:xfrm>
            <a:prstGeom prst="rect">
              <a:avLst/>
            </a:prstGeom>
            <a:ln>
              <a:solidFill>
                <a:srgbClr val="003057"/>
              </a:solidFill>
            </a:ln>
          </p:spPr>
        </p:pic>
        <p:sp>
          <p:nvSpPr>
            <p:cNvPr id="10" name="Rectangle 9">
              <a:extLst>
                <a:ext uri="{FF2B5EF4-FFF2-40B4-BE49-F238E27FC236}">
                  <a16:creationId xmlns:a16="http://schemas.microsoft.com/office/drawing/2014/main" id="{52FA2DF1-CC87-4C9B-B975-0193DC1E7820}"/>
                </a:ext>
              </a:extLst>
            </p:cNvPr>
            <p:cNvSpPr/>
            <p:nvPr/>
          </p:nvSpPr>
          <p:spPr>
            <a:xfrm>
              <a:off x="5583219" y="1920240"/>
              <a:ext cx="408790" cy="116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9A64C478-7A31-43A1-8A1C-7EACDF3B2037}"/>
                </a:ext>
              </a:extLst>
            </p:cNvPr>
            <p:cNvSpPr/>
            <p:nvPr/>
          </p:nvSpPr>
          <p:spPr>
            <a:xfrm>
              <a:off x="3095785" y="1927412"/>
              <a:ext cx="1244926" cy="109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E81A3A4D-EBCA-4686-92A8-0208C18ADFEF}"/>
                </a:ext>
              </a:extLst>
            </p:cNvPr>
            <p:cNvSpPr/>
            <p:nvPr/>
          </p:nvSpPr>
          <p:spPr>
            <a:xfrm>
              <a:off x="1446904" y="1927412"/>
              <a:ext cx="726141" cy="109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90B24A63-4761-4E11-9D84-1591E84215A9}"/>
                </a:ext>
              </a:extLst>
            </p:cNvPr>
            <p:cNvSpPr/>
            <p:nvPr/>
          </p:nvSpPr>
          <p:spPr>
            <a:xfrm>
              <a:off x="1653091" y="1631577"/>
              <a:ext cx="1681779" cy="202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0179B9A-BDE9-4BFA-8A6A-1B000A2F9A74}"/>
                </a:ext>
              </a:extLst>
            </p:cNvPr>
            <p:cNvSpPr/>
            <p:nvPr/>
          </p:nvSpPr>
          <p:spPr>
            <a:xfrm>
              <a:off x="2173044" y="2597277"/>
              <a:ext cx="1432003" cy="109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custDataLst>
      <p:tags r:id="rId1"/>
    </p:custDataLst>
    <p:extLst>
      <p:ext uri="{BB962C8B-B14F-4D97-AF65-F5344CB8AC3E}">
        <p14:creationId xmlns:p14="http://schemas.microsoft.com/office/powerpoint/2010/main" val="25002359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Demo- Employee Cost Detail Report</a:t>
            </a:r>
          </a:p>
        </p:txBody>
      </p:sp>
      <p:sp>
        <p:nvSpPr>
          <p:cNvPr id="2" name="Date Placeholder 1"/>
          <p:cNvSpPr>
            <a:spLocks noGrp="1"/>
          </p:cNvSpPr>
          <p:nvPr>
            <p:ph type="dt" sz="half" idx="10"/>
          </p:nvPr>
        </p:nvSpPr>
        <p:spPr/>
        <p:txBody>
          <a:bodyPr/>
          <a:lstStyle/>
          <a:p>
            <a:fld id="{FF855763-3432-4690-8C05-419D63BA429D}"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69</a:t>
            </a:fld>
            <a:endParaRPr lang="en-US"/>
          </a:p>
        </p:txBody>
      </p:sp>
      <p:pic>
        <p:nvPicPr>
          <p:cNvPr id="4" name="Picture 3" descr="A picture containing clipart&#10;&#10;Description generated with very high confidence">
            <a:extLst>
              <a:ext uri="{FF2B5EF4-FFF2-40B4-BE49-F238E27FC236}">
                <a16:creationId xmlns:a16="http://schemas.microsoft.com/office/drawing/2014/main" id="{AFB466A9-07FE-4BEF-9072-6F137B0E5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727" y="4179482"/>
            <a:ext cx="1036647" cy="1036647"/>
          </a:xfrm>
          <a:prstGeom prst="rect">
            <a:avLst/>
          </a:prstGeom>
        </p:spPr>
      </p:pic>
      <p:pic>
        <p:nvPicPr>
          <p:cNvPr id="9" name="5vpz3JGJU5Y">
            <a:hlinkClick r:id="" action="ppaction://media"/>
            <a:extLst>
              <a:ext uri="{FF2B5EF4-FFF2-40B4-BE49-F238E27FC236}">
                <a16:creationId xmlns:a16="http://schemas.microsoft.com/office/drawing/2014/main" id="{F79FC598-AD70-4F9C-AB5B-9DB5EA61DC1D}"/>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226544" y="1768862"/>
            <a:ext cx="6427832" cy="3088560"/>
          </a:xfrm>
        </p:spPr>
      </p:pic>
    </p:spTree>
    <p:custDataLst>
      <p:tags r:id="rId1"/>
    </p:custDataLst>
    <p:extLst>
      <p:ext uri="{BB962C8B-B14F-4D97-AF65-F5344CB8AC3E}">
        <p14:creationId xmlns:p14="http://schemas.microsoft.com/office/powerpoint/2010/main" val="42382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t>
            </a:r>
            <a:r>
              <a:rPr lang="en-US" dirty="0" smtClean="0"/>
              <a:t>G&amp;C Updates</a:t>
            </a:r>
            <a:endParaRPr lang="en-US" dirty="0"/>
          </a:p>
        </p:txBody>
      </p:sp>
      <p:sp>
        <p:nvSpPr>
          <p:cNvPr id="3" name="TextBox 2"/>
          <p:cNvSpPr txBox="1"/>
          <p:nvPr/>
        </p:nvSpPr>
        <p:spPr>
          <a:xfrm>
            <a:off x="427703" y="1215482"/>
            <a:ext cx="8288594" cy="317009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Invoices</a:t>
            </a:r>
          </a:p>
          <a:p>
            <a:pPr marL="742950" lvl="1" indent="-285750">
              <a:buFont typeface="Arial" panose="020B0604020202020204" pitchFamily="34" charset="0"/>
              <a:buChar char="•"/>
            </a:pPr>
            <a:r>
              <a:rPr lang="en-US" sz="2400" dirty="0" smtClean="0"/>
              <a:t>G&amp;C is averaging $28.3 million in invoices during the first nine months of FY21 and has billed over $254.4 million during that time (versus $239.9 million through nine months last year)</a:t>
            </a:r>
            <a:endParaRPr lang="en-US" sz="2400" dirty="0"/>
          </a:p>
          <a:p>
            <a:pPr marL="285750" indent="-285750">
              <a:buFont typeface="Arial" panose="020B0604020202020204" pitchFamily="34" charset="0"/>
              <a:buChar char="•"/>
            </a:pPr>
            <a:r>
              <a:rPr lang="en-US" sz="2400" dirty="0" smtClean="0"/>
              <a:t>Financial Reports</a:t>
            </a:r>
          </a:p>
          <a:p>
            <a:pPr marL="742950" lvl="1" indent="-285750">
              <a:buFont typeface="Arial" panose="020B0604020202020204" pitchFamily="34" charset="0"/>
              <a:buChar char="•"/>
            </a:pPr>
            <a:r>
              <a:rPr lang="en-US" sz="2400" dirty="0" smtClean="0"/>
              <a:t>718 total through 8 months.</a:t>
            </a:r>
            <a:endParaRPr lang="en-US" sz="2400" dirty="0"/>
          </a:p>
          <a:p>
            <a:pPr lvl="1"/>
            <a:endParaRPr lang="en-US" dirty="0"/>
          </a:p>
          <a:p>
            <a:endParaRPr lang="en-US" sz="1400" dirty="0"/>
          </a:p>
        </p:txBody>
      </p:sp>
    </p:spTree>
    <p:extLst>
      <p:ext uri="{BB962C8B-B14F-4D97-AF65-F5344CB8AC3E}">
        <p14:creationId xmlns:p14="http://schemas.microsoft.com/office/powerpoint/2010/main" val="12448282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F88B9CB-2999-4E5A-8A49-7FC0B1B9EB7A}" type="datetime1">
              <a:rPr lang="en-US" smtClean="0"/>
              <a:t>4/29/2021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70</a:t>
            </a:fld>
            <a:endParaRPr lang="en-US"/>
          </a:p>
        </p:txBody>
      </p:sp>
      <p:sp>
        <p:nvSpPr>
          <p:cNvPr id="7" name="Title 6"/>
          <p:cNvSpPr>
            <a:spLocks noGrp="1"/>
          </p:cNvSpPr>
          <p:nvPr>
            <p:ph type="title"/>
          </p:nvPr>
        </p:nvSpPr>
        <p:spPr/>
        <p:txBody>
          <a:bodyPr/>
          <a:lstStyle/>
          <a:p>
            <a:pPr algn="ctr"/>
            <a:r>
              <a:rPr lang="en-US"/>
              <a:t>Other Reports	</a:t>
            </a:r>
          </a:p>
        </p:txBody>
      </p:sp>
    </p:spTree>
    <p:custDataLst>
      <p:tags r:id="rId1"/>
    </p:custDataLst>
    <p:extLst>
      <p:ext uri="{BB962C8B-B14F-4D97-AF65-F5344CB8AC3E}">
        <p14:creationId xmlns:p14="http://schemas.microsoft.com/office/powerpoint/2010/main" val="37806780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68580" tIns="34290" rIns="68580" bIns="34290" rtlCol="0" anchor="t">
            <a:normAutofit/>
          </a:bodyPr>
          <a:lstStyle/>
          <a:p>
            <a:r>
              <a:rPr lang="en-US" dirty="0">
                <a:latin typeface="+mn-lt"/>
                <a:ea typeface="Roboto"/>
                <a:cs typeface="Roboto"/>
              </a:rPr>
              <a:t>Aged report that displays expenditures and encumbrances allocated to undesignated sponsored work tags</a:t>
            </a:r>
            <a:endParaRPr lang="en-US" dirty="0">
              <a:latin typeface="+mn-lt"/>
            </a:endParaRPr>
          </a:p>
          <a:p>
            <a:r>
              <a:rPr lang="en-US" dirty="0">
                <a:latin typeface="+mn-lt"/>
                <a:ea typeface="Roboto"/>
                <a:cs typeface="Roboto"/>
              </a:rPr>
              <a:t>Can be run in summary which shows totals</a:t>
            </a:r>
            <a:endParaRPr lang="en-US" dirty="0">
              <a:latin typeface="+mn-lt"/>
            </a:endParaRPr>
          </a:p>
          <a:p>
            <a:r>
              <a:rPr lang="en-US" dirty="0">
                <a:latin typeface="+mn-lt"/>
                <a:ea typeface="Roboto"/>
                <a:cs typeface="Roboto"/>
              </a:rPr>
              <a:t>Can also be run in detail which includes employee information </a:t>
            </a:r>
            <a:endParaRPr lang="en-US" dirty="0">
              <a:latin typeface="+mn-lt"/>
            </a:endParaRPr>
          </a:p>
          <a:p>
            <a:r>
              <a:rPr lang="en-US" dirty="0">
                <a:latin typeface="+mn-lt"/>
                <a:ea typeface="Roboto"/>
                <a:cs typeface="Roboto"/>
                <a:hlinkClick r:id="rId3"/>
              </a:rPr>
              <a:t>lite.gatech.edu </a:t>
            </a:r>
            <a:endParaRPr lang="en-US" dirty="0">
              <a:latin typeface="+mn-lt"/>
            </a:endParaRPr>
          </a:p>
          <a:p>
            <a:endParaRPr lang="en-US" dirty="0"/>
          </a:p>
        </p:txBody>
      </p:sp>
      <p:sp>
        <p:nvSpPr>
          <p:cNvPr id="5" name="Date Placeholder 4"/>
          <p:cNvSpPr>
            <a:spLocks noGrp="1"/>
          </p:cNvSpPr>
          <p:nvPr>
            <p:ph type="dt" sz="half" idx="10"/>
          </p:nvPr>
        </p:nvSpPr>
        <p:spPr/>
        <p:txBody>
          <a:bodyPr/>
          <a:lstStyle/>
          <a:p>
            <a:fld id="{347E1DC3-9C31-44E7-AE2B-0958688C75E5}" type="datetime1">
              <a:rPr lang="en-US" smtClean="0"/>
              <a:t>4/29/2021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71</a:t>
            </a:fld>
            <a:endParaRPr lang="en-US"/>
          </a:p>
        </p:txBody>
      </p:sp>
      <p:sp>
        <p:nvSpPr>
          <p:cNvPr id="2" name="Title 1">
            <a:extLst>
              <a:ext uri="{FF2B5EF4-FFF2-40B4-BE49-F238E27FC236}">
                <a16:creationId xmlns:a16="http://schemas.microsoft.com/office/drawing/2014/main" id="{FD3E81EA-F590-41EA-9985-49488464D1ED}"/>
              </a:ext>
            </a:extLst>
          </p:cNvPr>
          <p:cNvSpPr>
            <a:spLocks noGrp="1"/>
          </p:cNvSpPr>
          <p:nvPr>
            <p:ph type="title"/>
          </p:nvPr>
        </p:nvSpPr>
        <p:spPr/>
        <p:txBody>
          <a:bodyPr>
            <a:normAutofit fontScale="90000"/>
          </a:bodyPr>
          <a:lstStyle/>
          <a:p>
            <a:r>
              <a:rPr lang="en-US">
                <a:latin typeface="Roboto"/>
                <a:ea typeface="Roboto"/>
                <a:cs typeface="Roboto"/>
              </a:rPr>
              <a:t>Undesignated Sponsored Justification Report</a:t>
            </a:r>
            <a:endParaRPr lang="en-US"/>
          </a:p>
        </p:txBody>
      </p:sp>
    </p:spTree>
    <p:custDataLst>
      <p:tags r:id="rId1"/>
    </p:custDataLst>
    <p:extLst>
      <p:ext uri="{BB962C8B-B14F-4D97-AF65-F5344CB8AC3E}">
        <p14:creationId xmlns:p14="http://schemas.microsoft.com/office/powerpoint/2010/main" val="9098165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1AEAF51-D538-405C-9EEC-9B15CC648931}"/>
              </a:ext>
            </a:extLst>
          </p:cNvPr>
          <p:cNvSpPr>
            <a:spLocks noGrp="1"/>
          </p:cNvSpPr>
          <p:nvPr>
            <p:ph type="dt" sz="half" idx="10"/>
          </p:nvPr>
        </p:nvSpPr>
        <p:spPr/>
        <p:txBody>
          <a:bodyPr/>
          <a:lstStyle/>
          <a:p>
            <a:fld id="{1F88B9CB-2999-4E5A-8A49-7FC0B1B9EB7A}" type="datetime1">
              <a:rPr lang="en-US" smtClean="0"/>
              <a:t>4/29/2021</a:t>
            </a:fld>
            <a:endParaRPr lang="en-US"/>
          </a:p>
        </p:txBody>
      </p:sp>
      <p:sp>
        <p:nvSpPr>
          <p:cNvPr id="6" name="Slide Number Placeholder 5">
            <a:extLst>
              <a:ext uri="{FF2B5EF4-FFF2-40B4-BE49-F238E27FC236}">
                <a16:creationId xmlns:a16="http://schemas.microsoft.com/office/drawing/2014/main" id="{CB91504C-9BCD-4432-AD84-D03D7FF9CBAD}"/>
              </a:ext>
            </a:extLst>
          </p:cNvPr>
          <p:cNvSpPr>
            <a:spLocks noGrp="1"/>
          </p:cNvSpPr>
          <p:nvPr>
            <p:ph type="sldNum" sz="quarter" idx="12"/>
          </p:nvPr>
        </p:nvSpPr>
        <p:spPr/>
        <p:txBody>
          <a:bodyPr/>
          <a:lstStyle/>
          <a:p>
            <a:fld id="{AE678206-0642-9F48-9727-6B519CB285FA}" type="slidenum">
              <a:rPr lang="en-US" smtClean="0"/>
              <a:t>72</a:t>
            </a:fld>
            <a:endParaRPr lang="en-US"/>
          </a:p>
        </p:txBody>
      </p:sp>
      <p:sp>
        <p:nvSpPr>
          <p:cNvPr id="2" name="Title 1">
            <a:extLst>
              <a:ext uri="{FF2B5EF4-FFF2-40B4-BE49-F238E27FC236}">
                <a16:creationId xmlns:a16="http://schemas.microsoft.com/office/drawing/2014/main" id="{07E62299-0360-4CB5-ACEB-114F3B84A6FC}"/>
              </a:ext>
            </a:extLst>
          </p:cNvPr>
          <p:cNvSpPr>
            <a:spLocks noGrp="1"/>
          </p:cNvSpPr>
          <p:nvPr>
            <p:ph type="title"/>
          </p:nvPr>
        </p:nvSpPr>
        <p:spPr/>
        <p:txBody>
          <a:bodyPr>
            <a:normAutofit fontScale="90000"/>
          </a:bodyPr>
          <a:lstStyle/>
          <a:p>
            <a:r>
              <a:rPr lang="en-US">
                <a:latin typeface="Roboto"/>
                <a:ea typeface="Roboto"/>
                <a:cs typeface="Roboto"/>
              </a:rPr>
              <a:t>Demo – Undesignated Sponsored Justification</a:t>
            </a:r>
          </a:p>
        </p:txBody>
      </p:sp>
      <p:pic>
        <p:nvPicPr>
          <p:cNvPr id="8" name="Picture 7">
            <a:hlinkClick r:id="rId3"/>
          </p:cNvPr>
          <p:cNvPicPr>
            <a:picLocks noChangeAspect="1"/>
          </p:cNvPicPr>
          <p:nvPr/>
        </p:nvPicPr>
        <p:blipFill>
          <a:blip r:embed="rId4"/>
          <a:stretch>
            <a:fillRect/>
          </a:stretch>
        </p:blipFill>
        <p:spPr>
          <a:xfrm>
            <a:off x="485775" y="1656259"/>
            <a:ext cx="7981950" cy="3559871"/>
          </a:xfrm>
          <a:prstGeom prst="rect">
            <a:avLst/>
          </a:prstGeom>
          <a:ln>
            <a:solidFill>
              <a:srgbClr val="003057"/>
            </a:solidFill>
          </a:ln>
        </p:spPr>
      </p:pic>
    </p:spTree>
    <p:custDataLst>
      <p:tags r:id="rId1"/>
    </p:custDataLst>
    <p:extLst>
      <p:ext uri="{BB962C8B-B14F-4D97-AF65-F5344CB8AC3E}">
        <p14:creationId xmlns:p14="http://schemas.microsoft.com/office/powerpoint/2010/main" val="21094179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7E1DC3-9C31-44E7-AE2B-0958688C75E5}" type="datetime1">
              <a:rPr lang="en-US" smtClean="0"/>
              <a:t>4/29/2021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73</a:t>
            </a:fld>
            <a:endParaRPr lang="en-US"/>
          </a:p>
        </p:txBody>
      </p:sp>
      <p:sp>
        <p:nvSpPr>
          <p:cNvPr id="2" name="Title 1">
            <a:extLst>
              <a:ext uri="{FF2B5EF4-FFF2-40B4-BE49-F238E27FC236}">
                <a16:creationId xmlns:a16="http://schemas.microsoft.com/office/drawing/2014/main" id="{FD3E81EA-F590-41EA-9985-49488464D1ED}"/>
              </a:ext>
            </a:extLst>
          </p:cNvPr>
          <p:cNvSpPr>
            <a:spLocks noGrp="1"/>
          </p:cNvSpPr>
          <p:nvPr>
            <p:ph type="title"/>
          </p:nvPr>
        </p:nvSpPr>
        <p:spPr/>
        <p:txBody>
          <a:bodyPr>
            <a:normAutofit fontScale="90000"/>
          </a:bodyPr>
          <a:lstStyle/>
          <a:p>
            <a:r>
              <a:rPr lang="en-US">
                <a:latin typeface="Roboto"/>
                <a:ea typeface="Roboto"/>
                <a:cs typeface="Roboto"/>
              </a:rPr>
              <a:t>Undesignated Sponsored Justification Report</a:t>
            </a:r>
            <a:endParaRPr lang="en-US"/>
          </a:p>
        </p:txBody>
      </p:sp>
      <p:pic>
        <p:nvPicPr>
          <p:cNvPr id="8" name="Picture 8" descr="A screenshot of a cell phone&#10;&#10;Description automatically generated">
            <a:extLst>
              <a:ext uri="{FF2B5EF4-FFF2-40B4-BE49-F238E27FC236}">
                <a16:creationId xmlns:a16="http://schemas.microsoft.com/office/drawing/2014/main" id="{C89F80E1-E7F8-4418-A39D-6321A74D869C}"/>
              </a:ext>
            </a:extLst>
          </p:cNvPr>
          <p:cNvPicPr>
            <a:picLocks noGrp="1" noChangeAspect="1"/>
          </p:cNvPicPr>
          <p:nvPr>
            <p:ph idx="1"/>
          </p:nvPr>
        </p:nvPicPr>
        <p:blipFill>
          <a:blip r:embed="rId3"/>
          <a:stretch>
            <a:fillRect/>
          </a:stretch>
        </p:blipFill>
        <p:spPr>
          <a:xfrm>
            <a:off x="1314450" y="1779910"/>
            <a:ext cx="5875735" cy="3792342"/>
          </a:xfrm>
          <a:ln>
            <a:solidFill>
              <a:srgbClr val="003057"/>
            </a:solidFill>
          </a:ln>
        </p:spPr>
      </p:pic>
      <p:sp>
        <p:nvSpPr>
          <p:cNvPr id="10" name="Rectangle 9">
            <a:extLst>
              <a:ext uri="{FF2B5EF4-FFF2-40B4-BE49-F238E27FC236}">
                <a16:creationId xmlns:a16="http://schemas.microsoft.com/office/drawing/2014/main" id="{84939B53-E921-4548-8E28-F95C37E84522}"/>
              </a:ext>
            </a:extLst>
          </p:cNvPr>
          <p:cNvSpPr/>
          <p:nvPr/>
        </p:nvSpPr>
        <p:spPr>
          <a:xfrm>
            <a:off x="1206630" y="4245643"/>
            <a:ext cx="1970554" cy="148721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41138095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FBD3497-48C2-485E-8902-CD618FDF842C}"/>
              </a:ext>
            </a:extLst>
          </p:cNvPr>
          <p:cNvSpPr>
            <a:spLocks noGrp="1"/>
          </p:cNvSpPr>
          <p:nvPr>
            <p:ph type="dt" sz="half" idx="10"/>
          </p:nvPr>
        </p:nvSpPr>
        <p:spPr/>
        <p:txBody>
          <a:bodyPr/>
          <a:lstStyle/>
          <a:p>
            <a:fld id="{1F88B9CB-2999-4E5A-8A49-7FC0B1B9EB7A}" type="datetime1">
              <a:rPr lang="en-US" smtClean="0"/>
              <a:t>4/29/2021</a:t>
            </a:fld>
            <a:endParaRPr lang="en-US"/>
          </a:p>
        </p:txBody>
      </p:sp>
      <p:sp>
        <p:nvSpPr>
          <p:cNvPr id="6" name="Slide Number Placeholder 5">
            <a:extLst>
              <a:ext uri="{FF2B5EF4-FFF2-40B4-BE49-F238E27FC236}">
                <a16:creationId xmlns:a16="http://schemas.microsoft.com/office/drawing/2014/main" id="{E3EC4DAD-D9D7-4F7F-B25D-D770C089F74F}"/>
              </a:ext>
            </a:extLst>
          </p:cNvPr>
          <p:cNvSpPr>
            <a:spLocks noGrp="1"/>
          </p:cNvSpPr>
          <p:nvPr>
            <p:ph type="sldNum" sz="quarter" idx="12"/>
          </p:nvPr>
        </p:nvSpPr>
        <p:spPr/>
        <p:txBody>
          <a:bodyPr/>
          <a:lstStyle/>
          <a:p>
            <a:fld id="{AE678206-0642-9F48-9727-6B519CB285FA}" type="slidenum">
              <a:rPr lang="en-US" smtClean="0"/>
              <a:t>74</a:t>
            </a:fld>
            <a:endParaRPr lang="en-US"/>
          </a:p>
        </p:txBody>
      </p:sp>
      <p:sp>
        <p:nvSpPr>
          <p:cNvPr id="7" name="Title 6">
            <a:extLst>
              <a:ext uri="{FF2B5EF4-FFF2-40B4-BE49-F238E27FC236}">
                <a16:creationId xmlns:a16="http://schemas.microsoft.com/office/drawing/2014/main" id="{ED9413C2-70CC-4C29-A990-5FF3805D6D45}"/>
              </a:ext>
            </a:extLst>
          </p:cNvPr>
          <p:cNvSpPr>
            <a:spLocks noGrp="1"/>
          </p:cNvSpPr>
          <p:nvPr>
            <p:ph type="title"/>
          </p:nvPr>
        </p:nvSpPr>
        <p:spPr/>
        <p:txBody>
          <a:bodyPr>
            <a:normAutofit fontScale="90000"/>
          </a:bodyPr>
          <a:lstStyle/>
          <a:p>
            <a:r>
              <a:rPr lang="en-US">
                <a:latin typeface="Roboto"/>
                <a:ea typeface="Roboto"/>
                <a:cs typeface="Roboto"/>
              </a:rPr>
              <a:t>Undesignated Sponsored Justification Report: Department and Detail</a:t>
            </a:r>
            <a:endParaRPr lang="en-US"/>
          </a:p>
        </p:txBody>
      </p:sp>
      <p:pic>
        <p:nvPicPr>
          <p:cNvPr id="9" name="Picture 8">
            <a:extLst>
              <a:ext uri="{FF2B5EF4-FFF2-40B4-BE49-F238E27FC236}">
                <a16:creationId xmlns:a16="http://schemas.microsoft.com/office/drawing/2014/main" id="{ED38D0C4-8124-49F9-82AA-3FDF1CE004E0}"/>
              </a:ext>
            </a:extLst>
          </p:cNvPr>
          <p:cNvPicPr>
            <a:picLocks noChangeAspect="1"/>
          </p:cNvPicPr>
          <p:nvPr/>
        </p:nvPicPr>
        <p:blipFill>
          <a:blip r:embed="rId4"/>
          <a:stretch>
            <a:fillRect/>
          </a:stretch>
        </p:blipFill>
        <p:spPr>
          <a:xfrm>
            <a:off x="1370927" y="2032378"/>
            <a:ext cx="6402146" cy="3547535"/>
          </a:xfrm>
          <a:prstGeom prst="rect">
            <a:avLst/>
          </a:prstGeom>
          <a:ln>
            <a:solidFill>
              <a:srgbClr val="003057"/>
            </a:solidFill>
          </a:ln>
        </p:spPr>
      </p:pic>
    </p:spTree>
    <p:custDataLst>
      <p:tags r:id="rId1"/>
    </p:custDataLst>
    <p:extLst>
      <p:ext uri="{BB962C8B-B14F-4D97-AF65-F5344CB8AC3E}">
        <p14:creationId xmlns:p14="http://schemas.microsoft.com/office/powerpoint/2010/main" val="25977193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B40BE82-5463-47DC-A916-81947101456F}"/>
              </a:ext>
            </a:extLst>
          </p:cNvPr>
          <p:cNvSpPr>
            <a:spLocks noGrp="1"/>
          </p:cNvSpPr>
          <p:nvPr>
            <p:ph type="dt" sz="half" idx="10"/>
          </p:nvPr>
        </p:nvSpPr>
        <p:spPr/>
        <p:txBody>
          <a:bodyPr/>
          <a:lstStyle/>
          <a:p>
            <a:fld id="{1F88B9CB-2999-4E5A-8A49-7FC0B1B9EB7A}" type="datetime1">
              <a:rPr lang="en-US" smtClean="0"/>
              <a:t>4/29/2021</a:t>
            </a:fld>
            <a:endParaRPr lang="en-US"/>
          </a:p>
        </p:txBody>
      </p:sp>
      <p:sp>
        <p:nvSpPr>
          <p:cNvPr id="6" name="Slide Number Placeholder 5">
            <a:extLst>
              <a:ext uri="{FF2B5EF4-FFF2-40B4-BE49-F238E27FC236}">
                <a16:creationId xmlns:a16="http://schemas.microsoft.com/office/drawing/2014/main" id="{016EE276-104B-4AAD-8575-89EF24FA82C2}"/>
              </a:ext>
            </a:extLst>
          </p:cNvPr>
          <p:cNvSpPr>
            <a:spLocks noGrp="1"/>
          </p:cNvSpPr>
          <p:nvPr>
            <p:ph type="sldNum" sz="quarter" idx="12"/>
          </p:nvPr>
        </p:nvSpPr>
        <p:spPr/>
        <p:txBody>
          <a:bodyPr/>
          <a:lstStyle/>
          <a:p>
            <a:fld id="{AE678206-0642-9F48-9727-6B519CB285FA}" type="slidenum">
              <a:rPr lang="en-US" smtClean="0"/>
              <a:t>75</a:t>
            </a:fld>
            <a:endParaRPr lang="en-US"/>
          </a:p>
        </p:txBody>
      </p:sp>
      <p:sp>
        <p:nvSpPr>
          <p:cNvPr id="7" name="Title 6">
            <a:extLst>
              <a:ext uri="{FF2B5EF4-FFF2-40B4-BE49-F238E27FC236}">
                <a16:creationId xmlns:a16="http://schemas.microsoft.com/office/drawing/2014/main" id="{EAA8E640-0573-4126-840F-3EE21563B1AB}"/>
              </a:ext>
            </a:extLst>
          </p:cNvPr>
          <p:cNvSpPr>
            <a:spLocks noGrp="1"/>
          </p:cNvSpPr>
          <p:nvPr>
            <p:ph type="title"/>
          </p:nvPr>
        </p:nvSpPr>
        <p:spPr/>
        <p:txBody>
          <a:bodyPr>
            <a:normAutofit fontScale="90000"/>
          </a:bodyPr>
          <a:lstStyle/>
          <a:p>
            <a:r>
              <a:rPr lang="en-US"/>
              <a:t>Undesignated Sponsored Justification: Department</a:t>
            </a:r>
          </a:p>
        </p:txBody>
      </p:sp>
      <p:pic>
        <p:nvPicPr>
          <p:cNvPr id="16" name="Picture 15">
            <a:extLst>
              <a:ext uri="{FF2B5EF4-FFF2-40B4-BE49-F238E27FC236}">
                <a16:creationId xmlns:a16="http://schemas.microsoft.com/office/drawing/2014/main" id="{14954C94-3541-4D72-9024-C5EFB5F9B350}"/>
              </a:ext>
            </a:extLst>
          </p:cNvPr>
          <p:cNvPicPr>
            <a:picLocks noChangeAspect="1"/>
          </p:cNvPicPr>
          <p:nvPr/>
        </p:nvPicPr>
        <p:blipFill>
          <a:blip r:embed="rId4"/>
          <a:stretch>
            <a:fillRect/>
          </a:stretch>
        </p:blipFill>
        <p:spPr>
          <a:xfrm>
            <a:off x="209132" y="1988338"/>
            <a:ext cx="6145370" cy="1867074"/>
          </a:xfrm>
          <a:prstGeom prst="rect">
            <a:avLst/>
          </a:prstGeom>
          <a:ln>
            <a:solidFill>
              <a:srgbClr val="003057"/>
            </a:solidFill>
          </a:ln>
        </p:spPr>
      </p:pic>
      <p:pic>
        <p:nvPicPr>
          <p:cNvPr id="12" name="Picture 11">
            <a:extLst>
              <a:ext uri="{FF2B5EF4-FFF2-40B4-BE49-F238E27FC236}">
                <a16:creationId xmlns:a16="http://schemas.microsoft.com/office/drawing/2014/main" id="{01F60E2C-D178-49E2-9DC1-BEB1E73D810E}"/>
              </a:ext>
            </a:extLst>
          </p:cNvPr>
          <p:cNvPicPr>
            <a:picLocks noChangeAspect="1"/>
          </p:cNvPicPr>
          <p:nvPr/>
        </p:nvPicPr>
        <p:blipFill>
          <a:blip r:embed="rId5"/>
          <a:stretch>
            <a:fillRect/>
          </a:stretch>
        </p:blipFill>
        <p:spPr>
          <a:xfrm>
            <a:off x="6508388" y="1878618"/>
            <a:ext cx="2514078" cy="3953590"/>
          </a:xfrm>
          <a:prstGeom prst="rect">
            <a:avLst/>
          </a:prstGeom>
          <a:ln>
            <a:solidFill>
              <a:srgbClr val="003057"/>
            </a:solidFill>
          </a:ln>
        </p:spPr>
      </p:pic>
    </p:spTree>
    <p:custDataLst>
      <p:tags r:id="rId1"/>
    </p:custDataLst>
    <p:extLst>
      <p:ext uri="{BB962C8B-B14F-4D97-AF65-F5344CB8AC3E}">
        <p14:creationId xmlns:p14="http://schemas.microsoft.com/office/powerpoint/2010/main" val="3343479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B40BE82-5463-47DC-A916-81947101456F}"/>
              </a:ext>
            </a:extLst>
          </p:cNvPr>
          <p:cNvSpPr>
            <a:spLocks noGrp="1"/>
          </p:cNvSpPr>
          <p:nvPr>
            <p:ph type="dt" sz="half" idx="10"/>
          </p:nvPr>
        </p:nvSpPr>
        <p:spPr/>
        <p:txBody>
          <a:bodyPr/>
          <a:lstStyle/>
          <a:p>
            <a:fld id="{1F88B9CB-2999-4E5A-8A49-7FC0B1B9EB7A}" type="datetime1">
              <a:rPr lang="en-US" smtClean="0"/>
              <a:t>4/29/2021</a:t>
            </a:fld>
            <a:endParaRPr lang="en-US"/>
          </a:p>
        </p:txBody>
      </p:sp>
      <p:sp>
        <p:nvSpPr>
          <p:cNvPr id="6" name="Slide Number Placeholder 5">
            <a:extLst>
              <a:ext uri="{FF2B5EF4-FFF2-40B4-BE49-F238E27FC236}">
                <a16:creationId xmlns:a16="http://schemas.microsoft.com/office/drawing/2014/main" id="{016EE276-104B-4AAD-8575-89EF24FA82C2}"/>
              </a:ext>
            </a:extLst>
          </p:cNvPr>
          <p:cNvSpPr>
            <a:spLocks noGrp="1"/>
          </p:cNvSpPr>
          <p:nvPr>
            <p:ph type="sldNum" sz="quarter" idx="12"/>
          </p:nvPr>
        </p:nvSpPr>
        <p:spPr/>
        <p:txBody>
          <a:bodyPr/>
          <a:lstStyle/>
          <a:p>
            <a:fld id="{AE678206-0642-9F48-9727-6B519CB285FA}" type="slidenum">
              <a:rPr lang="en-US" smtClean="0"/>
              <a:t>76</a:t>
            </a:fld>
            <a:endParaRPr lang="en-US"/>
          </a:p>
        </p:txBody>
      </p:sp>
      <p:sp>
        <p:nvSpPr>
          <p:cNvPr id="7" name="Title 6">
            <a:extLst>
              <a:ext uri="{FF2B5EF4-FFF2-40B4-BE49-F238E27FC236}">
                <a16:creationId xmlns:a16="http://schemas.microsoft.com/office/drawing/2014/main" id="{EAA8E640-0573-4126-840F-3EE21563B1AB}"/>
              </a:ext>
            </a:extLst>
          </p:cNvPr>
          <p:cNvSpPr>
            <a:spLocks noGrp="1"/>
          </p:cNvSpPr>
          <p:nvPr>
            <p:ph type="title"/>
          </p:nvPr>
        </p:nvSpPr>
        <p:spPr/>
        <p:txBody>
          <a:bodyPr>
            <a:normAutofit fontScale="90000"/>
          </a:bodyPr>
          <a:lstStyle/>
          <a:p>
            <a:r>
              <a:rPr lang="en-US"/>
              <a:t>Undesignated Sponsored Justification: Detail</a:t>
            </a:r>
          </a:p>
        </p:txBody>
      </p:sp>
      <p:pic>
        <p:nvPicPr>
          <p:cNvPr id="3" name="Picture 2">
            <a:extLst>
              <a:ext uri="{FF2B5EF4-FFF2-40B4-BE49-F238E27FC236}">
                <a16:creationId xmlns:a16="http://schemas.microsoft.com/office/drawing/2014/main" id="{453B8530-60D6-4B54-910F-17846469D340}"/>
              </a:ext>
            </a:extLst>
          </p:cNvPr>
          <p:cNvPicPr>
            <a:picLocks noChangeAspect="1"/>
          </p:cNvPicPr>
          <p:nvPr/>
        </p:nvPicPr>
        <p:blipFill>
          <a:blip r:embed="rId4"/>
          <a:stretch>
            <a:fillRect/>
          </a:stretch>
        </p:blipFill>
        <p:spPr>
          <a:xfrm>
            <a:off x="693757" y="1629700"/>
            <a:ext cx="7509800" cy="2042396"/>
          </a:xfrm>
          <a:prstGeom prst="rect">
            <a:avLst/>
          </a:prstGeom>
          <a:ln>
            <a:solidFill>
              <a:srgbClr val="003057"/>
            </a:solidFill>
          </a:ln>
        </p:spPr>
      </p:pic>
      <p:pic>
        <p:nvPicPr>
          <p:cNvPr id="13" name="Picture 12">
            <a:extLst>
              <a:ext uri="{FF2B5EF4-FFF2-40B4-BE49-F238E27FC236}">
                <a16:creationId xmlns:a16="http://schemas.microsoft.com/office/drawing/2014/main" id="{191F9489-A629-4870-9354-EB66D3616E39}"/>
              </a:ext>
            </a:extLst>
          </p:cNvPr>
          <p:cNvPicPr>
            <a:picLocks noChangeAspect="1"/>
          </p:cNvPicPr>
          <p:nvPr/>
        </p:nvPicPr>
        <p:blipFill>
          <a:blip r:embed="rId5"/>
          <a:stretch>
            <a:fillRect/>
          </a:stretch>
        </p:blipFill>
        <p:spPr>
          <a:xfrm>
            <a:off x="4841809" y="3742894"/>
            <a:ext cx="2382494" cy="2125352"/>
          </a:xfrm>
          <a:prstGeom prst="rect">
            <a:avLst/>
          </a:prstGeom>
          <a:ln>
            <a:solidFill>
              <a:srgbClr val="003057"/>
            </a:solidFill>
          </a:ln>
        </p:spPr>
      </p:pic>
      <p:pic>
        <p:nvPicPr>
          <p:cNvPr id="15" name="Picture 14">
            <a:extLst>
              <a:ext uri="{FF2B5EF4-FFF2-40B4-BE49-F238E27FC236}">
                <a16:creationId xmlns:a16="http://schemas.microsoft.com/office/drawing/2014/main" id="{9C9809AC-89D3-4A4D-8343-D64080AC4835}"/>
              </a:ext>
            </a:extLst>
          </p:cNvPr>
          <p:cNvPicPr>
            <a:picLocks noChangeAspect="1"/>
          </p:cNvPicPr>
          <p:nvPr/>
        </p:nvPicPr>
        <p:blipFill>
          <a:blip r:embed="rId6"/>
          <a:stretch>
            <a:fillRect/>
          </a:stretch>
        </p:blipFill>
        <p:spPr>
          <a:xfrm>
            <a:off x="1567367" y="3742894"/>
            <a:ext cx="2382494" cy="2125352"/>
          </a:xfrm>
          <a:prstGeom prst="rect">
            <a:avLst/>
          </a:prstGeom>
          <a:ln>
            <a:solidFill>
              <a:srgbClr val="003057"/>
            </a:solidFill>
          </a:ln>
        </p:spPr>
      </p:pic>
    </p:spTree>
    <p:custDataLst>
      <p:tags r:id="rId1"/>
    </p:custDataLst>
    <p:extLst>
      <p:ext uri="{BB962C8B-B14F-4D97-AF65-F5344CB8AC3E}">
        <p14:creationId xmlns:p14="http://schemas.microsoft.com/office/powerpoint/2010/main" val="39094405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68580" tIns="34290" rIns="68580" bIns="34290" rtlCol="0" anchor="t">
            <a:normAutofit/>
          </a:bodyPr>
          <a:lstStyle/>
          <a:p>
            <a:endParaRPr lang="en-US"/>
          </a:p>
          <a:p>
            <a:endParaRPr lang="en-US"/>
          </a:p>
        </p:txBody>
      </p:sp>
      <p:sp>
        <p:nvSpPr>
          <p:cNvPr id="5" name="Date Placeholder 4"/>
          <p:cNvSpPr>
            <a:spLocks noGrp="1"/>
          </p:cNvSpPr>
          <p:nvPr>
            <p:ph type="dt" sz="half" idx="10"/>
          </p:nvPr>
        </p:nvSpPr>
        <p:spPr/>
        <p:txBody>
          <a:bodyPr/>
          <a:lstStyle/>
          <a:p>
            <a:fld id="{347E1DC3-9C31-44E7-AE2B-0958688C75E5}" type="datetime1">
              <a:rPr lang="en-US" smtClean="0"/>
              <a:t>4/29/2021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77</a:t>
            </a:fld>
            <a:endParaRPr lang="en-US"/>
          </a:p>
        </p:txBody>
      </p:sp>
      <p:sp>
        <p:nvSpPr>
          <p:cNvPr id="2" name="Title 1">
            <a:extLst>
              <a:ext uri="{FF2B5EF4-FFF2-40B4-BE49-F238E27FC236}">
                <a16:creationId xmlns:a16="http://schemas.microsoft.com/office/drawing/2014/main" id="{FD3E81EA-F590-41EA-9985-49488464D1ED}"/>
              </a:ext>
            </a:extLst>
          </p:cNvPr>
          <p:cNvSpPr>
            <a:spLocks noGrp="1"/>
          </p:cNvSpPr>
          <p:nvPr>
            <p:ph type="title"/>
          </p:nvPr>
        </p:nvSpPr>
        <p:spPr/>
        <p:txBody>
          <a:bodyPr>
            <a:normAutofit fontScale="90000"/>
          </a:bodyPr>
          <a:lstStyle/>
          <a:p>
            <a:r>
              <a:rPr lang="en-US">
                <a:latin typeface="Roboto"/>
                <a:ea typeface="Roboto"/>
                <a:cs typeface="Roboto"/>
              </a:rPr>
              <a:t>Undesignated Sponsored Justification Report</a:t>
            </a:r>
            <a:endParaRPr lang="en-US"/>
          </a:p>
        </p:txBody>
      </p:sp>
      <p:pic>
        <p:nvPicPr>
          <p:cNvPr id="3" name="Picture 3" descr="A screenshot of a cell phone&#10;&#10;Description automatically generated">
            <a:extLst>
              <a:ext uri="{FF2B5EF4-FFF2-40B4-BE49-F238E27FC236}">
                <a16:creationId xmlns:a16="http://schemas.microsoft.com/office/drawing/2014/main" id="{6CA77C4C-803C-4232-B404-F091A7EDD9EF}"/>
              </a:ext>
            </a:extLst>
          </p:cNvPr>
          <p:cNvPicPr>
            <a:picLocks noChangeAspect="1"/>
          </p:cNvPicPr>
          <p:nvPr/>
        </p:nvPicPr>
        <p:blipFill>
          <a:blip r:embed="rId3"/>
          <a:stretch>
            <a:fillRect/>
          </a:stretch>
        </p:blipFill>
        <p:spPr>
          <a:xfrm>
            <a:off x="737755" y="1738487"/>
            <a:ext cx="6767206" cy="3427913"/>
          </a:xfrm>
          <a:prstGeom prst="rect">
            <a:avLst/>
          </a:prstGeom>
          <a:ln>
            <a:solidFill>
              <a:srgbClr val="003057"/>
            </a:solidFill>
          </a:ln>
        </p:spPr>
      </p:pic>
    </p:spTree>
    <p:custDataLst>
      <p:tags r:id="rId1"/>
    </p:custDataLst>
    <p:extLst>
      <p:ext uri="{BB962C8B-B14F-4D97-AF65-F5344CB8AC3E}">
        <p14:creationId xmlns:p14="http://schemas.microsoft.com/office/powerpoint/2010/main" val="638343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68580" tIns="34290" rIns="68580" bIns="34290" rtlCol="0" anchor="t">
            <a:normAutofit/>
          </a:bodyPr>
          <a:lstStyle/>
          <a:p>
            <a:r>
              <a:rPr lang="en-US" dirty="0" smtClean="0">
                <a:latin typeface="+mn-lt"/>
                <a:ea typeface="Roboto"/>
                <a:cs typeface="Roboto"/>
              </a:rPr>
              <a:t>Similar </a:t>
            </a:r>
            <a:r>
              <a:rPr lang="en-US" dirty="0">
                <a:latin typeface="+mn-lt"/>
                <a:ea typeface="Roboto"/>
                <a:cs typeface="Roboto"/>
              </a:rPr>
              <a:t>to running the USG reports. </a:t>
            </a:r>
          </a:p>
          <a:p>
            <a:r>
              <a:rPr lang="en-US" dirty="0">
                <a:latin typeface="+mn-lt"/>
                <a:ea typeface="Roboto"/>
                <a:cs typeface="Roboto"/>
              </a:rPr>
              <a:t>Displays salary information by cost center, HR department, worktag, or employee. </a:t>
            </a:r>
          </a:p>
          <a:p>
            <a:r>
              <a:rPr lang="en-US" dirty="0">
                <a:latin typeface="+mn-lt"/>
                <a:ea typeface="Roboto"/>
                <a:cs typeface="Roboto"/>
              </a:rPr>
              <a:t>Run by journal date or paycheck date.</a:t>
            </a:r>
          </a:p>
          <a:p>
            <a:r>
              <a:rPr lang="en-US" dirty="0">
                <a:latin typeface="+mn-lt"/>
                <a:ea typeface="Roboto"/>
                <a:cs typeface="Roboto"/>
                <a:hlinkClick r:id="rId3"/>
              </a:rPr>
              <a:t>lite.gatech.edu</a:t>
            </a:r>
            <a:endParaRPr lang="en-US" dirty="0">
              <a:latin typeface="+mn-lt"/>
              <a:ea typeface="Roboto"/>
              <a:cs typeface="Roboto"/>
            </a:endParaRPr>
          </a:p>
        </p:txBody>
      </p:sp>
      <p:sp>
        <p:nvSpPr>
          <p:cNvPr id="5" name="Date Placeholder 4"/>
          <p:cNvSpPr>
            <a:spLocks noGrp="1"/>
          </p:cNvSpPr>
          <p:nvPr>
            <p:ph type="dt" sz="half" idx="10"/>
          </p:nvPr>
        </p:nvSpPr>
        <p:spPr/>
        <p:txBody>
          <a:bodyPr/>
          <a:lstStyle/>
          <a:p>
            <a:fld id="{33904869-5B53-4305-B28B-31944528D154}" type="datetime1">
              <a:rPr lang="en-US" smtClean="0"/>
              <a:t>4/29/2021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78</a:t>
            </a:fld>
            <a:endParaRPr lang="en-US"/>
          </a:p>
        </p:txBody>
      </p:sp>
      <p:sp>
        <p:nvSpPr>
          <p:cNvPr id="2" name="Title 1">
            <a:extLst>
              <a:ext uri="{FF2B5EF4-FFF2-40B4-BE49-F238E27FC236}">
                <a16:creationId xmlns:a16="http://schemas.microsoft.com/office/drawing/2014/main" id="{05351C9B-837B-4229-94B9-9AB11E776700}"/>
              </a:ext>
            </a:extLst>
          </p:cNvPr>
          <p:cNvSpPr>
            <a:spLocks noGrp="1"/>
          </p:cNvSpPr>
          <p:nvPr>
            <p:ph type="title"/>
          </p:nvPr>
        </p:nvSpPr>
        <p:spPr/>
        <p:txBody>
          <a:bodyPr/>
          <a:lstStyle/>
          <a:p>
            <a:r>
              <a:rPr lang="en-US">
                <a:latin typeface="Roboto"/>
                <a:ea typeface="Roboto"/>
                <a:cs typeface="Roboto"/>
              </a:rPr>
              <a:t>Ad Hoc Salary Detail Lite Report</a:t>
            </a:r>
            <a:endParaRPr lang="en-US"/>
          </a:p>
        </p:txBody>
      </p:sp>
    </p:spTree>
    <p:custDataLst>
      <p:tags r:id="rId1"/>
    </p:custDataLst>
    <p:extLst>
      <p:ext uri="{BB962C8B-B14F-4D97-AF65-F5344CB8AC3E}">
        <p14:creationId xmlns:p14="http://schemas.microsoft.com/office/powerpoint/2010/main" val="33037319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1AEAF51-D538-405C-9EEC-9B15CC648931}"/>
              </a:ext>
            </a:extLst>
          </p:cNvPr>
          <p:cNvSpPr>
            <a:spLocks noGrp="1"/>
          </p:cNvSpPr>
          <p:nvPr>
            <p:ph type="dt" sz="half" idx="10"/>
          </p:nvPr>
        </p:nvSpPr>
        <p:spPr/>
        <p:txBody>
          <a:bodyPr/>
          <a:lstStyle/>
          <a:p>
            <a:fld id="{1F88B9CB-2999-4E5A-8A49-7FC0B1B9EB7A}" type="datetime1">
              <a:rPr lang="en-US" smtClean="0"/>
              <a:t>4/29/2021</a:t>
            </a:fld>
            <a:endParaRPr lang="en-US"/>
          </a:p>
        </p:txBody>
      </p:sp>
      <p:sp>
        <p:nvSpPr>
          <p:cNvPr id="6" name="Slide Number Placeholder 5">
            <a:extLst>
              <a:ext uri="{FF2B5EF4-FFF2-40B4-BE49-F238E27FC236}">
                <a16:creationId xmlns:a16="http://schemas.microsoft.com/office/drawing/2014/main" id="{CB91504C-9BCD-4432-AD84-D03D7FF9CBAD}"/>
              </a:ext>
            </a:extLst>
          </p:cNvPr>
          <p:cNvSpPr>
            <a:spLocks noGrp="1"/>
          </p:cNvSpPr>
          <p:nvPr>
            <p:ph type="sldNum" sz="quarter" idx="12"/>
          </p:nvPr>
        </p:nvSpPr>
        <p:spPr/>
        <p:txBody>
          <a:bodyPr/>
          <a:lstStyle/>
          <a:p>
            <a:fld id="{AE678206-0642-9F48-9727-6B519CB285FA}" type="slidenum">
              <a:rPr lang="en-US" smtClean="0"/>
              <a:t>79</a:t>
            </a:fld>
            <a:endParaRPr lang="en-US"/>
          </a:p>
        </p:txBody>
      </p:sp>
      <p:sp>
        <p:nvSpPr>
          <p:cNvPr id="2" name="Title 1">
            <a:extLst>
              <a:ext uri="{FF2B5EF4-FFF2-40B4-BE49-F238E27FC236}">
                <a16:creationId xmlns:a16="http://schemas.microsoft.com/office/drawing/2014/main" id="{07E62299-0360-4CB5-ACEB-114F3B84A6FC}"/>
              </a:ext>
            </a:extLst>
          </p:cNvPr>
          <p:cNvSpPr>
            <a:spLocks noGrp="1"/>
          </p:cNvSpPr>
          <p:nvPr>
            <p:ph type="title"/>
          </p:nvPr>
        </p:nvSpPr>
        <p:spPr/>
        <p:txBody>
          <a:bodyPr/>
          <a:lstStyle/>
          <a:p>
            <a:r>
              <a:rPr lang="en-US">
                <a:latin typeface="Roboto"/>
                <a:ea typeface="Roboto"/>
                <a:cs typeface="Roboto"/>
              </a:rPr>
              <a:t>Demo – Ad Hoc Salary Details Report</a:t>
            </a:r>
          </a:p>
        </p:txBody>
      </p:sp>
      <p:pic>
        <p:nvPicPr>
          <p:cNvPr id="8" name="Picture 7">
            <a:hlinkClick r:id="rId3"/>
          </p:cNvPr>
          <p:cNvPicPr>
            <a:picLocks noChangeAspect="1"/>
          </p:cNvPicPr>
          <p:nvPr/>
        </p:nvPicPr>
        <p:blipFill>
          <a:blip r:embed="rId4"/>
          <a:stretch>
            <a:fillRect/>
          </a:stretch>
        </p:blipFill>
        <p:spPr>
          <a:xfrm>
            <a:off x="453628" y="1656259"/>
            <a:ext cx="7981950" cy="3559871"/>
          </a:xfrm>
          <a:prstGeom prst="rect">
            <a:avLst/>
          </a:prstGeom>
          <a:ln>
            <a:solidFill>
              <a:srgbClr val="003057"/>
            </a:solidFill>
          </a:ln>
        </p:spPr>
      </p:pic>
    </p:spTree>
    <p:custDataLst>
      <p:tags r:id="rId1"/>
    </p:custDataLst>
    <p:extLst>
      <p:ext uri="{BB962C8B-B14F-4D97-AF65-F5344CB8AC3E}">
        <p14:creationId xmlns:p14="http://schemas.microsoft.com/office/powerpoint/2010/main" val="2436945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10727"/>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a:ea typeface="Roboto" panose="020B0604020202020204" charset="0"/>
                <a:cs typeface="Roboto" panose="020B0604020202020204" charset="0"/>
              </a:rPr>
              <a:t>Frans Barends</a:t>
            </a:r>
            <a:br>
              <a:rPr lang="en-US" dirty="0">
                <a:ea typeface="Roboto" panose="020B0604020202020204" charset="0"/>
                <a:cs typeface="Roboto" panose="020B0604020202020204" charset="0"/>
              </a:rPr>
            </a:br>
            <a:r>
              <a:rPr lang="en-US" sz="2200" dirty="0">
                <a:solidFill>
                  <a:srgbClr val="B3A369"/>
                </a:solidFill>
                <a:latin typeface="Roboto"/>
                <a:ea typeface="Roboto"/>
                <a:cs typeface="Roboto"/>
              </a:rPr>
              <a:t>Sr. Director, Business Services</a:t>
            </a:r>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Tree>
    <p:extLst>
      <p:ext uri="{BB962C8B-B14F-4D97-AF65-F5344CB8AC3E}">
        <p14:creationId xmlns:p14="http://schemas.microsoft.com/office/powerpoint/2010/main" val="38260280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7E1DC3-9C31-44E7-AE2B-0958688C75E5}" type="datetime1">
              <a:rPr lang="en-US" smtClean="0"/>
              <a:t>4/29/2021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80</a:t>
            </a:fld>
            <a:endParaRPr lang="en-US"/>
          </a:p>
        </p:txBody>
      </p:sp>
      <p:sp>
        <p:nvSpPr>
          <p:cNvPr id="2" name="Title 1">
            <a:extLst>
              <a:ext uri="{FF2B5EF4-FFF2-40B4-BE49-F238E27FC236}">
                <a16:creationId xmlns:a16="http://schemas.microsoft.com/office/drawing/2014/main" id="{FD3E81EA-F590-41EA-9985-49488464D1ED}"/>
              </a:ext>
            </a:extLst>
          </p:cNvPr>
          <p:cNvSpPr>
            <a:spLocks noGrp="1"/>
          </p:cNvSpPr>
          <p:nvPr>
            <p:ph type="title"/>
          </p:nvPr>
        </p:nvSpPr>
        <p:spPr/>
        <p:txBody>
          <a:bodyPr/>
          <a:lstStyle/>
          <a:p>
            <a:r>
              <a:rPr lang="en-US">
                <a:latin typeface="Roboto"/>
                <a:ea typeface="Roboto"/>
                <a:cs typeface="Roboto"/>
              </a:rPr>
              <a:t>Ad Hoc Salary Details Report</a:t>
            </a:r>
            <a:endParaRPr lang="en-US"/>
          </a:p>
        </p:txBody>
      </p:sp>
      <p:pic>
        <p:nvPicPr>
          <p:cNvPr id="8" name="Picture 8" descr="A screenshot of a cell phone&#10;&#10;Description automatically generated">
            <a:extLst>
              <a:ext uri="{FF2B5EF4-FFF2-40B4-BE49-F238E27FC236}">
                <a16:creationId xmlns:a16="http://schemas.microsoft.com/office/drawing/2014/main" id="{C89F80E1-E7F8-4418-A39D-6321A74D869C}"/>
              </a:ext>
            </a:extLst>
          </p:cNvPr>
          <p:cNvPicPr>
            <a:picLocks noGrp="1" noChangeAspect="1"/>
          </p:cNvPicPr>
          <p:nvPr>
            <p:ph idx="1"/>
          </p:nvPr>
        </p:nvPicPr>
        <p:blipFill>
          <a:blip r:embed="rId3"/>
          <a:stretch>
            <a:fillRect/>
          </a:stretch>
        </p:blipFill>
        <p:spPr>
          <a:xfrm>
            <a:off x="1370726" y="1768534"/>
            <a:ext cx="5765881" cy="3721439"/>
          </a:xfrm>
          <a:ln>
            <a:solidFill>
              <a:srgbClr val="003057"/>
            </a:solidFill>
          </a:ln>
        </p:spPr>
      </p:pic>
      <p:sp>
        <p:nvSpPr>
          <p:cNvPr id="10" name="Rectangle 9">
            <a:extLst>
              <a:ext uri="{FF2B5EF4-FFF2-40B4-BE49-F238E27FC236}">
                <a16:creationId xmlns:a16="http://schemas.microsoft.com/office/drawing/2014/main" id="{84939B53-E921-4548-8E28-F95C37E84522}"/>
              </a:ext>
            </a:extLst>
          </p:cNvPr>
          <p:cNvSpPr/>
          <p:nvPr/>
        </p:nvSpPr>
        <p:spPr>
          <a:xfrm>
            <a:off x="4926785" y="1918399"/>
            <a:ext cx="2349125" cy="1317720"/>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19642213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9E9D296-C15E-4B7E-8E2B-3AD745089BC4}"/>
              </a:ext>
            </a:extLst>
          </p:cNvPr>
          <p:cNvSpPr>
            <a:spLocks noGrp="1"/>
          </p:cNvSpPr>
          <p:nvPr>
            <p:ph type="sldNum" sz="quarter" idx="12"/>
          </p:nvPr>
        </p:nvSpPr>
        <p:spPr/>
        <p:txBody>
          <a:bodyPr/>
          <a:lstStyle/>
          <a:p>
            <a:fld id="{AE678206-0642-9F48-9727-6B519CB285FA}" type="slidenum">
              <a:rPr lang="en-US" smtClean="0"/>
              <a:t>81</a:t>
            </a:fld>
            <a:endParaRPr lang="en-US"/>
          </a:p>
        </p:txBody>
      </p:sp>
      <p:sp>
        <p:nvSpPr>
          <p:cNvPr id="7" name="Title 6">
            <a:extLst>
              <a:ext uri="{FF2B5EF4-FFF2-40B4-BE49-F238E27FC236}">
                <a16:creationId xmlns:a16="http://schemas.microsoft.com/office/drawing/2014/main" id="{65FD1ACF-1B37-4BEE-B694-209F4332B702}"/>
              </a:ext>
            </a:extLst>
          </p:cNvPr>
          <p:cNvSpPr>
            <a:spLocks noGrp="1"/>
          </p:cNvSpPr>
          <p:nvPr>
            <p:ph type="title"/>
          </p:nvPr>
        </p:nvSpPr>
        <p:spPr/>
        <p:txBody>
          <a:bodyPr>
            <a:normAutofit fontScale="90000"/>
          </a:bodyPr>
          <a:lstStyle/>
          <a:p>
            <a:r>
              <a:rPr lang="en-US"/>
              <a:t>Ad-Hoc Salary Expenditure and Encumbrance Details</a:t>
            </a:r>
          </a:p>
        </p:txBody>
      </p:sp>
      <p:pic>
        <p:nvPicPr>
          <p:cNvPr id="12" name="Picture 11">
            <a:extLst>
              <a:ext uri="{FF2B5EF4-FFF2-40B4-BE49-F238E27FC236}">
                <a16:creationId xmlns:a16="http://schemas.microsoft.com/office/drawing/2014/main" id="{1490BC42-FF53-49EF-B179-26BE298C08D2}"/>
              </a:ext>
            </a:extLst>
          </p:cNvPr>
          <p:cNvPicPr>
            <a:picLocks noChangeAspect="1"/>
          </p:cNvPicPr>
          <p:nvPr/>
        </p:nvPicPr>
        <p:blipFill>
          <a:blip r:embed="rId4"/>
          <a:stretch>
            <a:fillRect/>
          </a:stretch>
        </p:blipFill>
        <p:spPr>
          <a:xfrm>
            <a:off x="1638811" y="1841063"/>
            <a:ext cx="5527926" cy="4014968"/>
          </a:xfrm>
          <a:prstGeom prst="rect">
            <a:avLst/>
          </a:prstGeom>
          <a:ln>
            <a:solidFill>
              <a:srgbClr val="003057"/>
            </a:solidFill>
          </a:ln>
        </p:spPr>
      </p:pic>
      <p:sp>
        <p:nvSpPr>
          <p:cNvPr id="13" name="Rectangle 12">
            <a:extLst>
              <a:ext uri="{FF2B5EF4-FFF2-40B4-BE49-F238E27FC236}">
                <a16:creationId xmlns:a16="http://schemas.microsoft.com/office/drawing/2014/main" id="{1F8DB49F-9A44-4FE5-B9E1-889E325708FC}"/>
              </a:ext>
            </a:extLst>
          </p:cNvPr>
          <p:cNvSpPr/>
          <p:nvPr/>
        </p:nvSpPr>
        <p:spPr>
          <a:xfrm>
            <a:off x="1744883" y="2168083"/>
            <a:ext cx="5330142" cy="761071"/>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3832453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social media post&#10;&#10;Description automatically generated">
            <a:extLst>
              <a:ext uri="{FF2B5EF4-FFF2-40B4-BE49-F238E27FC236}">
                <a16:creationId xmlns:a16="http://schemas.microsoft.com/office/drawing/2014/main" id="{D0A4B4E2-9056-41FC-A145-E9FEC6446263}"/>
              </a:ext>
            </a:extLst>
          </p:cNvPr>
          <p:cNvPicPr>
            <a:picLocks noGrp="1" noChangeAspect="1"/>
          </p:cNvPicPr>
          <p:nvPr>
            <p:ph idx="1"/>
          </p:nvPr>
        </p:nvPicPr>
        <p:blipFill>
          <a:blip r:embed="rId3"/>
          <a:stretch>
            <a:fillRect/>
          </a:stretch>
        </p:blipFill>
        <p:spPr>
          <a:xfrm>
            <a:off x="768456" y="1785838"/>
            <a:ext cx="6973345" cy="3368048"/>
          </a:xfrm>
          <a:ln>
            <a:solidFill>
              <a:srgbClr val="003057"/>
            </a:solidFill>
          </a:ln>
        </p:spPr>
      </p:pic>
      <p:sp>
        <p:nvSpPr>
          <p:cNvPr id="5" name="Date Placeholder 4"/>
          <p:cNvSpPr>
            <a:spLocks noGrp="1"/>
          </p:cNvSpPr>
          <p:nvPr>
            <p:ph type="dt" sz="half" idx="10"/>
          </p:nvPr>
        </p:nvSpPr>
        <p:spPr/>
        <p:txBody>
          <a:bodyPr/>
          <a:lstStyle/>
          <a:p>
            <a:fld id="{33904869-5B53-4305-B28B-31944528D154}" type="datetime1">
              <a:rPr lang="en-US" smtClean="0"/>
              <a:t>4/29/2021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82</a:t>
            </a:fld>
            <a:endParaRPr lang="en-US"/>
          </a:p>
        </p:txBody>
      </p:sp>
      <p:sp>
        <p:nvSpPr>
          <p:cNvPr id="2" name="Title 1">
            <a:extLst>
              <a:ext uri="{FF2B5EF4-FFF2-40B4-BE49-F238E27FC236}">
                <a16:creationId xmlns:a16="http://schemas.microsoft.com/office/drawing/2014/main" id="{05351C9B-837B-4229-94B9-9AB11E776700}"/>
              </a:ext>
            </a:extLst>
          </p:cNvPr>
          <p:cNvSpPr>
            <a:spLocks noGrp="1"/>
          </p:cNvSpPr>
          <p:nvPr>
            <p:ph type="title"/>
          </p:nvPr>
        </p:nvSpPr>
        <p:spPr/>
        <p:txBody>
          <a:bodyPr/>
          <a:lstStyle/>
          <a:p>
            <a:r>
              <a:rPr lang="en-US">
                <a:latin typeface="Roboto"/>
                <a:ea typeface="Roboto"/>
                <a:cs typeface="Roboto"/>
              </a:rPr>
              <a:t>Ad Hoc Salary Detail Lite Report</a:t>
            </a:r>
            <a:endParaRPr lang="en-US"/>
          </a:p>
        </p:txBody>
      </p:sp>
    </p:spTree>
    <p:custDataLst>
      <p:tags r:id="rId1"/>
    </p:custDataLst>
    <p:extLst>
      <p:ext uri="{BB962C8B-B14F-4D97-AF65-F5344CB8AC3E}">
        <p14:creationId xmlns:p14="http://schemas.microsoft.com/office/powerpoint/2010/main" val="41828738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Demo-Change Position Funding</a:t>
            </a:r>
          </a:p>
        </p:txBody>
      </p:sp>
      <p:sp>
        <p:nvSpPr>
          <p:cNvPr id="5" name="Date Placeholder 4"/>
          <p:cNvSpPr>
            <a:spLocks noGrp="1"/>
          </p:cNvSpPr>
          <p:nvPr>
            <p:ph type="dt" sz="half" idx="10"/>
          </p:nvPr>
        </p:nvSpPr>
        <p:spPr/>
        <p:txBody>
          <a:bodyPr/>
          <a:lstStyle/>
          <a:p>
            <a:fld id="{9ADD2EA9-2802-4817-95F0-FA58DEB7B76B}" type="datetime1">
              <a:rPr lang="en-US" smtClean="0"/>
              <a:t>4/29/2021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83</a:t>
            </a:fld>
            <a:endParaRPr lang="en-US"/>
          </a:p>
        </p:txBody>
      </p:sp>
      <p:pic>
        <p:nvPicPr>
          <p:cNvPr id="3" name="Picture 2" descr="A picture containing clipart&#10;&#10;Description generated with very high confidence">
            <a:extLst>
              <a:ext uri="{FF2B5EF4-FFF2-40B4-BE49-F238E27FC236}">
                <a16:creationId xmlns:a16="http://schemas.microsoft.com/office/drawing/2014/main" id="{862E2C07-76FB-4AB9-8D56-A4794194B4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6052" y="4175988"/>
            <a:ext cx="1036647" cy="1036647"/>
          </a:xfrm>
          <a:prstGeom prst="rect">
            <a:avLst/>
          </a:prstGeom>
        </p:spPr>
      </p:pic>
      <p:pic>
        <p:nvPicPr>
          <p:cNvPr id="8" name="6CpEyPU7rzp">
            <a:hlinkClick r:id="" action="ppaction://media"/>
            <a:extLst>
              <a:ext uri="{FF2B5EF4-FFF2-40B4-BE49-F238E27FC236}">
                <a16:creationId xmlns:a16="http://schemas.microsoft.com/office/drawing/2014/main" id="{ED40BB28-BAAF-48D7-8216-156D3BB7E9BE}"/>
              </a:ext>
            </a:extLst>
          </p:cNvPr>
          <p:cNvPicPr>
            <a:picLocks noChangeAspect="1"/>
          </p:cNvPicPr>
          <p:nvPr>
            <a:videoFile r:link="rId2"/>
            <p:extLst>
              <p:ext uri="{DAA4B4D4-6D71-4841-9C94-3DE7FCFB9230}">
                <p14:media xmlns:p14="http://schemas.microsoft.com/office/powerpoint/2010/main" r:embed="rId3">
                  <p14:trim end="1170"/>
                </p14:media>
              </p:ext>
            </p:extLst>
          </p:nvPr>
        </p:nvPicPr>
        <p:blipFill>
          <a:blip r:embed="rId7"/>
          <a:stretch>
            <a:fillRect/>
          </a:stretch>
        </p:blipFill>
        <p:spPr>
          <a:xfrm>
            <a:off x="892352" y="1928014"/>
            <a:ext cx="6743700" cy="3128963"/>
          </a:xfrm>
          <a:prstGeom prst="rect">
            <a:avLst/>
          </a:prstGeom>
        </p:spPr>
      </p:pic>
    </p:spTree>
    <p:custDataLst>
      <p:tags r:id="rId1"/>
    </p:custDataLst>
    <p:extLst>
      <p:ext uri="{BB962C8B-B14F-4D97-AF65-F5344CB8AC3E}">
        <p14:creationId xmlns:p14="http://schemas.microsoft.com/office/powerpoint/2010/main" val="274447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3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Demo- Employee Cost Detail Report</a:t>
            </a:r>
          </a:p>
        </p:txBody>
      </p:sp>
      <p:sp>
        <p:nvSpPr>
          <p:cNvPr id="2" name="Date Placeholder 1"/>
          <p:cNvSpPr>
            <a:spLocks noGrp="1"/>
          </p:cNvSpPr>
          <p:nvPr>
            <p:ph type="dt" sz="half" idx="10"/>
          </p:nvPr>
        </p:nvSpPr>
        <p:spPr/>
        <p:txBody>
          <a:bodyPr/>
          <a:lstStyle/>
          <a:p>
            <a:fld id="{FF855763-3432-4690-8C05-419D63BA429D}" type="datetime1">
              <a:rPr lang="en-US" smtClean="0"/>
              <a:t>4/29/2021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84</a:t>
            </a:fld>
            <a:endParaRPr lang="en-US"/>
          </a:p>
        </p:txBody>
      </p:sp>
      <p:pic>
        <p:nvPicPr>
          <p:cNvPr id="4" name="Picture 3" descr="A picture containing clipart&#10;&#10;Description generated with very high confidence">
            <a:extLst>
              <a:ext uri="{FF2B5EF4-FFF2-40B4-BE49-F238E27FC236}">
                <a16:creationId xmlns:a16="http://schemas.microsoft.com/office/drawing/2014/main" id="{AFB466A9-07FE-4BEF-9072-6F137B0E5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727" y="4179482"/>
            <a:ext cx="1036647" cy="1036647"/>
          </a:xfrm>
          <a:prstGeom prst="rect">
            <a:avLst/>
          </a:prstGeom>
        </p:spPr>
      </p:pic>
      <p:pic>
        <p:nvPicPr>
          <p:cNvPr id="9" name="5vpz3JGJU5Y">
            <a:hlinkClick r:id="" action="ppaction://media"/>
            <a:extLst>
              <a:ext uri="{FF2B5EF4-FFF2-40B4-BE49-F238E27FC236}">
                <a16:creationId xmlns:a16="http://schemas.microsoft.com/office/drawing/2014/main" id="{F79FC598-AD70-4F9C-AB5B-9DB5EA61DC1D}"/>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226544" y="1768862"/>
            <a:ext cx="6427832" cy="3088560"/>
          </a:xfrm>
        </p:spPr>
      </p:pic>
    </p:spTree>
    <p:custDataLst>
      <p:tags r:id="rId1"/>
    </p:custDataLst>
    <p:extLst>
      <p:ext uri="{BB962C8B-B14F-4D97-AF65-F5344CB8AC3E}">
        <p14:creationId xmlns:p14="http://schemas.microsoft.com/office/powerpoint/2010/main" val="416187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37" y="2086145"/>
            <a:ext cx="8572500" cy="1014761"/>
          </a:xfrm>
        </p:spPr>
        <p:txBody>
          <a:bodyPr>
            <a:normAutofit/>
          </a:bodyPr>
          <a:lstStyle/>
          <a:p>
            <a:pPr algn="ctr"/>
            <a:r>
              <a:rPr lang="en-US" dirty="0">
                <a:latin typeface="Roboto"/>
                <a:ea typeface="Roboto"/>
                <a:cs typeface="Roboto"/>
              </a:rPr>
              <a:t>Workday Grants Reporting</a:t>
            </a:r>
            <a:endParaRPr lang="en-US" sz="3200" dirty="0"/>
          </a:p>
        </p:txBody>
      </p:sp>
      <p:sp>
        <p:nvSpPr>
          <p:cNvPr id="4" name="Title 1"/>
          <p:cNvSpPr txBox="1">
            <a:spLocks/>
          </p:cNvSpPr>
          <p:nvPr/>
        </p:nvSpPr>
        <p:spPr>
          <a:xfrm>
            <a:off x="320255" y="3456604"/>
            <a:ext cx="8572500" cy="2000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400" dirty="0">
              <a:latin typeface="Roboto"/>
              <a:ea typeface="Roboto"/>
              <a:cs typeface="Roboto"/>
            </a:endParaRPr>
          </a:p>
          <a:p>
            <a:pPr algn="ctr"/>
            <a:r>
              <a:rPr lang="en-US" sz="2800" dirty="0" smtClean="0">
                <a:latin typeface="Roboto"/>
                <a:ea typeface="Roboto"/>
                <a:cs typeface="Roboto"/>
              </a:rPr>
              <a:t>Amy Zhang</a:t>
            </a:r>
            <a:endParaRPr lang="en-US" sz="2800" dirty="0">
              <a:latin typeface="Roboto"/>
              <a:ea typeface="Roboto"/>
              <a:cs typeface="Roboto"/>
            </a:endParaRPr>
          </a:p>
          <a:p>
            <a:pPr algn="ctr"/>
            <a:r>
              <a:rPr lang="en-US" sz="2200" dirty="0">
                <a:solidFill>
                  <a:srgbClr val="B3A369"/>
                </a:solidFill>
                <a:latin typeface="Roboto"/>
                <a:ea typeface="Roboto"/>
                <a:cs typeface="Roboto"/>
              </a:rPr>
              <a:t>ERP Application Support Analyst II</a:t>
            </a:r>
          </a:p>
        </p:txBody>
      </p:sp>
    </p:spTree>
    <p:extLst>
      <p:ext uri="{BB962C8B-B14F-4D97-AF65-F5344CB8AC3E}">
        <p14:creationId xmlns:p14="http://schemas.microsoft.com/office/powerpoint/2010/main" val="40848432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powerpoint.officeapps.live.com/pods/GetClipboardImage.ashx?Id=2db992e7-4597-47f6-b8a3-d53e263b5933&amp;DC=US4&amp;wdoverrides=GetClipboardImageEnabled: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11" y="692335"/>
            <a:ext cx="9029689" cy="507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163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SPONSORED AWARD BUDGET EXPENSE REPORT (SABER)</a:t>
            </a:r>
          </a:p>
        </p:txBody>
      </p:sp>
      <p:sp>
        <p:nvSpPr>
          <p:cNvPr id="5" name="TextBox 4"/>
          <p:cNvSpPr txBox="1"/>
          <p:nvPr/>
        </p:nvSpPr>
        <p:spPr>
          <a:xfrm>
            <a:off x="667910" y="1860604"/>
            <a:ext cx="4365265" cy="2677656"/>
          </a:xfrm>
          <a:prstGeom prst="rect">
            <a:avLst/>
          </a:prstGeom>
          <a:noFill/>
        </p:spPr>
        <p:txBody>
          <a:bodyPr wrap="square" rtlCol="0">
            <a:spAutoFit/>
          </a:bodyPr>
          <a:lstStyle/>
          <a:p>
            <a:r>
              <a:rPr lang="en-US" sz="2400" b="1" u="sng" dirty="0">
                <a:solidFill>
                  <a:schemeClr val="accent1">
                    <a:lumMod val="50000"/>
                  </a:schemeClr>
                </a:solidFill>
              </a:rPr>
              <a:t>Type of Reports:</a:t>
            </a:r>
          </a:p>
          <a:p>
            <a:endParaRPr lang="en-US" sz="2400" b="1" dirty="0">
              <a:solidFill>
                <a:schemeClr val="accent1">
                  <a:lumMod val="50000"/>
                </a:schemeClr>
              </a:solidFill>
            </a:endParaRPr>
          </a:p>
          <a:p>
            <a:r>
              <a:rPr lang="en-US" sz="2400" b="1" dirty="0">
                <a:solidFill>
                  <a:schemeClr val="accent1">
                    <a:lumMod val="50000"/>
                  </a:schemeClr>
                </a:solidFill>
              </a:rPr>
              <a:t>SABER</a:t>
            </a:r>
          </a:p>
          <a:p>
            <a:endParaRPr lang="en-US" sz="2400" b="1" dirty="0">
              <a:solidFill>
                <a:schemeClr val="accent1">
                  <a:lumMod val="50000"/>
                </a:schemeClr>
              </a:solidFill>
            </a:endParaRPr>
          </a:p>
          <a:p>
            <a:r>
              <a:rPr lang="en-US" sz="2400" b="1" dirty="0">
                <a:solidFill>
                  <a:schemeClr val="accent1">
                    <a:lumMod val="50000"/>
                  </a:schemeClr>
                </a:solidFill>
              </a:rPr>
              <a:t>SABER BY OBJECT CLASS</a:t>
            </a:r>
          </a:p>
          <a:p>
            <a:endParaRPr lang="en-US" sz="2400" b="1" dirty="0">
              <a:solidFill>
                <a:schemeClr val="accent1">
                  <a:lumMod val="50000"/>
                </a:schemeClr>
              </a:solidFill>
            </a:endParaRPr>
          </a:p>
          <a:p>
            <a:r>
              <a:rPr lang="en-US" sz="2400" b="1" dirty="0">
                <a:solidFill>
                  <a:schemeClr val="accent1">
                    <a:lumMod val="50000"/>
                  </a:schemeClr>
                </a:solidFill>
              </a:rPr>
              <a:t>SABER BY </a:t>
            </a:r>
            <a:r>
              <a:rPr lang="en-US" sz="2400" b="1" dirty="0" smtClean="0">
                <a:solidFill>
                  <a:schemeClr val="accent1">
                    <a:lumMod val="50000"/>
                  </a:schemeClr>
                </a:solidFill>
              </a:rPr>
              <a:t>AWARD (NEW)</a:t>
            </a:r>
            <a:endParaRPr lang="en-US" sz="2400" b="1" dirty="0">
              <a:solidFill>
                <a:schemeClr val="accent1">
                  <a:lumMod val="50000"/>
                </a:schemeClr>
              </a:solidFill>
            </a:endParaRPr>
          </a:p>
        </p:txBody>
      </p:sp>
    </p:spTree>
    <p:extLst>
      <p:ext uri="{BB962C8B-B14F-4D97-AF65-F5344CB8AC3E}">
        <p14:creationId xmlns:p14="http://schemas.microsoft.com/office/powerpoint/2010/main" val="33607044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the differences</a:t>
            </a:r>
            <a:endParaRPr lang="en-US" dirty="0"/>
          </a:p>
        </p:txBody>
      </p:sp>
      <p:sp>
        <p:nvSpPr>
          <p:cNvPr id="5" name="TextBox 4"/>
          <p:cNvSpPr txBox="1"/>
          <p:nvPr/>
        </p:nvSpPr>
        <p:spPr>
          <a:xfrm>
            <a:off x="285750" y="1064871"/>
            <a:ext cx="8447349" cy="2369880"/>
          </a:xfrm>
          <a:prstGeom prst="rect">
            <a:avLst/>
          </a:prstGeom>
          <a:noFill/>
        </p:spPr>
        <p:txBody>
          <a:bodyPr wrap="square" rtlCol="0">
            <a:spAutoFit/>
          </a:bodyPr>
          <a:lstStyle/>
          <a:p>
            <a:r>
              <a:rPr lang="en-US" sz="2400" b="1" dirty="0">
                <a:solidFill>
                  <a:schemeClr val="accent1">
                    <a:lumMod val="50000"/>
                  </a:schemeClr>
                </a:solidFill>
              </a:rPr>
              <a:t>The Sponsored Award Budget Expense Report (SABER) </a:t>
            </a:r>
            <a:r>
              <a:rPr lang="en-US" sz="2000" dirty="0"/>
              <a:t>displays award real-time budgets, spend, and remaining balances. You can drill down into transactions originated in Workday including supplier invoices, expense reports, purchase orders, requisitions, and accounting journals, and summarize grant costs by object class (cost category), cost center, and more.</a:t>
            </a:r>
            <a:endParaRPr lang="en-US" sz="2000" b="1" dirty="0">
              <a:solidFill>
                <a:schemeClr val="accent1">
                  <a:lumMod val="50000"/>
                </a:schemeClr>
              </a:solidFill>
            </a:endParaRPr>
          </a:p>
          <a:p>
            <a:endParaRPr lang="en-US" sz="2400" b="1" dirty="0">
              <a:solidFill>
                <a:schemeClr val="accent1">
                  <a:lumMod val="50000"/>
                </a:schemeClr>
              </a:solidFill>
            </a:endParaRPr>
          </a:p>
        </p:txBody>
      </p:sp>
      <p:grpSp>
        <p:nvGrpSpPr>
          <p:cNvPr id="9" name="Group 8"/>
          <p:cNvGrpSpPr/>
          <p:nvPr/>
        </p:nvGrpSpPr>
        <p:grpSpPr>
          <a:xfrm>
            <a:off x="671331" y="3129267"/>
            <a:ext cx="7124218" cy="3340649"/>
            <a:chOff x="671331" y="3129267"/>
            <a:chExt cx="7124218" cy="334064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1" y="3129267"/>
              <a:ext cx="7124218" cy="3340649"/>
            </a:xfrm>
            <a:prstGeom prst="rect">
              <a:avLst/>
            </a:prstGeom>
          </p:spPr>
        </p:pic>
        <p:sp>
          <p:nvSpPr>
            <p:cNvPr id="6" name="Rectangle 5"/>
            <p:cNvSpPr/>
            <p:nvPr/>
          </p:nvSpPr>
          <p:spPr>
            <a:xfrm>
              <a:off x="3391382" y="3559215"/>
              <a:ext cx="3426107" cy="115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18572" y="4867154"/>
              <a:ext cx="3490852" cy="1562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82496" y="4890304"/>
              <a:ext cx="1354238" cy="1412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7706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the differences</a:t>
            </a:r>
            <a:endParaRPr lang="en-US" dirty="0"/>
          </a:p>
        </p:txBody>
      </p:sp>
      <p:sp>
        <p:nvSpPr>
          <p:cNvPr id="5" name="TextBox 4"/>
          <p:cNvSpPr txBox="1"/>
          <p:nvPr/>
        </p:nvSpPr>
        <p:spPr>
          <a:xfrm>
            <a:off x="285750" y="1064871"/>
            <a:ext cx="8447349" cy="2000548"/>
          </a:xfrm>
          <a:prstGeom prst="rect">
            <a:avLst/>
          </a:prstGeom>
          <a:noFill/>
        </p:spPr>
        <p:txBody>
          <a:bodyPr wrap="square" rtlCol="0">
            <a:spAutoFit/>
          </a:bodyPr>
          <a:lstStyle/>
          <a:p>
            <a:r>
              <a:rPr lang="en-US" sz="2400" b="1" dirty="0" smtClean="0">
                <a:solidFill>
                  <a:schemeClr val="accent1">
                    <a:lumMod val="50000"/>
                  </a:schemeClr>
                </a:solidFill>
              </a:rPr>
              <a:t>SABER BY OBJECT CLASS </a:t>
            </a:r>
            <a:r>
              <a:rPr lang="en-US" sz="2000" dirty="0"/>
              <a:t>is a different presentation of the same </a:t>
            </a:r>
            <a:r>
              <a:rPr lang="en-US" sz="2000" dirty="0" smtClean="0"/>
              <a:t>report</a:t>
            </a:r>
            <a:r>
              <a:rPr lang="en-US" sz="2000" dirty="0"/>
              <a:t> </a:t>
            </a:r>
            <a:r>
              <a:rPr lang="en-US" sz="2000" dirty="0" smtClean="0"/>
              <a:t>as SABER</a:t>
            </a:r>
            <a:endParaRPr lang="en-US" sz="2000" dirty="0"/>
          </a:p>
          <a:p>
            <a:endParaRPr lang="en-US" sz="2000" dirty="0"/>
          </a:p>
          <a:p>
            <a:r>
              <a:rPr lang="en-US" sz="2000" dirty="0"/>
              <a:t>Both reports are organized by Grant, but SABER by Object Class allows you to drill down immediately into object classes by Grant</a:t>
            </a:r>
            <a:r>
              <a:rPr lang="en-US" sz="2000" dirty="0" smtClean="0"/>
              <a:t>.</a:t>
            </a:r>
          </a:p>
          <a:p>
            <a:endParaRPr lang="en-US" sz="2000" dirty="0"/>
          </a:p>
        </p:txBody>
      </p:sp>
      <p:grpSp>
        <p:nvGrpSpPr>
          <p:cNvPr id="8" name="Group 7"/>
          <p:cNvGrpSpPr/>
          <p:nvPr/>
        </p:nvGrpSpPr>
        <p:grpSpPr>
          <a:xfrm>
            <a:off x="722458" y="2810489"/>
            <a:ext cx="7258286" cy="3740782"/>
            <a:chOff x="722458" y="2810489"/>
            <a:chExt cx="6992069" cy="373334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58" y="2810489"/>
              <a:ext cx="6992069" cy="3733344"/>
            </a:xfrm>
            <a:prstGeom prst="rect">
              <a:avLst/>
            </a:prstGeom>
          </p:spPr>
        </p:pic>
        <p:sp>
          <p:nvSpPr>
            <p:cNvPr id="6" name="Rectangle 5"/>
            <p:cNvSpPr/>
            <p:nvPr/>
          </p:nvSpPr>
          <p:spPr>
            <a:xfrm>
              <a:off x="2558005" y="3194613"/>
              <a:ext cx="2708476" cy="335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3767" y="4566213"/>
              <a:ext cx="2662177" cy="173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8178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6957" y="2762296"/>
            <a:ext cx="6556375" cy="574040"/>
          </a:xfrm>
          <a:prstGeom prst="rect">
            <a:avLst/>
          </a:prstGeom>
        </p:spPr>
        <p:txBody>
          <a:bodyPr vert="horz" wrap="square" lIns="0" tIns="12700" rIns="0" bIns="0" rtlCol="0">
            <a:spAutoFit/>
          </a:bodyPr>
          <a:lstStyle/>
          <a:p>
            <a:pPr marL="12700">
              <a:lnSpc>
                <a:spcPct val="100000"/>
              </a:lnSpc>
              <a:spcBef>
                <a:spcPts val="100"/>
              </a:spcBef>
            </a:pPr>
            <a:r>
              <a:rPr sz="3600" spc="-150" dirty="0"/>
              <a:t>Procurement </a:t>
            </a:r>
            <a:r>
              <a:rPr sz="3600" spc="-135" dirty="0"/>
              <a:t>and </a:t>
            </a:r>
            <a:r>
              <a:rPr sz="3600" spc="-80" dirty="0"/>
              <a:t>PCard</a:t>
            </a:r>
            <a:r>
              <a:rPr sz="3600" spc="240" dirty="0"/>
              <a:t> </a:t>
            </a:r>
            <a:r>
              <a:rPr sz="3600" spc="-105" dirty="0"/>
              <a:t>Update</a:t>
            </a:r>
            <a:endParaRPr sz="3600" dirty="0"/>
          </a:p>
        </p:txBody>
      </p:sp>
    </p:spTree>
    <p:extLst>
      <p:ext uri="{BB962C8B-B14F-4D97-AF65-F5344CB8AC3E}">
        <p14:creationId xmlns:p14="http://schemas.microsoft.com/office/powerpoint/2010/main" val="12311850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the differences</a:t>
            </a:r>
            <a:endParaRPr lang="en-US" dirty="0"/>
          </a:p>
        </p:txBody>
      </p:sp>
      <p:sp>
        <p:nvSpPr>
          <p:cNvPr id="5" name="TextBox 4"/>
          <p:cNvSpPr txBox="1"/>
          <p:nvPr/>
        </p:nvSpPr>
        <p:spPr>
          <a:xfrm>
            <a:off x="314687" y="1096272"/>
            <a:ext cx="8742503" cy="1569660"/>
          </a:xfrm>
          <a:prstGeom prst="rect">
            <a:avLst/>
          </a:prstGeom>
          <a:noFill/>
        </p:spPr>
        <p:txBody>
          <a:bodyPr wrap="square" rtlCol="0">
            <a:spAutoFit/>
          </a:bodyPr>
          <a:lstStyle/>
          <a:p>
            <a:r>
              <a:rPr lang="en-US" sz="2400" b="1" dirty="0" smtClean="0">
                <a:solidFill>
                  <a:schemeClr val="accent1">
                    <a:lumMod val="50000"/>
                  </a:schemeClr>
                </a:solidFill>
              </a:rPr>
              <a:t>SABER </a:t>
            </a:r>
            <a:r>
              <a:rPr lang="en-US" sz="2400" b="1" dirty="0">
                <a:solidFill>
                  <a:schemeClr val="accent1">
                    <a:lumMod val="50000"/>
                  </a:schemeClr>
                </a:solidFill>
              </a:rPr>
              <a:t>BY </a:t>
            </a:r>
            <a:r>
              <a:rPr lang="en-US" sz="2400" b="1" dirty="0" smtClean="0">
                <a:solidFill>
                  <a:schemeClr val="accent1">
                    <a:lumMod val="50000"/>
                  </a:schemeClr>
                </a:solidFill>
              </a:rPr>
              <a:t>AWARD (NEW) </a:t>
            </a:r>
            <a:r>
              <a:rPr lang="en-US" sz="2400" dirty="0"/>
              <a:t>provides capability to quickly summarize Award costs by object class (cost category), cost center, and more.</a:t>
            </a:r>
            <a:endParaRPr lang="en-US" sz="2400" b="1" dirty="0" smtClean="0">
              <a:solidFill>
                <a:schemeClr val="accent1">
                  <a:lumMod val="50000"/>
                </a:schemeClr>
              </a:solidFill>
            </a:endParaRPr>
          </a:p>
          <a:p>
            <a:endParaRPr lang="en-US" sz="2400" b="1" dirty="0">
              <a:solidFill>
                <a:schemeClr val="accent1">
                  <a:lumMod val="50000"/>
                </a:schemeClr>
              </a:solidFill>
            </a:endParaRPr>
          </a:p>
        </p:txBody>
      </p:sp>
      <p:grpSp>
        <p:nvGrpSpPr>
          <p:cNvPr id="9" name="Group 8"/>
          <p:cNvGrpSpPr/>
          <p:nvPr/>
        </p:nvGrpSpPr>
        <p:grpSpPr>
          <a:xfrm>
            <a:off x="634679" y="2992299"/>
            <a:ext cx="7554068" cy="3012470"/>
            <a:chOff x="356886" y="2919395"/>
            <a:chExt cx="7554068" cy="3012470"/>
          </a:xfrm>
        </p:grpSpPr>
        <p:pic>
          <p:nvPicPr>
            <p:cNvPr id="20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86" y="2919395"/>
              <a:ext cx="7554068" cy="30124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88174" y="3318480"/>
              <a:ext cx="278765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p:cNvSpPr/>
            <p:nvPr/>
          </p:nvSpPr>
          <p:spPr>
            <a:xfrm>
              <a:off x="676154" y="4728660"/>
              <a:ext cx="591274" cy="578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p:nvPr/>
          </p:nvSpPr>
          <p:spPr>
            <a:xfrm>
              <a:off x="1458972" y="4699161"/>
              <a:ext cx="1562019" cy="897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 name="Rectangle 5"/>
          <p:cNvSpPr>
            <a:spLocks noChangeArrowheads="1"/>
          </p:cNvSpPr>
          <p:nvPr/>
        </p:nvSpPr>
        <p:spPr bwMode="auto">
          <a:xfrm>
            <a:off x="86810" y="39932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86810" y="8565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200334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541" y="639575"/>
            <a:ext cx="8443732" cy="455262"/>
          </a:xfrm>
        </p:spPr>
        <p:txBody>
          <a:bodyPr>
            <a:noAutofit/>
          </a:bodyPr>
          <a:lstStyle/>
          <a:p>
            <a:r>
              <a:rPr lang="en-US" dirty="0" smtClean="0"/>
              <a:t>Drill Down for Detail</a:t>
            </a:r>
            <a:endParaRPr lang="en-US" dirty="0"/>
          </a:p>
        </p:txBody>
      </p:sp>
      <p:sp>
        <p:nvSpPr>
          <p:cNvPr id="3" name="TextBox 2"/>
          <p:cNvSpPr txBox="1"/>
          <p:nvPr/>
        </p:nvSpPr>
        <p:spPr>
          <a:xfrm>
            <a:off x="495541" y="1371742"/>
            <a:ext cx="8288594" cy="2585323"/>
          </a:xfrm>
          <a:prstGeom prst="rect">
            <a:avLst/>
          </a:prstGeom>
          <a:noFill/>
        </p:spPr>
        <p:txBody>
          <a:bodyPr wrap="square" rtlCol="0">
            <a:spAutoFit/>
          </a:bodyPr>
          <a:lstStyle/>
          <a:p>
            <a:r>
              <a:rPr lang="en-US" sz="2400" dirty="0"/>
              <a:t>Drill down on total for Award and/or Grant and view by Object Class and refresh</a:t>
            </a:r>
          </a:p>
          <a:p>
            <a:r>
              <a:rPr lang="en-US" sz="2400" dirty="0"/>
              <a:t>		</a:t>
            </a:r>
          </a:p>
          <a:p>
            <a:pPr lvl="1"/>
            <a:endParaRPr lang="en-US" dirty="0"/>
          </a:p>
          <a:p>
            <a:pPr lvl="1"/>
            <a:endParaRPr lang="en-US" dirty="0"/>
          </a:p>
          <a:p>
            <a:pPr lvl="1"/>
            <a:endParaRPr lang="en-US" dirty="0"/>
          </a:p>
          <a:p>
            <a:pPr lvl="1"/>
            <a:endParaRPr lang="en-US" b="1" dirty="0" smtClean="0"/>
          </a:p>
          <a:p>
            <a:pPr lvl="1"/>
            <a:endParaRPr lang="en-US" b="1" dirty="0"/>
          </a:p>
        </p:txBody>
      </p:sp>
      <p:pic>
        <p:nvPicPr>
          <p:cNvPr id="5" name="Picture 4"/>
          <p:cNvPicPr>
            <a:picLocks noChangeAspect="1"/>
          </p:cNvPicPr>
          <p:nvPr/>
        </p:nvPicPr>
        <p:blipFill rotWithShape="1">
          <a:blip r:embed="rId3"/>
          <a:srcRect r="28653"/>
          <a:stretch/>
        </p:blipFill>
        <p:spPr>
          <a:xfrm>
            <a:off x="2076778" y="2597884"/>
            <a:ext cx="5840305" cy="3272172"/>
          </a:xfrm>
          <a:prstGeom prst="rect">
            <a:avLst/>
          </a:prstGeom>
        </p:spPr>
      </p:pic>
      <p:pic>
        <p:nvPicPr>
          <p:cNvPr id="6" name="Picture 5"/>
          <p:cNvPicPr>
            <a:picLocks noChangeAspect="1"/>
          </p:cNvPicPr>
          <p:nvPr/>
        </p:nvPicPr>
        <p:blipFill>
          <a:blip r:embed="rId4"/>
          <a:stretch>
            <a:fillRect/>
          </a:stretch>
        </p:blipFill>
        <p:spPr>
          <a:xfrm>
            <a:off x="605693" y="2783711"/>
            <a:ext cx="1338465" cy="2476983"/>
          </a:xfrm>
          <a:prstGeom prst="rect">
            <a:avLst/>
          </a:prstGeom>
        </p:spPr>
      </p:pic>
    </p:spTree>
    <p:extLst>
      <p:ext uri="{BB962C8B-B14F-4D97-AF65-F5344CB8AC3E}">
        <p14:creationId xmlns:p14="http://schemas.microsoft.com/office/powerpoint/2010/main" val="208080524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322" y="649270"/>
            <a:ext cx="8443732" cy="455262"/>
          </a:xfrm>
        </p:spPr>
        <p:txBody>
          <a:bodyPr>
            <a:noAutofit/>
          </a:bodyPr>
          <a:lstStyle/>
          <a:p>
            <a:r>
              <a:rPr lang="en-US" dirty="0"/>
              <a:t>Drill Down </a:t>
            </a:r>
            <a:r>
              <a:rPr lang="en-US" dirty="0" smtClean="0"/>
              <a:t>for </a:t>
            </a:r>
            <a:r>
              <a:rPr lang="en-US" dirty="0"/>
              <a:t>Detail</a:t>
            </a:r>
          </a:p>
        </p:txBody>
      </p:sp>
      <p:sp>
        <p:nvSpPr>
          <p:cNvPr id="3" name="TextBox 2"/>
          <p:cNvSpPr txBox="1"/>
          <p:nvPr/>
        </p:nvSpPr>
        <p:spPr>
          <a:xfrm>
            <a:off x="500322" y="1181475"/>
            <a:ext cx="8288594" cy="1569660"/>
          </a:xfrm>
          <a:prstGeom prst="rect">
            <a:avLst/>
          </a:prstGeom>
          <a:noFill/>
        </p:spPr>
        <p:txBody>
          <a:bodyPr wrap="square" rtlCol="0">
            <a:spAutoFit/>
          </a:bodyPr>
          <a:lstStyle/>
          <a:p>
            <a:pPr marL="0" lvl="1"/>
            <a:r>
              <a:rPr lang="en-US" sz="2400" dirty="0" smtClean="0"/>
              <a:t>Move </a:t>
            </a:r>
            <a:r>
              <a:rPr lang="en-US" sz="2400" dirty="0"/>
              <a:t>your cursor next to the number until you see the triangle and left click your </a:t>
            </a:r>
            <a:r>
              <a:rPr lang="en-US" sz="2400" dirty="0" smtClean="0"/>
              <a:t>mouse. </a:t>
            </a:r>
            <a:r>
              <a:rPr lang="en-US" sz="2400" dirty="0"/>
              <a:t>Y</a:t>
            </a:r>
            <a:r>
              <a:rPr lang="en-US" sz="2400" dirty="0" smtClean="0"/>
              <a:t>ou </a:t>
            </a:r>
            <a:r>
              <a:rPr lang="en-US" sz="2400" dirty="0"/>
              <a:t>will see the pop up menu. </a:t>
            </a:r>
          </a:p>
          <a:p>
            <a:pPr marL="0" lvl="1"/>
            <a:endParaRPr lang="en-US" sz="2400" dirty="0"/>
          </a:p>
        </p:txBody>
      </p:sp>
      <p:grpSp>
        <p:nvGrpSpPr>
          <p:cNvPr id="6" name="Group 5"/>
          <p:cNvGrpSpPr/>
          <p:nvPr/>
        </p:nvGrpSpPr>
        <p:grpSpPr>
          <a:xfrm>
            <a:off x="700268" y="2488557"/>
            <a:ext cx="7828348" cy="3883488"/>
            <a:chOff x="700268" y="2488557"/>
            <a:chExt cx="7828348" cy="3883488"/>
          </a:xfrm>
        </p:grpSpPr>
        <p:grpSp>
          <p:nvGrpSpPr>
            <p:cNvPr id="9" name="Group 8"/>
            <p:cNvGrpSpPr/>
            <p:nvPr/>
          </p:nvGrpSpPr>
          <p:grpSpPr>
            <a:xfrm>
              <a:off x="700268" y="2488557"/>
              <a:ext cx="7828348" cy="3693581"/>
              <a:chOff x="700268" y="2488557"/>
              <a:chExt cx="7828348" cy="3693581"/>
            </a:xfrm>
          </p:grpSpPr>
          <p:pic>
            <p:nvPicPr>
              <p:cNvPr id="8" name="Picture 7"/>
              <p:cNvPicPr/>
              <p:nvPr/>
            </p:nvPicPr>
            <p:blipFill rotWithShape="1">
              <a:blip r:embed="rId3"/>
              <a:srcRect b="70562"/>
              <a:stretch/>
            </p:blipFill>
            <p:spPr bwMode="auto">
              <a:xfrm>
                <a:off x="700268" y="2488557"/>
                <a:ext cx="7828348" cy="3693581"/>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2748987" y="3709686"/>
                <a:ext cx="2529069" cy="121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15610" y="5063924"/>
                <a:ext cx="1070658" cy="885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5865962" y="3059502"/>
              <a:ext cx="1736785" cy="3312543"/>
            </a:xfrm>
            <a:prstGeom prst="roundRect">
              <a:avLst/>
            </a:prstGeom>
            <a:noFill/>
            <a:ln w="38100">
              <a:solidFill>
                <a:srgbClr val="EEB2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85920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00721"/>
            <a:ext cx="8572500" cy="644105"/>
          </a:xfrm>
        </p:spPr>
        <p:txBody>
          <a:bodyPr/>
          <a:lstStyle/>
          <a:p>
            <a:r>
              <a:rPr lang="en-US" dirty="0" smtClean="0"/>
              <a:t>TIPS AND TRICKS</a:t>
            </a:r>
            <a:endParaRPr lang="en-US" dirty="0"/>
          </a:p>
        </p:txBody>
      </p:sp>
      <p:sp>
        <p:nvSpPr>
          <p:cNvPr id="3" name="TextBox 2"/>
          <p:cNvSpPr txBox="1"/>
          <p:nvPr/>
        </p:nvSpPr>
        <p:spPr>
          <a:xfrm>
            <a:off x="0" y="844827"/>
            <a:ext cx="8955157" cy="7294305"/>
          </a:xfrm>
          <a:prstGeom prst="rect">
            <a:avLst/>
          </a:prstGeom>
          <a:noFill/>
        </p:spPr>
        <p:txBody>
          <a:bodyPr wrap="square" rtlCol="0">
            <a:spAutoFit/>
          </a:bodyPr>
          <a:lstStyle/>
          <a:p>
            <a:pPr lvl="1"/>
            <a:r>
              <a:rPr lang="en-US" dirty="0">
                <a:hlinkClick r:id="rId3"/>
              </a:rPr>
              <a:t>https://</a:t>
            </a:r>
            <a:r>
              <a:rPr lang="en-US" dirty="0" smtClean="0">
                <a:hlinkClick r:id="rId3"/>
              </a:rPr>
              <a:t>www.grants.gatech.edu/sites/default/files/images/the_latest_buzz_mar25.pptx</a:t>
            </a:r>
            <a:endParaRPr lang="en-US" dirty="0" smtClean="0"/>
          </a:p>
          <a:p>
            <a:pPr lvl="1"/>
            <a:endParaRPr lang="en-US" b="1" dirty="0" smtClean="0"/>
          </a:p>
          <a:p>
            <a:pPr lvl="1"/>
            <a:r>
              <a:rPr lang="en-US" b="1" dirty="0" smtClean="0"/>
              <a:t>Question</a:t>
            </a:r>
            <a:r>
              <a:rPr lang="en-US" b="1" dirty="0"/>
              <a:t>: How do I view actuals for a specific period of time?</a:t>
            </a:r>
          </a:p>
          <a:p>
            <a:pPr lvl="1"/>
            <a:r>
              <a:rPr lang="en-US" b="1" dirty="0" smtClean="0"/>
              <a:t>Answer</a:t>
            </a:r>
            <a:r>
              <a:rPr lang="en-US" b="1" dirty="0"/>
              <a:t>: Use the Budgets &amp; Actuals On or After and Budgets &amp; </a:t>
            </a:r>
            <a:r>
              <a:rPr lang="en-US" b="1" dirty="0" smtClean="0"/>
              <a:t>Actuals </a:t>
            </a:r>
            <a:r>
              <a:rPr lang="en-US" b="1" dirty="0"/>
              <a:t>On or Before </a:t>
            </a:r>
            <a:r>
              <a:rPr lang="en-US" b="1" dirty="0" smtClean="0"/>
              <a:t>criteria</a:t>
            </a:r>
          </a:p>
          <a:p>
            <a:pPr lvl="1"/>
            <a:endParaRPr lang="en-US" b="1" dirty="0" smtClean="0"/>
          </a:p>
          <a:p>
            <a:r>
              <a:rPr lang="en-US" b="1" dirty="0" smtClean="0"/>
              <a:t>	Question</a:t>
            </a:r>
            <a:r>
              <a:rPr lang="en-US" b="1" dirty="0"/>
              <a:t>: How do I view just the Sponsored portion of my Award, </a:t>
            </a:r>
            <a:r>
              <a:rPr lang="en-US" b="1" dirty="0" smtClean="0"/>
              <a:t>not the 	cost share </a:t>
            </a:r>
            <a:r>
              <a:rPr lang="en-US" b="1" dirty="0"/>
              <a:t>(vice versa)?</a:t>
            </a:r>
          </a:p>
          <a:p>
            <a:r>
              <a:rPr lang="en-US" b="1" dirty="0" smtClean="0"/>
              <a:t>	Answer</a:t>
            </a:r>
            <a:r>
              <a:rPr lang="en-US" b="1" dirty="0"/>
              <a:t>:  Use the Grant Hierarchy field to filter</a:t>
            </a:r>
            <a:r>
              <a:rPr lang="en-US" b="1" dirty="0" smtClean="0"/>
              <a:t>.</a:t>
            </a:r>
          </a:p>
          <a:p>
            <a:r>
              <a:rPr lang="en-US" b="1" dirty="0" smtClean="0"/>
              <a:t>	</a:t>
            </a:r>
          </a:p>
          <a:p>
            <a:r>
              <a:rPr lang="en-US" b="1" dirty="0"/>
              <a:t>	</a:t>
            </a:r>
            <a:r>
              <a:rPr lang="en-US" b="1" dirty="0" smtClean="0"/>
              <a:t>Question</a:t>
            </a:r>
            <a:r>
              <a:rPr lang="en-US" b="1" dirty="0"/>
              <a:t>: </a:t>
            </a:r>
            <a:r>
              <a:rPr lang="en-US" b="1" dirty="0" smtClean="0"/>
              <a:t>How </a:t>
            </a:r>
            <a:r>
              <a:rPr lang="en-US" b="1" dirty="0"/>
              <a:t>do I save a filter if I want to view the same criteria on </a:t>
            </a:r>
            <a:r>
              <a:rPr lang="en-US" b="1" dirty="0" smtClean="0"/>
              <a:t>a 	regular basis</a:t>
            </a:r>
            <a:r>
              <a:rPr lang="en-US" b="1" dirty="0"/>
              <a:t>? </a:t>
            </a:r>
          </a:p>
          <a:p>
            <a:r>
              <a:rPr lang="en-US" b="1" dirty="0" smtClean="0"/>
              <a:t>	Answer:  Enter </a:t>
            </a:r>
            <a:r>
              <a:rPr lang="en-US" b="1" dirty="0"/>
              <a:t>Criteria, Create filter name, and Save filter</a:t>
            </a:r>
          </a:p>
          <a:p>
            <a:endParaRPr lang="en-US" b="1" dirty="0"/>
          </a:p>
          <a:p>
            <a:r>
              <a:rPr lang="en-US" b="1" dirty="0" smtClean="0"/>
              <a:t>	Question</a:t>
            </a:r>
            <a:r>
              <a:rPr lang="en-US" b="1" dirty="0"/>
              <a:t>:  </a:t>
            </a:r>
            <a:r>
              <a:rPr lang="en-US" b="1" dirty="0" smtClean="0"/>
              <a:t>How </a:t>
            </a:r>
            <a:r>
              <a:rPr lang="en-US" b="1" dirty="0"/>
              <a:t>do I modify filters?</a:t>
            </a:r>
            <a:endParaRPr lang="en-US" dirty="0"/>
          </a:p>
          <a:p>
            <a:r>
              <a:rPr lang="en-US" b="1" dirty="0" smtClean="0"/>
              <a:t>	Answer:  You </a:t>
            </a:r>
            <a:r>
              <a:rPr lang="en-US" b="1" dirty="0"/>
              <a:t>can select Manage Filters and then edit your filter. </a:t>
            </a:r>
          </a:p>
          <a:p>
            <a:endParaRPr lang="en-US" b="1" dirty="0"/>
          </a:p>
          <a:p>
            <a:r>
              <a:rPr lang="en-US" b="1" dirty="0" smtClean="0"/>
              <a:t>	Question</a:t>
            </a:r>
            <a:r>
              <a:rPr lang="en-US" b="1" dirty="0"/>
              <a:t>:  Can I create multiple filters?</a:t>
            </a:r>
            <a:endParaRPr lang="en-US" dirty="0"/>
          </a:p>
          <a:p>
            <a:r>
              <a:rPr lang="en-US" b="1" dirty="0" smtClean="0"/>
              <a:t>	Answer</a:t>
            </a:r>
            <a:r>
              <a:rPr lang="en-US" b="1" dirty="0"/>
              <a:t>:  </a:t>
            </a:r>
            <a:r>
              <a:rPr lang="en-US" b="1" dirty="0" smtClean="0"/>
              <a:t>Yes</a:t>
            </a:r>
            <a:r>
              <a:rPr lang="en-US" b="1" dirty="0"/>
              <a:t>, you must create unique filter name.  All filters </a:t>
            </a:r>
            <a:r>
              <a:rPr lang="en-US" b="1" dirty="0" smtClean="0"/>
              <a:t>will</a:t>
            </a:r>
          </a:p>
          <a:p>
            <a:r>
              <a:rPr lang="en-US" b="1" dirty="0"/>
              <a:t>	</a:t>
            </a:r>
            <a:r>
              <a:rPr lang="en-US" b="1" dirty="0" smtClean="0"/>
              <a:t>display in the drop </a:t>
            </a:r>
            <a:r>
              <a:rPr lang="en-US" b="1" dirty="0"/>
              <a:t>down.</a:t>
            </a:r>
            <a:endParaRPr lang="en-US" dirty="0"/>
          </a:p>
          <a:p>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3558847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10727"/>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Rob Roy, CRA</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Director of BOR Sponsored Operations</a:t>
            </a: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Tree>
    <p:extLst>
      <p:ext uri="{BB962C8B-B14F-4D97-AF65-F5344CB8AC3E}">
        <p14:creationId xmlns:p14="http://schemas.microsoft.com/office/powerpoint/2010/main" val="24785336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
        <p:nvSpPr>
          <p:cNvPr id="5" name="Title 4"/>
          <p:cNvSpPr>
            <a:spLocks noGrp="1"/>
          </p:cNvSpPr>
          <p:nvPr>
            <p:ph type="title"/>
          </p:nvPr>
        </p:nvSpPr>
        <p:spPr/>
        <p:txBody>
          <a:bodyPr>
            <a:noAutofit/>
          </a:bodyPr>
          <a:lstStyle/>
          <a:p>
            <a:pPr algn="ctr"/>
            <a:r>
              <a:rPr lang="en-US" dirty="0"/>
              <a:t>Upcoming Research Administration </a:t>
            </a:r>
            <a:r>
              <a:rPr lang="en-US" dirty="0" smtClean="0"/>
              <a:t>Trainings</a:t>
            </a:r>
            <a:endParaRPr lang="en-US" dirty="0"/>
          </a:p>
        </p:txBody>
      </p:sp>
      <p:pic>
        <p:nvPicPr>
          <p:cNvPr id="6" name="Picture 5"/>
          <p:cNvPicPr>
            <a:picLocks noChangeAspect="1"/>
          </p:cNvPicPr>
          <p:nvPr/>
        </p:nvPicPr>
        <p:blipFill>
          <a:blip r:embed="rId2"/>
          <a:stretch>
            <a:fillRect/>
          </a:stretch>
        </p:blipFill>
        <p:spPr>
          <a:xfrm>
            <a:off x="595457" y="1255791"/>
            <a:ext cx="7953086" cy="919375"/>
          </a:xfrm>
          <a:prstGeom prst="rect">
            <a:avLst/>
          </a:prstGeom>
          <a:ln>
            <a:solidFill>
              <a:schemeClr val="tx1"/>
            </a:solidFill>
          </a:ln>
        </p:spPr>
      </p:pic>
      <p:sp>
        <p:nvSpPr>
          <p:cNvPr id="8" name="Rectangle 7"/>
          <p:cNvSpPr/>
          <p:nvPr/>
        </p:nvSpPr>
        <p:spPr>
          <a:xfrm>
            <a:off x="285751" y="2583683"/>
            <a:ext cx="8572500" cy="3908762"/>
          </a:xfrm>
          <a:prstGeom prst="rect">
            <a:avLst/>
          </a:prstGeom>
        </p:spPr>
        <p:txBody>
          <a:bodyPr wrap="square">
            <a:spAutoFit/>
          </a:bodyPr>
          <a:lstStyle/>
          <a:p>
            <a:r>
              <a:rPr lang="en-US" dirty="0">
                <a:solidFill>
                  <a:srgbClr val="000000"/>
                </a:solidFill>
                <a:ea typeface="Calibri" panose="020F0502020204030204" pitchFamily="34" charset="0"/>
              </a:rPr>
              <a:t>May Training Classes</a:t>
            </a:r>
            <a:r>
              <a:rPr lang="en-US" dirty="0" smtClean="0">
                <a:solidFill>
                  <a:srgbClr val="000000"/>
                </a:solidFill>
                <a:ea typeface="Calibri" panose="020F0502020204030204" pitchFamily="34" charset="0"/>
              </a:rPr>
              <a:t>:</a:t>
            </a:r>
          </a:p>
          <a:p>
            <a:endParaRPr lang="en-US" sz="1600" dirty="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5/11 (Tuesday) - Pre-Award Part 2 from 12:30pm - 3:00pm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5/12 (Wednesday) - 2 CFR 200 Workshop from 9:00am - 4:00pm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5/13 (Thursday) - Pre-Award Part 1 from 9:30am - 12:00pm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5/18 (Tuesday) - Post-Award &amp; Compliance Part 2 from 12:30pm - 3:00pm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5/19 (Wednesday) - GT Basic Certification Workshop from 9:30am - 12:30pm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5/19 (Wednesday) - Finding Funding and Submission Process from 7:00pm - 8:00pm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5/20 (Thursday) - Post-Award &amp; Compliance Part 1 from 9:30am - 12:00pm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5/21 (Friday) - NSF CAREER Panel Discussion from 10:00am - </a:t>
            </a:r>
            <a:r>
              <a:rPr lang="en-US" dirty="0" smtClean="0">
                <a:solidFill>
                  <a:srgbClr val="000000"/>
                </a:solidFill>
                <a:ea typeface="Times New Roman" panose="02020603050405020304" pitchFamily="18" charset="0"/>
              </a:rPr>
              <a:t>12:00pm</a:t>
            </a:r>
            <a:endParaRPr lang="en-US" sz="1600" dirty="0" smtClean="0">
              <a:solidFill>
                <a:srgbClr val="000000"/>
              </a:solidFill>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600" dirty="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CRA Study Group (10 week session) Friday's between 12:30pm-2pm  </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Next series starts August 27th (skips Sept 3rd) and ends November 5th</a:t>
            </a:r>
            <a:endParaRPr lang="en-US" sz="1600" dirty="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36557734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Latest </a:t>
            </a:r>
            <a:r>
              <a:rPr lang="en-US" i="1" dirty="0" smtClean="0"/>
              <a:t>Buzz</a:t>
            </a:r>
            <a:r>
              <a:rPr lang="en-US" dirty="0" smtClean="0"/>
              <a:t> with G&amp;C Accounting</a:t>
            </a:r>
            <a:endParaRPr lang="en-US" dirty="0"/>
          </a:p>
        </p:txBody>
      </p:sp>
      <p:pic>
        <p:nvPicPr>
          <p:cNvPr id="5" name="Content Placeholder 4" descr="Cover Me Q&amp;A: What's your favorite cover song? - Cover M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1844" y="1583770"/>
            <a:ext cx="6980311" cy="2929237"/>
          </a:xfrm>
        </p:spPr>
      </p:pic>
      <p:sp>
        <p:nvSpPr>
          <p:cNvPr id="6" name="TextBox 5"/>
          <p:cNvSpPr txBox="1"/>
          <p:nvPr/>
        </p:nvSpPr>
        <p:spPr>
          <a:xfrm>
            <a:off x="3018503" y="5034116"/>
            <a:ext cx="3431458" cy="369332"/>
          </a:xfrm>
          <a:prstGeom prst="rect">
            <a:avLst/>
          </a:prstGeom>
          <a:noFill/>
        </p:spPr>
        <p:txBody>
          <a:bodyPr wrap="square" rtlCol="0">
            <a:spAutoFit/>
          </a:bodyPr>
          <a:lstStyle/>
          <a:p>
            <a:r>
              <a:rPr lang="en-US" dirty="0" smtClean="0"/>
              <a:t>GRANTS.GATECH.EDU</a:t>
            </a:r>
            <a:endParaRPr lang="en-US" dirty="0"/>
          </a:p>
        </p:txBody>
      </p:sp>
    </p:spTree>
    <p:extLst>
      <p:ext uri="{BB962C8B-B14F-4D97-AF65-F5344CB8AC3E}">
        <p14:creationId xmlns:p14="http://schemas.microsoft.com/office/powerpoint/2010/main" val="23165183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209" y="2015140"/>
            <a:ext cx="1460138" cy="32342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504" y="457396"/>
            <a:ext cx="2605548" cy="1429924"/>
          </a:xfrm>
          <a:prstGeom prst="rect">
            <a:avLst/>
          </a:prstGeom>
        </p:spPr>
      </p:pic>
      <p:sp>
        <p:nvSpPr>
          <p:cNvPr id="2" name="TextBox 1"/>
          <p:cNvSpPr txBox="1"/>
          <p:nvPr/>
        </p:nvSpPr>
        <p:spPr>
          <a:xfrm>
            <a:off x="3018504" y="5692877"/>
            <a:ext cx="2802194" cy="369332"/>
          </a:xfrm>
          <a:prstGeom prst="rect">
            <a:avLst/>
          </a:prstGeom>
          <a:noFill/>
        </p:spPr>
        <p:txBody>
          <a:bodyPr wrap="square" rtlCol="0">
            <a:spAutoFit/>
          </a:bodyPr>
          <a:lstStyle/>
          <a:p>
            <a:r>
              <a:rPr lang="en-US" dirty="0" smtClean="0"/>
              <a:t>GRANTS.GATECH.EDU</a:t>
            </a:r>
            <a:endParaRPr lang="en-US" dirty="0"/>
          </a:p>
        </p:txBody>
      </p:sp>
    </p:spTree>
    <p:extLst>
      <p:ext uri="{BB962C8B-B14F-4D97-AF65-F5344CB8AC3E}">
        <p14:creationId xmlns:p14="http://schemas.microsoft.com/office/powerpoint/2010/main" val="5299227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BEB44D29EDD04CB9097BA75913CB89" ma:contentTypeVersion="12" ma:contentTypeDescription="Create a new document." ma:contentTypeScope="" ma:versionID="47aa165440c9264a310db60ddf025054">
  <xsd:schema xmlns:xsd="http://www.w3.org/2001/XMLSchema" xmlns:xs="http://www.w3.org/2001/XMLSchema" xmlns:p="http://schemas.microsoft.com/office/2006/metadata/properties" xmlns:ns3="d161d792-62b2-4f41-ac3a-333a77a120fb" xmlns:ns4="204af650-b4c7-458d-b0d8-872510ed4c10" targetNamespace="http://schemas.microsoft.com/office/2006/metadata/properties" ma:root="true" ma:fieldsID="6452128c7d074a9e964e11129f0a98fd" ns3:_="" ns4:_="">
    <xsd:import namespace="d161d792-62b2-4f41-ac3a-333a77a120fb"/>
    <xsd:import namespace="204af650-b4c7-458d-b0d8-872510ed4c1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61d792-62b2-4f41-ac3a-333a77a120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4af650-b4c7-458d-b0d8-872510ed4c1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9165FB-ADE2-44FC-8314-EDA917EDD9A3}">
  <ds:schemaRefs>
    <ds:schemaRef ds:uri="http://schemas.microsoft.com/sharepoint/v3/contenttype/forms"/>
  </ds:schemaRefs>
</ds:datastoreItem>
</file>

<file path=customXml/itemProps2.xml><?xml version="1.0" encoding="utf-8"?>
<ds:datastoreItem xmlns:ds="http://schemas.openxmlformats.org/officeDocument/2006/customXml" ds:itemID="{17338D3F-54E0-4D15-AE49-F53FEEC92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61d792-62b2-4f41-ac3a-333a77a120fb"/>
    <ds:schemaRef ds:uri="204af650-b4c7-458d-b0d8-872510ed4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B95510-388F-4B54-A042-E81080784286}">
  <ds:schemaRefs>
    <ds:schemaRef ds:uri="http://schemas.microsoft.com/office/infopath/2007/PartnerControls"/>
    <ds:schemaRef ds:uri="http://www.w3.org/XML/1998/namespace"/>
    <ds:schemaRef ds:uri="http://purl.org/dc/elements/1.1/"/>
    <ds:schemaRef ds:uri="204af650-b4c7-458d-b0d8-872510ed4c10"/>
    <ds:schemaRef ds:uri="http://purl.org/dc/dcmitype/"/>
    <ds:schemaRef ds:uri="http://schemas.microsoft.com/office/2006/documentManagement/types"/>
    <ds:schemaRef ds:uri="http://schemas.openxmlformats.org/package/2006/metadata/core-properties"/>
    <ds:schemaRef ds:uri="d161d792-62b2-4f41-ac3a-333a77a120fb"/>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2015_editable_slide_template</Template>
  <TotalTime>21543</TotalTime>
  <Words>4564</Words>
  <Application>Microsoft Office PowerPoint</Application>
  <PresentationFormat>On-screen Show (4:3)</PresentationFormat>
  <Paragraphs>629</Paragraphs>
  <Slides>97</Slides>
  <Notes>47</Notes>
  <HiddenSlides>0</HiddenSlides>
  <MMClips>4</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97</vt:i4>
      </vt:variant>
    </vt:vector>
  </HeadingPairs>
  <TitlesOfParts>
    <vt:vector size="111" baseType="lpstr">
      <vt:lpstr>Arial</vt:lpstr>
      <vt:lpstr>Symbol</vt:lpstr>
      <vt:lpstr>Wingdings</vt:lpstr>
      <vt:lpstr>Times New Roman</vt:lpstr>
      <vt:lpstr>Roboto Light</vt:lpstr>
      <vt:lpstr>Roboto</vt:lpstr>
      <vt:lpstr>Calibri</vt:lpstr>
      <vt:lpstr>Roboto Condensed Light</vt:lpstr>
      <vt:lpstr>Lucida Grande</vt:lpstr>
      <vt:lpstr>Custom Design</vt:lpstr>
      <vt:lpstr>1_Custom Design</vt:lpstr>
      <vt:lpstr>2_Custom Design</vt:lpstr>
      <vt:lpstr>White Main</vt:lpstr>
      <vt:lpstr>3_Custom Design</vt:lpstr>
      <vt:lpstr>The Latest Buzz with G&amp;C Accounting</vt:lpstr>
      <vt:lpstr> Josh Rosenberg Senior Director, Grants and Contracts  </vt:lpstr>
      <vt:lpstr>Agenda </vt:lpstr>
      <vt:lpstr> Josh Rosenberg Sr. Director, Grants and Contracts </vt:lpstr>
      <vt:lpstr>Research Trends</vt:lpstr>
      <vt:lpstr>Research Trends</vt:lpstr>
      <vt:lpstr>General G&amp;C Updates</vt:lpstr>
      <vt:lpstr> Frans Barends Sr. Director, Business Services</vt:lpstr>
      <vt:lpstr>Procurement and PCard Update</vt:lpstr>
      <vt:lpstr>Procurement Update</vt:lpstr>
      <vt:lpstr>Procurement Update</vt:lpstr>
      <vt:lpstr>Procurement Update</vt:lpstr>
      <vt:lpstr>Procurement Update</vt:lpstr>
      <vt:lpstr>Procurement Update</vt:lpstr>
      <vt:lpstr>Procurement Update</vt:lpstr>
      <vt:lpstr>PCard</vt:lpstr>
      <vt:lpstr>Supplier Accounts and Travel</vt:lpstr>
      <vt:lpstr>Supplier Registration &amp; Supplier Changes </vt:lpstr>
      <vt:lpstr>Accounts Payable Deadlines</vt:lpstr>
      <vt:lpstr>How can you help meet the deadline?</vt:lpstr>
      <vt:lpstr>Travel &amp; Expenses Deadlines</vt:lpstr>
      <vt:lpstr>Spend Authorizations</vt:lpstr>
      <vt:lpstr>Prepaid Expenses</vt:lpstr>
      <vt:lpstr>Travel &amp; Expense Internal Audit Review</vt:lpstr>
      <vt:lpstr>Unused Airfare Tickets</vt:lpstr>
      <vt:lpstr>Property Control</vt:lpstr>
      <vt:lpstr>Property and Inventory</vt:lpstr>
      <vt:lpstr>Questions</vt:lpstr>
      <vt:lpstr> Jonathon Jeffries, CPA Director of Cost Accounting</vt:lpstr>
      <vt:lpstr>Year End Effort Compliance - NIH</vt:lpstr>
      <vt:lpstr>Year End Effort Compliance - NSF</vt:lpstr>
      <vt:lpstr>Year End – ASR Update</vt:lpstr>
      <vt:lpstr>Terminating Employee ASR - Process</vt:lpstr>
      <vt:lpstr>Year End – Service Center Carry Forward</vt:lpstr>
      <vt:lpstr> Cassandra Belton, MBA,CPA  Cost Accounting Financial Compliance Program Manager </vt:lpstr>
      <vt:lpstr>Compliance Tips for Cost Transfers &gt;= 90 Days</vt:lpstr>
      <vt:lpstr> Glenn Campopiano, CRA Project Accounting Director of Project Accounting </vt:lpstr>
      <vt:lpstr>Grants and Contracts Accounting</vt:lpstr>
      <vt:lpstr>Grants and Contracts Accounting</vt:lpstr>
      <vt:lpstr>Grants and Contracts Accounting</vt:lpstr>
      <vt:lpstr>Kimberly Short  Commitment Acct Analyst Sr, Institute Budget Planning and Administration   Jason Cole Commitment Acct Analyst Sr, Institute Budget Planning and Administration</vt:lpstr>
      <vt:lpstr>Commitment Accounting </vt:lpstr>
      <vt:lpstr>Commitment Accounting </vt:lpstr>
      <vt:lpstr>Commitment Accounting Reports</vt:lpstr>
      <vt:lpstr>Types of Reports</vt:lpstr>
      <vt:lpstr>Monthly Project Detail Report</vt:lpstr>
      <vt:lpstr>Monthly Project Detail Report</vt:lpstr>
      <vt:lpstr>Navigate to Monthly Project Detail</vt:lpstr>
      <vt:lpstr>Navigate to Monthly Project Detail</vt:lpstr>
      <vt:lpstr>Monthly Project Detail</vt:lpstr>
      <vt:lpstr>Monthly Project Detail</vt:lpstr>
      <vt:lpstr>Monthly Project Detail</vt:lpstr>
      <vt:lpstr>Monthly Project Detail</vt:lpstr>
      <vt:lpstr>Monthly Project Detail</vt:lpstr>
      <vt:lpstr>Monthly Project Detail</vt:lpstr>
      <vt:lpstr>Monthly Project Detail</vt:lpstr>
      <vt:lpstr>Demonstration-Monthly Project Detail</vt:lpstr>
      <vt:lpstr>Employee Cost Detail Report</vt:lpstr>
      <vt:lpstr>Employee Cost Detail</vt:lpstr>
      <vt:lpstr>Navigate to Employee Cost Detail</vt:lpstr>
      <vt:lpstr>Employee Cost Detail </vt:lpstr>
      <vt:lpstr>Employee Cost Detail</vt:lpstr>
      <vt:lpstr>Employee Cost Detail </vt:lpstr>
      <vt:lpstr>Employee Cost Detail </vt:lpstr>
      <vt:lpstr>Employee Cost Detail</vt:lpstr>
      <vt:lpstr>Employee Cost Detail</vt:lpstr>
      <vt:lpstr>Employee Cost Detail </vt:lpstr>
      <vt:lpstr>Employee Cost Detail </vt:lpstr>
      <vt:lpstr>Demo- Employee Cost Detail Report</vt:lpstr>
      <vt:lpstr>Other Reports </vt:lpstr>
      <vt:lpstr>Undesignated Sponsored Justification Report</vt:lpstr>
      <vt:lpstr>Demo – Undesignated Sponsored Justification</vt:lpstr>
      <vt:lpstr>Undesignated Sponsored Justification Report</vt:lpstr>
      <vt:lpstr>Undesignated Sponsored Justification Report: Department and Detail</vt:lpstr>
      <vt:lpstr>Undesignated Sponsored Justification: Department</vt:lpstr>
      <vt:lpstr>Undesignated Sponsored Justification: Detail</vt:lpstr>
      <vt:lpstr>Undesignated Sponsored Justification Report</vt:lpstr>
      <vt:lpstr>Ad Hoc Salary Detail Lite Report</vt:lpstr>
      <vt:lpstr>Demo – Ad Hoc Salary Details Report</vt:lpstr>
      <vt:lpstr>Ad Hoc Salary Details Report</vt:lpstr>
      <vt:lpstr>Ad-Hoc Salary Expenditure and Encumbrance Details</vt:lpstr>
      <vt:lpstr>Ad Hoc Salary Detail Lite Report</vt:lpstr>
      <vt:lpstr>Demo-Change Position Funding</vt:lpstr>
      <vt:lpstr>Demo- Employee Cost Detail Report</vt:lpstr>
      <vt:lpstr>Workday Grants Reporting</vt:lpstr>
      <vt:lpstr>PowerPoint Presentation</vt:lpstr>
      <vt:lpstr>SPONSORED AWARD BUDGET EXPENSE REPORT (SABER)</vt:lpstr>
      <vt:lpstr>What are the differences</vt:lpstr>
      <vt:lpstr>What are the differences</vt:lpstr>
      <vt:lpstr>What are the differences</vt:lpstr>
      <vt:lpstr>Drill Down for Detail</vt:lpstr>
      <vt:lpstr>Drill Down for Detail</vt:lpstr>
      <vt:lpstr>TIPS AND TRICKS</vt:lpstr>
      <vt:lpstr> Rob Roy, CRA Director of BOR Sponsored Operations</vt:lpstr>
      <vt:lpstr>Upcoming Research Administration Trainings</vt:lpstr>
      <vt:lpstr>The Latest Buzz with G&amp;C Accounting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Yoo, Justin</cp:lastModifiedBy>
  <cp:revision>226</cp:revision>
  <cp:lastPrinted>2019-09-24T17:23:11Z</cp:lastPrinted>
  <dcterms:created xsi:type="dcterms:W3CDTF">2016-03-09T16:46:53Z</dcterms:created>
  <dcterms:modified xsi:type="dcterms:W3CDTF">2021-04-29T16:46:56Z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0x01010012BEB44D29EDD04CB9097BA75913CB89</vt:lpwstr>
  </property>
</Properties>
</file>